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6" d="100"/>
          <a:sy n="36"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807175-6D4C-4DEE-A06E-8478543C5755}" type="datetimeFigureOut">
              <a:rPr lang="ar-IQ" smtClean="0"/>
              <a:t>04/03/1440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EA0590C5-6496-49E8-99B5-B3C8B86D2C9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07175-6D4C-4DEE-A06E-8478543C5755}" type="datetimeFigureOut">
              <a:rPr lang="ar-IQ" smtClean="0"/>
              <a:t>05/03/1440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A0590C5-6496-49E8-99B5-B3C8B86D2C9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07175-6D4C-4DEE-A06E-8478543C5755}" type="datetimeFigureOut">
              <a:rPr lang="ar-IQ" smtClean="0"/>
              <a:t>05/03/1440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A0590C5-6496-49E8-99B5-B3C8B86D2C9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07175-6D4C-4DEE-A06E-8478543C5755}" type="datetimeFigureOut">
              <a:rPr lang="ar-IQ" smtClean="0"/>
              <a:t>05/03/1440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A0590C5-6496-49E8-99B5-B3C8B86D2C9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807175-6D4C-4DEE-A06E-8478543C5755}" type="datetimeFigureOut">
              <a:rPr lang="ar-IQ" smtClean="0"/>
              <a:t>05/03/1440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A0590C5-6496-49E8-99B5-B3C8B86D2C9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807175-6D4C-4DEE-A06E-8478543C5755}" type="datetimeFigureOut">
              <a:rPr lang="ar-IQ" smtClean="0"/>
              <a:t>05/03/1440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A0590C5-6496-49E8-99B5-B3C8B86D2C9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807175-6D4C-4DEE-A06E-8478543C5755}" type="datetimeFigureOut">
              <a:rPr lang="ar-IQ" smtClean="0"/>
              <a:t>05/03/1440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A0590C5-6496-49E8-99B5-B3C8B86D2C9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807175-6D4C-4DEE-A06E-8478543C5755}" type="datetimeFigureOut">
              <a:rPr lang="ar-IQ" smtClean="0"/>
              <a:t>05/03/1440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A0590C5-6496-49E8-99B5-B3C8B86D2C9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07175-6D4C-4DEE-A06E-8478543C5755}" type="datetimeFigureOut">
              <a:rPr lang="ar-IQ" smtClean="0"/>
              <a:t>05/03/1440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A0590C5-6496-49E8-99B5-B3C8B86D2C9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807175-6D4C-4DEE-A06E-8478543C5755}" type="datetimeFigureOut">
              <a:rPr lang="ar-IQ" smtClean="0"/>
              <a:t>05/03/1440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A0590C5-6496-49E8-99B5-B3C8B86D2C9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807175-6D4C-4DEE-A06E-8478543C5755}" type="datetimeFigureOut">
              <a:rPr lang="ar-IQ" smtClean="0"/>
              <a:t>05/03/1440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EA0590C5-6496-49E8-99B5-B3C8B86D2C96}"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807175-6D4C-4DEE-A06E-8478543C5755}" type="datetimeFigureOut">
              <a:rPr lang="ar-IQ" smtClean="0"/>
              <a:t>04/03/1440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0590C5-6496-49E8-99B5-B3C8B86D2C96}"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المبحث الخامس </a:t>
            </a:r>
            <a:endParaRPr lang="ar-IQ" dirty="0"/>
          </a:p>
        </p:txBody>
      </p:sp>
      <p:sp>
        <p:nvSpPr>
          <p:cNvPr id="3" name="Subtitle 2"/>
          <p:cNvSpPr>
            <a:spLocks noGrp="1"/>
          </p:cNvSpPr>
          <p:nvPr>
            <p:ph type="subTitle" idx="1"/>
          </p:nvPr>
        </p:nvSpPr>
        <p:spPr/>
        <p:txBody>
          <a:bodyPr/>
          <a:lstStyle/>
          <a:p>
            <a:r>
              <a:rPr lang="ar-IQ" dirty="0" smtClean="0"/>
              <a:t>الاهميه التطبيقيه لدراسه علم اشكال سطح الارض </a:t>
            </a:r>
            <a:endParaRPr lang="ar-IQ" dirty="0"/>
          </a:p>
        </p:txBody>
      </p:sp>
    </p:spTree>
    <p:extLst>
      <p:ext uri="{BB962C8B-B14F-4D97-AF65-F5344CB8AC3E}">
        <p14:creationId xmlns:p14="http://schemas.microsoft.com/office/powerpoint/2010/main" val="35667838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 تخطيط مواضع المشاريع الهندسية يتطلب بناء معظم المشاريع الهندسية الى دراسة وتحليل اشكال سطح الارض و وبنائه الجيولوجي و العمليات الجيومورفولوجية الحاليةكما يتطلب دراسة التاريخ الجيومورفولوجي للموضع وتقييم موادسطح الارض و تحديد المعوقات التي تواجه عمليات البناء او التكييف معها او تجاوزها في حين يؤدي اهمالها الى وقوع اضرار فادحة</a:t>
            </a:r>
            <a:endParaRPr lang="ar-IQ" dirty="0"/>
          </a:p>
        </p:txBody>
      </p:sp>
    </p:spTree>
    <p:extLst>
      <p:ext uri="{BB962C8B-B14F-4D97-AF65-F5344CB8AC3E}">
        <p14:creationId xmlns:p14="http://schemas.microsoft.com/office/powerpoint/2010/main" val="428193373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 وتهدف المشاريع الانشائية الى تقديم الخدمات في المجتمع و رفع المستوى الاقتصادي او الحضاري للانسان عند بناء السدود والخزانات وشق طرق النقل ..الخ  من جهه اخرى يؤدي بناء تلك المشاريع الى تغير النظام الطبيعي للارض في منطقه انشائها ويمتد تأثيرها الى الاماكن المجاوره و ظهور مشاكل بيئية مما يتطلب فهم العلاقات المتداخله و المعقدة للعمليات الجيومورفولوجية و خصائص مواد سطح الارض للمحافظة على التوازن البيئي وديمومة المشروع</a:t>
            </a:r>
            <a:endParaRPr lang="ar-IQ" dirty="0"/>
          </a:p>
        </p:txBody>
      </p:sp>
    </p:spTree>
    <p:extLst>
      <p:ext uri="{BB962C8B-B14F-4D97-AF65-F5344CB8AC3E}">
        <p14:creationId xmlns:p14="http://schemas.microsoft.com/office/powerpoint/2010/main" val="1229554946"/>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 طرق النقل البرية يهدف انشاء طرق النقل البرية (طرق المرور السريعة) الى ربط المراكز المدنية وتسهيل نقل الاشخاص و توريد البضائع خلال فترة قصيرة و بكلف منخفضة و يتحدد امتداد الطريق طوله بشكل سطح الارض وبنائها الصخري خاص الطرق التي تخترق المناطق المتضررسة لقد تم شق طريق بري في دوله النيبال جبال الهملايا بين داران -دانكوتا بطول 65 كيلو متر في حين تبلغ المسافة الفاصله بين المدينتين 18 كيلومتر وان الزيادة في طول الطريق جعلته يخترق مناطق متباينه جيومورفولوجيا</a:t>
            </a:r>
            <a:endParaRPr lang="ar-IQ" dirty="0"/>
          </a:p>
        </p:txBody>
      </p:sp>
    </p:spTree>
    <p:extLst>
      <p:ext uri="{BB962C8B-B14F-4D97-AF65-F5344CB8AC3E}">
        <p14:creationId xmlns:p14="http://schemas.microsoft.com/office/powerpoint/2010/main" val="4135540798"/>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السدود والخزانات يهدف بناء السدود والخزانات الى تحقيق اهداف عديده من تحكم في نظام المياه الجارية و السيطرةعلى الفيضانات و توليد الطاقة الكهربائية و تنظيم الري ويتطلب انشاء السدود اختيار مواضع مناسبة تتصف بالاتي </a:t>
            </a:r>
          </a:p>
          <a:p>
            <a:r>
              <a:rPr lang="ar-IQ" dirty="0" smtClean="0"/>
              <a:t>1-	مناطق حوضية ذات حجم مناسب قادرة على استيعاب مياه الفيضان من تقدير الذروة القصوى المحتملة بفيضان حوض النهر و تحديد فترات الرجوع و التكرار للفيضانات العظمى و الفترات طويلة تمتد الى 100 سنة او اكثر تتناسب مع عمر الخزان </a:t>
            </a:r>
          </a:p>
          <a:p>
            <a:endParaRPr lang="ar-IQ" dirty="0"/>
          </a:p>
        </p:txBody>
      </p:sp>
    </p:spTree>
    <p:extLst>
      <p:ext uri="{BB962C8B-B14F-4D97-AF65-F5344CB8AC3E}">
        <p14:creationId xmlns:p14="http://schemas.microsoft.com/office/powerpoint/2010/main" val="2547176265"/>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2-	منفذ مائي يتصف بتركيب جيولوجي من صخور صلبة يوفر اسس بناء سليمة للخزان وبتكاليف رخيصة, لقد فشلت مشاريع خزن عديدة لضعف البناء الجيولوجي المشيد فوقه </a:t>
            </a:r>
            <a:endParaRPr lang="ar-IQ" dirty="0"/>
          </a:p>
        </p:txBody>
      </p:sp>
    </p:spTree>
    <p:extLst>
      <p:ext uri="{BB962C8B-B14F-4D97-AF65-F5344CB8AC3E}">
        <p14:creationId xmlns:p14="http://schemas.microsoft.com/office/powerpoint/2010/main" val="1247172920"/>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تهداف الدراسات التطبيقية لعلم اشكال سطح الارض الى تقييم اشكال سطح الارض وتحديد ملائمتها في بيئاتها المختلفة لاستعمالها من قبل الانسان ,و توثيق المخاطر الناجمة عن تدخل الانسان في تغيير وتيره العمليات الجيومورفولوجية . ونظرا للمجال التطبيقي الواسع لعلم اشكال سطح الارض فلقد تم التاكيد ( ضمن مفردات المنهج المقرر) على المجالات التطبيقيه التالية:</a:t>
            </a:r>
            <a:endParaRPr lang="ar-IQ" dirty="0"/>
          </a:p>
        </p:txBody>
      </p:sp>
    </p:spTree>
    <p:extLst>
      <p:ext uri="{BB962C8B-B14F-4D97-AF65-F5344CB8AC3E}">
        <p14:creationId xmlns:p14="http://schemas.microsoft.com/office/powerpoint/2010/main" val="34947015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IQ" dirty="0" smtClean="0"/>
          </a:p>
          <a:p>
            <a:r>
              <a:rPr lang="ar-IQ" dirty="0" smtClean="0"/>
              <a:t>1-	التخطيط العمراني المدني و الريفي عند تحديد مواضع بناء مراكز استقرار السكان وسكناهم </a:t>
            </a:r>
          </a:p>
          <a:p>
            <a:r>
              <a:rPr lang="ar-IQ" dirty="0" smtClean="0"/>
              <a:t>2-	تخطيط مواضع بناء المشاريع (السدود والخزانات طرق النقل و المطارات )</a:t>
            </a:r>
          </a:p>
          <a:p>
            <a:r>
              <a:rPr lang="ar-IQ" dirty="0" smtClean="0"/>
              <a:t>3-	استكشاف الثروات الاقتصادية</a:t>
            </a:r>
          </a:p>
          <a:p>
            <a:r>
              <a:rPr lang="ar-IQ" dirty="0" smtClean="0"/>
              <a:t>4-	 تقييم الاراضي للدراسات العسكرية</a:t>
            </a:r>
          </a:p>
          <a:p>
            <a:r>
              <a:rPr lang="ar-IQ" dirty="0" smtClean="0"/>
              <a:t>5-	دراسة الترب و اداره الاراضي الزراعية </a:t>
            </a:r>
          </a:p>
          <a:p>
            <a:endParaRPr lang="ar-IQ" dirty="0"/>
          </a:p>
        </p:txBody>
      </p:sp>
    </p:spTree>
    <p:extLst>
      <p:ext uri="{BB962C8B-B14F-4D97-AF65-F5344CB8AC3E}">
        <p14:creationId xmlns:p14="http://schemas.microsoft.com/office/powerpoint/2010/main" val="1486095933"/>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اولا التخطيط العمراني المدني والريفي   يؤدي بناء مدينة جديدة او توسع مدينة قديمة الى تغيير شكل سطح الارض في موضع المدينة او موقعها </a:t>
            </a:r>
          </a:p>
          <a:p>
            <a:r>
              <a:rPr lang="ar-IQ" dirty="0" smtClean="0"/>
              <a:t>ان انشاء المدينة يؤدي الى تغيير شكل سطح الارض خلال انشاء المدينة اوبعدها ,حيث يؤثر </a:t>
            </a:r>
          </a:p>
          <a:p>
            <a:endParaRPr lang="ar-IQ" dirty="0"/>
          </a:p>
        </p:txBody>
      </p:sp>
    </p:spTree>
    <p:extLst>
      <p:ext uri="{BB962C8B-B14F-4D97-AF65-F5344CB8AC3E}">
        <p14:creationId xmlns:p14="http://schemas.microsoft.com/office/powerpoint/2010/main" val="277978252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1-	بناء المدن وتوسعها يؤدي الى ازاله و تغير الاشكال القديمة من سطح الارض في موقع البناء من خلال عمليات ردم المنخفضات وتجفيف البحيرات و المستنقعات و ازالة قمم المرتفعات و تسوية و تمهيد المنحدرات من سطح الارض, كما يؤدي الى استحداث اشكال ارضية جديده على سطح الارض عند شق الانهار و القنوات او تحويل مجاريها و بناء السواتر و السداد عندشق طرق النقل و تعلية ضفاف الانهار ,تنظيم موقع تصريف مياه الامطار</a:t>
            </a:r>
            <a:endParaRPr lang="ar-IQ" dirty="0"/>
          </a:p>
        </p:txBody>
      </p:sp>
    </p:spTree>
    <p:extLst>
      <p:ext uri="{BB962C8B-B14F-4D97-AF65-F5344CB8AC3E}">
        <p14:creationId xmlns:p14="http://schemas.microsoft.com/office/powerpoint/2010/main" val="423803103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يؤدي بناء المدن وتوسعها الى تغيير العمليات الجيومورفولوجية من خلال تغيير النظام المائي للتربة او تحت سطح الارض عند حفر الاساس المباني واعمال الدك و رص التربة انشاء شبكه مجاري المياه نصب وسائل الخدمات العامة اعاده توزيع الغطاء النباتي او ازالته, تغيير نظام درجات الحرارة سطح الارض و تحتها عند بناء المدن يؤدي الى نشوء بيئة جيومورفولوجية جديده و اشكال سطح الارض جديده غير متوافقه احيانا مع العمليات الجيومورفولوجية الجديدة و القديمةو تللحق اضرار بالبيئة على المدى القريب او البعيد </a:t>
            </a:r>
            <a:endParaRPr lang="ar-IQ" dirty="0"/>
          </a:p>
        </p:txBody>
      </p:sp>
    </p:spTree>
    <p:extLst>
      <p:ext uri="{BB962C8B-B14F-4D97-AF65-F5344CB8AC3E}">
        <p14:creationId xmlns:p14="http://schemas.microsoft.com/office/powerpoint/2010/main" val="421303113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مناطق السهول الفيضية تتسم اراضي السهول الفيضية بانبساطها متكونه من تجمع ترسبات الانهار اثناء الفيضانات و تكون اراضي كتوف الانهار المجاوره للقناه النهرية مرتفعه بالنسبه الاراضي للجهات البعيدةعن جانبي النهر المنخفضة تشغلها المستنقعات و تعتبر مخازن طبيعيه لتجمع مياه الفيضان </a:t>
            </a:r>
          </a:p>
          <a:p>
            <a:r>
              <a:rPr lang="ar-IQ" dirty="0" smtClean="0"/>
              <a:t>وتتصف القناة النهرية بالتواءها يرافق ذلك ظواهر جيومورفولوجية التواءات نهرية و بحيرات هلاليه </a:t>
            </a:r>
          </a:p>
          <a:p>
            <a:endParaRPr lang="ar-IQ" dirty="0"/>
          </a:p>
        </p:txBody>
      </p:sp>
    </p:spTree>
    <p:extLst>
      <p:ext uri="{BB962C8B-B14F-4D97-AF65-F5344CB8AC3E}">
        <p14:creationId xmlns:p14="http://schemas.microsoft.com/office/powerpoint/2010/main" val="233799942"/>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ان تمييز اشكال سطح الارض للسهول الفيضية يعتبر امرا ضروريا لتنظيم استعمال الارض حيث يعتبر ضفاف الانهار مواضع ملائمة لاختيار المدن لان الاراضي عالي فوق مستوى سطح النهر معتدلةالانحدار جيدة التصريف الاان تطوراالمدن وتوسعها يرافق ازدياد الطلب على الاراضي المنبسطة المجاوره لذلك تتقلص  مساحة مخازن تجمع مياه الفيضان و يؤدي الى تكرار فيضان وبمناسيب عالية و كذلك تكوين برك و منخفضات تتجمع فيها المياه مما يشكل خطورة كبيرة على الوحدات السكنية القريبة منها.</a:t>
            </a:r>
          </a:p>
          <a:p>
            <a:r>
              <a:rPr lang="ar-IQ" dirty="0" smtClean="0"/>
              <a:t>ان تنظيم بيئة السهل الفيضي تتطلب ما يلي </a:t>
            </a:r>
          </a:p>
          <a:p>
            <a:endParaRPr lang="ar-IQ" dirty="0"/>
          </a:p>
        </p:txBody>
      </p:sp>
    </p:spTree>
    <p:extLst>
      <p:ext uri="{BB962C8B-B14F-4D97-AF65-F5344CB8AC3E}">
        <p14:creationId xmlns:p14="http://schemas.microsoft.com/office/powerpoint/2010/main" val="402384065"/>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IQ" dirty="0" smtClean="0"/>
              <a:t>1-	تنظيم القناة النهرية او انشاء سواتر ترابية على امتداد النهر و سد الثغرات في الضفاف الطبيعية لتقليل احتمال حدوث الفيضان </a:t>
            </a:r>
          </a:p>
          <a:p>
            <a:r>
              <a:rPr lang="ar-IQ" dirty="0" smtClean="0"/>
              <a:t>2-	تنظيم عمليات خزن المياه وتصريفها للاراضي المنبسطة واعادتها الى النهر خلال فترات زمنية لخفض ذروة الفيضان وتقليص اخطارها </a:t>
            </a:r>
          </a:p>
          <a:p>
            <a:r>
              <a:rPr lang="ar-IQ" dirty="0" smtClean="0"/>
              <a:t>3-	تحديد المنطقة المحتمل تعرضها للفيضان لغرض التخطيط العقلاني لاستعمال ارضي السهل الفيضي و تاليف خارطة لمناطق السهل الفيضي توضح المناطق المحتمل تعرضها للفيضان كل سنه و خمس سنوات و 20 سنة و 50 سنة ويساهم الجيمومورفولوجين باعداد تلك الخرائط عند تحديد شكل القناة درجة الانحدار وعلاقتها بمستوى الفيضان و تقسيم مناطق السهل الفيضي حسب مقتضيات التطور المدني (مناطق سكنيةاو زراعية او رعوية او صناعية او سياحية)</a:t>
            </a:r>
          </a:p>
          <a:p>
            <a:endParaRPr lang="ar-IQ" dirty="0"/>
          </a:p>
        </p:txBody>
      </p:sp>
    </p:spTree>
    <p:extLst>
      <p:ext uri="{BB962C8B-B14F-4D97-AF65-F5344CB8AC3E}">
        <p14:creationId xmlns:p14="http://schemas.microsoft.com/office/powerpoint/2010/main" val="854695958"/>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TotalTime>
  <Words>563</Words>
  <Application>Microsoft Office PowerPoint</Application>
  <PresentationFormat>On-screen Show (4:3)</PresentationFormat>
  <Paragraphs>26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المبحث الخامس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الخامس </dc:title>
  <dc:creator>D.ahmed</dc:creator>
  <cp:lastModifiedBy>D.ahmed</cp:lastModifiedBy>
  <cp:revision>2</cp:revision>
  <dcterms:created xsi:type="dcterms:W3CDTF">2018-11-12T20:59:01Z</dcterms:created>
  <dcterms:modified xsi:type="dcterms:W3CDTF">2018-11-12T21:15:24Z</dcterms:modified>
</cp:coreProperties>
</file>