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68210E9F-EFD4-407E-93D3-4EA4F494094C}" type="datetimeFigureOut">
              <a:rPr lang="ar-IQ" smtClean="0"/>
              <a:t>26/02/1440</a:t>
            </a:fld>
            <a:endParaRPr lang="ar-IQ"/>
          </a:p>
        </p:txBody>
      </p:sp>
      <p:sp>
        <p:nvSpPr>
          <p:cNvPr id="8" name="Slide Number Placeholder 7"/>
          <p:cNvSpPr>
            <a:spLocks noGrp="1"/>
          </p:cNvSpPr>
          <p:nvPr>
            <p:ph type="sldNum" sz="quarter" idx="11"/>
          </p:nvPr>
        </p:nvSpPr>
        <p:spPr/>
        <p:txBody>
          <a:bodyPr/>
          <a:lstStyle/>
          <a:p>
            <a:fld id="{0C45F15A-BE63-4900-89E9-CD089B39527C}" type="slidenum">
              <a:rPr lang="ar-IQ" smtClean="0"/>
              <a:t>‹#›</a:t>
            </a:fld>
            <a:endParaRPr lang="ar-IQ"/>
          </a:p>
        </p:txBody>
      </p:sp>
      <p:sp>
        <p:nvSpPr>
          <p:cNvPr id="9" name="Footer Placeholder 8"/>
          <p:cNvSpPr>
            <a:spLocks noGrp="1"/>
          </p:cNvSpPr>
          <p:nvPr>
            <p:ph type="ftr" sz="quarter" idx="12"/>
          </p:nvPr>
        </p:nvSpPr>
        <p:spPr/>
        <p:txBody>
          <a:bodyPr/>
          <a:lstStyle/>
          <a:p>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210E9F-EFD4-407E-93D3-4EA4F494094C}" type="datetimeFigureOut">
              <a:rPr lang="ar-IQ" smtClean="0"/>
              <a:t>26/02/1440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45F15A-BE63-4900-89E9-CD089B39527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210E9F-EFD4-407E-93D3-4EA4F494094C}" type="datetimeFigureOut">
              <a:rPr lang="ar-IQ" smtClean="0"/>
              <a:t>26/02/1440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45F15A-BE63-4900-89E9-CD089B39527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68210E9F-EFD4-407E-93D3-4EA4F494094C}" type="datetimeFigureOut">
              <a:rPr lang="ar-IQ" smtClean="0"/>
              <a:t>26/02/1440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45F15A-BE63-4900-89E9-CD089B39527C}"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210E9F-EFD4-407E-93D3-4EA4F494094C}" type="datetimeFigureOut">
              <a:rPr lang="ar-IQ" smtClean="0"/>
              <a:t>26/02/1440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C45F15A-BE63-4900-89E9-CD089B39527C}" type="slidenum">
              <a:rPr lang="ar-IQ" smtClean="0"/>
              <a:t>‹#›</a:t>
            </a:fld>
            <a:endParaRPr lang="ar-IQ"/>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68210E9F-EFD4-407E-93D3-4EA4F494094C}" type="datetimeFigureOut">
              <a:rPr lang="ar-IQ" smtClean="0"/>
              <a:t>26/02/1440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C45F15A-BE63-4900-89E9-CD089B39527C}" type="slidenum">
              <a:rPr lang="ar-IQ" smtClean="0"/>
              <a:t>‹#›</a:t>
            </a:fld>
            <a:endParaRPr lang="ar-IQ"/>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8210E9F-EFD4-407E-93D3-4EA4F494094C}" type="datetimeFigureOut">
              <a:rPr lang="ar-IQ" smtClean="0"/>
              <a:t>26/02/1440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C45F15A-BE63-4900-89E9-CD089B39527C}" type="slidenum">
              <a:rPr lang="ar-IQ" smtClean="0"/>
              <a:t>‹#›</a:t>
            </a:fld>
            <a:endParaRPr lang="ar-IQ"/>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210E9F-EFD4-407E-93D3-4EA4F494094C}" type="datetimeFigureOut">
              <a:rPr lang="ar-IQ" smtClean="0"/>
              <a:t>26/02/1440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C45F15A-BE63-4900-89E9-CD089B39527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10E9F-EFD4-407E-93D3-4EA4F494094C}" type="datetimeFigureOut">
              <a:rPr lang="ar-IQ" smtClean="0"/>
              <a:t>26/02/1440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C45F15A-BE63-4900-89E9-CD089B39527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210E9F-EFD4-407E-93D3-4EA4F494094C}" type="datetimeFigureOut">
              <a:rPr lang="ar-IQ" smtClean="0"/>
              <a:t>26/02/1440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C45F15A-BE63-4900-89E9-CD089B39527C}"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210E9F-EFD4-407E-93D3-4EA4F494094C}" type="datetimeFigureOut">
              <a:rPr lang="ar-IQ" smtClean="0"/>
              <a:t>26/02/1440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C45F15A-BE63-4900-89E9-CD089B39527C}"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68210E9F-EFD4-407E-93D3-4EA4F494094C}" type="datetimeFigureOut">
              <a:rPr lang="ar-IQ" smtClean="0"/>
              <a:t>26/02/1440</a:t>
            </a:fld>
            <a:endParaRPr lang="ar-IQ"/>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ar-IQ"/>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0C45F15A-BE63-4900-89E9-CD089B39527C}" type="slidenum">
              <a:rPr lang="ar-IQ" smtClean="0"/>
              <a:t>‹#›</a:t>
            </a:fld>
            <a:endParaRPr lang="ar-IQ"/>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443841"/>
            <a:ext cx="4572000" cy="3970318"/>
          </a:xfrm>
          <a:prstGeom prst="rect">
            <a:avLst/>
          </a:prstGeom>
        </p:spPr>
        <p:txBody>
          <a:bodyPr>
            <a:spAutoFit/>
          </a:bodyPr>
          <a:lstStyle/>
          <a:p>
            <a:r>
              <a:rPr lang="ar-IQ" b="1" dirty="0" smtClean="0"/>
              <a:t>النظام المغلق </a:t>
            </a:r>
          </a:p>
          <a:p>
            <a:r>
              <a:rPr lang="ar-IQ" dirty="0" smtClean="0"/>
              <a:t>يمثل نظام طبيعى لسطح الارض له </a:t>
            </a:r>
            <a:r>
              <a:rPr lang="ar-IQ" dirty="0" smtClean="0">
                <a:latin typeface="Arial" panose="020B0604020202020204" pitchFamily="34" charset="0"/>
                <a:cs typeface="Arial" panose="020B0604020202020204" pitchFamily="34" charset="0"/>
              </a:rPr>
              <a:t>حدود واضحه بدايه ونهايه واضحتين لا يحدث خلاله تغيير او تجديد في الطاقه او مواد سطح الارض, ان مفهوم الدورة الجيومورفولوجية التي جاء بها (دفيز) يعتبر من النظام المغلق , وتتمثل بدايته في ارتفاع سطح الارض ,لا يحدث عندها تعرية على الرغم من توفر طاقه قصوى, ثم تاخذ التضاريس بالانخفاض و تتناقص الطاقه حتى يصل سطح الارض و الطاقه الى ادنى مستوياتها في نهاية الدورة و المتمثلة بتكون السهل التحاتي, ان تحليل اشكال سطح الارض ضمن النظام المغلق يعني دراسة تاريخ المنطقة باتباع الطريقة التاريخية للبحث من جهة كما يتضمن صفة الحتمية في تفسير تاثير البيئة عند نشأة شكل سطح الارض او تطوره ,مما يجعله مناسبا للدراسة اشكال سطح الارض القديمة النشأة الغير متأثرة بالبيئة الحالية</a:t>
            </a:r>
            <a:endParaRPr lang="ar-IQ"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91797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 </a:t>
            </a:r>
            <a:r>
              <a:rPr lang="ar-SA" dirty="0">
                <a:effectLst/>
              </a:rPr>
              <a:t>النظام المفتوح </a:t>
            </a:r>
            <a:endParaRPr lang="ar-IQ" dirty="0"/>
          </a:p>
        </p:txBody>
      </p:sp>
      <p:sp>
        <p:nvSpPr>
          <p:cNvPr id="3" name="Content Placeholder 2"/>
          <p:cNvSpPr>
            <a:spLocks noGrp="1"/>
          </p:cNvSpPr>
          <p:nvPr>
            <p:ph idx="1"/>
          </p:nvPr>
        </p:nvSpPr>
        <p:spPr/>
        <p:txBody>
          <a:bodyPr/>
          <a:lstStyle/>
          <a:p>
            <a:r>
              <a:rPr lang="ar-SA" dirty="0"/>
              <a:t>نظام طبيعي لمظهر ارضي يتالف من نظم رئيسة ونظم ثانوية تجري داخله عمليات تجدد الطاقة و نقل الماده ليتحقق التوازن و حالة الاستقرار عند تساوي دخول وخروج الطاقة , لينضبط شكل سطح الارض الذي يرافق انضباط العمليات الجيومورفولوجيه ليصبح النظام في حاله توازن ديناميكي بين عناصره و اجزائها </a:t>
            </a:r>
            <a:endParaRPr lang="en-US" dirty="0"/>
          </a:p>
          <a:p>
            <a:r>
              <a:rPr lang="ar-SA" dirty="0"/>
              <a:t>ان حوض النهر (نظام رئيسي) مستقل له ابعاده وشكله و يتكون من عناصر ثانوية منفصل عن بعضها ذات علاقة متبادله فيما بينها (منحدرات. وديان .و قنوات نهرية و سهول فيضية) وكل نظام ثانوي يتكون من اجزاء او عناصر صغيرة (افاق التربة. مقاطع عرضية او مقاطع طولية للقنوات النهرية و مقاطع عرضية للوديان ) تتطلب القياس وتحليل ابعادها لتحليلها جيومورفولوجيا.</a:t>
            </a:r>
            <a:endParaRPr lang="en-US" dirty="0"/>
          </a:p>
          <a:p>
            <a:endParaRPr lang="ar-IQ" dirty="0"/>
          </a:p>
        </p:txBody>
      </p:sp>
    </p:spTree>
    <p:extLst>
      <p:ext uri="{BB962C8B-B14F-4D97-AF65-F5344CB8AC3E}">
        <p14:creationId xmlns:p14="http://schemas.microsoft.com/office/powerpoint/2010/main" val="3488390644"/>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45"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fade">
                                      <p:cBhvr>
                                        <p:cTn id="30" dur="2000"/>
                                        <p:tgtEl>
                                          <p:spTgt spid="3">
                                            <p:txEl>
                                              <p:pRg st="1" end="1"/>
                                            </p:txEl>
                                          </p:spTgt>
                                        </p:tgtEl>
                                      </p:cBhvr>
                                    </p:animEffect>
                                    <p:anim calcmode="lin" valueType="num">
                                      <p:cBhvr>
                                        <p:cTn id="31"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32"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 </a:t>
            </a:r>
            <a:r>
              <a:rPr lang="ar-SA" dirty="0">
                <a:effectLst/>
              </a:rPr>
              <a:t>ان النظام المفتوح يساعد على</a:t>
            </a:r>
            <a:endParaRPr lang="ar-IQ" dirty="0"/>
          </a:p>
        </p:txBody>
      </p:sp>
      <p:sp>
        <p:nvSpPr>
          <p:cNvPr id="3" name="Content Placeholder 2"/>
          <p:cNvSpPr>
            <a:spLocks noGrp="1"/>
          </p:cNvSpPr>
          <p:nvPr>
            <p:ph idx="1"/>
          </p:nvPr>
        </p:nvSpPr>
        <p:spPr/>
        <p:txBody>
          <a:bodyPr>
            <a:normAutofit lnSpcReduction="10000"/>
          </a:bodyPr>
          <a:lstStyle/>
          <a:p>
            <a:pPr lvl="0"/>
            <a:r>
              <a:rPr lang="en-US" dirty="0"/>
              <a:t> </a:t>
            </a:r>
            <a:r>
              <a:rPr lang="ar-SA" dirty="0"/>
              <a:t>تحديد العلاقه الوثيقه بين الشكل و العمليه واللتان هما اساس الدراسي الجيومورفولوجيه ان تغير عمليات تكون التربة (نظام التربة) تؤدي الى تغير افاقها( نسجة التربه وخصائصها الكيميائية) ومن ثم تمتد الى حركة مواد سطح الارض في نظام الوديان او في نظام السهول الفيضية, ان حركة المفتتات تؤدي الى تغير شكل الوديان كما ينتقل تاثيرها الى نظام القنوات النهريه بعمليات الترسيب حيث تتغير اجزاء النظام الاخير المقاطع الطوليه او المقاطع العرضيه للقنوات ويستمر و يستمر مسلسل التغير متنقلا بين عناصر النظام لتحقيق التوازن الديناميكي للنظام وبين نظام حوض النهر النظام الرئيسي </a:t>
            </a:r>
            <a:endParaRPr lang="en-US" dirty="0"/>
          </a:p>
          <a:p>
            <a:pPr lvl="0"/>
            <a:r>
              <a:rPr lang="ar-SA" dirty="0"/>
              <a:t>يبرز صفه التنوع لاشكال سطح الارض و تعدد و تنوع الاستجابه للمؤثرات الخارجيه ومن ثم اختلاف اشكال سطح الارض </a:t>
            </a:r>
            <a:endParaRPr lang="en-US" dirty="0"/>
          </a:p>
          <a:p>
            <a:r>
              <a:rPr lang="ar-SA" dirty="0"/>
              <a:t>انه اكثر ملائمة لدراسة اشكال سطح الارض المعاصره و التي في حاله توافق مع الظروف البيئية السائدة حاليا </a:t>
            </a:r>
            <a:endParaRPr lang="ar-IQ" dirty="0"/>
          </a:p>
        </p:txBody>
      </p:sp>
    </p:spTree>
    <p:extLst>
      <p:ext uri="{BB962C8B-B14F-4D97-AF65-F5344CB8AC3E}">
        <p14:creationId xmlns:p14="http://schemas.microsoft.com/office/powerpoint/2010/main" val="2197696960"/>
      </p:ext>
    </p:extLst>
  </p:cSld>
  <p:clrMapOvr>
    <a:masterClrMapping/>
  </p:clrMapOvr>
  <mc:AlternateContent xmlns:mc="http://schemas.openxmlformats.org/markup-compatibility/2006">
    <mc:Choice xmlns:p14="http://schemas.microsoft.com/office/powerpoint/2010/main"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8" presetClass="emph" presetSubtype="0" fill="hold" grpId="0" nodeType="clickEffect">
                                  <p:stCondLst>
                                    <p:cond delay="0"/>
                                  </p:stCondLst>
                                  <p:childTnLst>
                                    <p:animRot by="21600000">
                                      <p:cBhvr>
                                        <p:cTn id="13" dur="2000" fill="hold"/>
                                        <p:tgtEl>
                                          <p:spTgt spid="3">
                                            <p:txEl>
                                              <p:pRg st="0" end="0"/>
                                            </p:txEl>
                                          </p:spTgt>
                                        </p:tgtEl>
                                        <p:attrNameLst>
                                          <p:attrName>r</p:attrName>
                                        </p:attrNameLst>
                                      </p:cBhvr>
                                    </p:animRot>
                                  </p:childTnLst>
                                </p:cTn>
                              </p:par>
                            </p:childTnLst>
                          </p:cTn>
                        </p:par>
                      </p:childTnLst>
                    </p:cTn>
                  </p:par>
                  <p:par>
                    <p:cTn id="14" fill="hold">
                      <p:stCondLst>
                        <p:cond delay="indefinite"/>
                      </p:stCondLst>
                      <p:childTnLst>
                        <p:par>
                          <p:cTn id="15" fill="hold">
                            <p:stCondLst>
                              <p:cond delay="0"/>
                            </p:stCondLst>
                            <p:childTnLst>
                              <p:par>
                                <p:cTn id="16" presetID="8" presetClass="emph" presetSubtype="0" fill="hold" grpId="0" nodeType="clickEffect">
                                  <p:stCondLst>
                                    <p:cond delay="0"/>
                                  </p:stCondLst>
                                  <p:childTnLst>
                                    <p:animRot by="21600000">
                                      <p:cBhvr>
                                        <p:cTn id="17" dur="2000" fill="hold"/>
                                        <p:tgtEl>
                                          <p:spTgt spid="3">
                                            <p:txEl>
                                              <p:pRg st="1" end="1"/>
                                            </p:txEl>
                                          </p:spTgt>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8" presetClass="emph" presetSubtype="0" fill="hold" grpId="0" nodeType="clickEffect">
                                  <p:stCondLst>
                                    <p:cond delay="0"/>
                                  </p:stCondLst>
                                  <p:childTnLst>
                                    <p:animRot by="21600000">
                                      <p:cBhvr>
                                        <p:cTn id="21"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ar-SA" dirty="0"/>
              <a:t>ان النظام المفتوح يؤكد على العلاقات المكانيه بين عناصر النظام الرئيسي (النظم الثانوية و اجزائها )و التي تؤدي الى التباين والاختلاف داخل التنظيم الهرمي للنظام ,     ومن جهة اخرى  قسم النظام مفتوح الى اربعه انواع تختلف في بنائها وهذه الانواع </a:t>
            </a:r>
            <a:endParaRPr lang="ar-IQ" dirty="0" smtClean="0"/>
          </a:p>
          <a:p>
            <a:r>
              <a:rPr lang="ar-SA" dirty="0" smtClean="0"/>
              <a:t>أ-  </a:t>
            </a:r>
            <a:r>
              <a:rPr lang="ar-SA" dirty="0"/>
              <a:t>نظام الشكل </a:t>
            </a:r>
            <a:r>
              <a:rPr lang="en-US" dirty="0"/>
              <a:t>MORPHOLGICL SYSTEM  </a:t>
            </a:r>
            <a:r>
              <a:rPr lang="ar-SA" dirty="0"/>
              <a:t>الذي يهتم بدراسة العلاقات بين صفات شكل سطح الارض </a:t>
            </a:r>
            <a:endParaRPr lang="ar-IQ" dirty="0" smtClean="0"/>
          </a:p>
          <a:p>
            <a:r>
              <a:rPr lang="ar-SA" dirty="0" smtClean="0"/>
              <a:t>ب- </a:t>
            </a:r>
            <a:r>
              <a:rPr lang="ar-SA" dirty="0"/>
              <a:t>نظام استجابة العمليات   </a:t>
            </a:r>
            <a:r>
              <a:rPr lang="en-US" dirty="0"/>
              <a:t>PROSS-RESPONSE SYSTEM</a:t>
            </a:r>
            <a:r>
              <a:rPr lang="ar-SA" dirty="0"/>
              <a:t>و الذي يهتم بالتحديد بالتحديد العلاقات بين الشكل و العملي</a:t>
            </a:r>
            <a:r>
              <a:rPr lang="ar-IQ" dirty="0"/>
              <a:t>ة </a:t>
            </a:r>
            <a:r>
              <a:rPr lang="ar-SA" dirty="0"/>
              <a:t>كما يشمل دراسة العلاقة بين العمليات مع بعضها  ج- نظم </a:t>
            </a:r>
            <a:r>
              <a:rPr lang="en-US" dirty="0"/>
              <a:t>CASCADING SYSTEM  </a:t>
            </a:r>
            <a:r>
              <a:rPr lang="ar-SA" dirty="0"/>
              <a:t>انتقال الماد</a:t>
            </a:r>
            <a:r>
              <a:rPr lang="ar-IQ" dirty="0"/>
              <a:t>ة </a:t>
            </a:r>
            <a:r>
              <a:rPr lang="ar-SA" dirty="0"/>
              <a:t>او الطاقة بين النظم الثانوية اواجزاء النظام الثانوي الداخلة في تركيب النظام الرئيسي بواسطة ادوات تعمل على تنظيم النظام </a:t>
            </a:r>
            <a:endParaRPr lang="ar-IQ" dirty="0" smtClean="0"/>
          </a:p>
          <a:p>
            <a:r>
              <a:rPr lang="ar-SA" dirty="0" smtClean="0"/>
              <a:t>د-  </a:t>
            </a:r>
            <a:r>
              <a:rPr lang="ar-SA" dirty="0"/>
              <a:t>نظم السيطره </a:t>
            </a:r>
            <a:r>
              <a:rPr lang="en-US" dirty="0"/>
              <a:t>CONTROLLING  SYSTEM  </a:t>
            </a:r>
            <a:r>
              <a:rPr lang="ar-SA" dirty="0"/>
              <a:t>و هو يحدد ويفرز الادوات المنظمة في العمليات الجيومورفولوجية التي تسبب تغييرات في توزيع الطاقة او في كتلة المواد داخل النظام تؤدي الى اختلال العلاقة المتوازنة داخل نظام الشكل و نظام استجابه العمليات</a:t>
            </a:r>
            <a:endParaRPr lang="ar-IQ" dirty="0"/>
          </a:p>
        </p:txBody>
      </p:sp>
    </p:spTree>
    <p:extLst>
      <p:ext uri="{BB962C8B-B14F-4D97-AF65-F5344CB8AC3E}">
        <p14:creationId xmlns:p14="http://schemas.microsoft.com/office/powerpoint/2010/main" val="667035193"/>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21600000">
                                      <p:cBhvr>
                                        <p:cTn id="14" dur="2000" fill="hold"/>
                                        <p:tgtEl>
                                          <p:spTgt spid="3">
                                            <p:txEl>
                                              <p:pRg st="1" end="1"/>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4" presetClass="emph" presetSubtype="0" fill="hold" nodeType="clickEffect">
                                  <p:stCondLst>
                                    <p:cond delay="0"/>
                                  </p:stCondLst>
                                  <p:childTnLst>
                                    <p:animClr clrSpc="hsl" dir="cw">
                                      <p:cBhvr override="childStyle">
                                        <p:cTn id="25" dur="500" fill="hold"/>
                                        <p:tgtEl>
                                          <p:spTgt spid="3">
                                            <p:txEl>
                                              <p:pRg st="3" end="3"/>
                                            </p:txEl>
                                          </p:spTgt>
                                        </p:tgtEl>
                                        <p:attrNameLst>
                                          <p:attrName>style.color</p:attrName>
                                        </p:attrNameLst>
                                      </p:cBhvr>
                                      <p:by>
                                        <p:hsl h="0" s="-12549" l="-25098"/>
                                      </p:by>
                                    </p:animClr>
                                    <p:animClr clrSpc="hsl" dir="cw">
                                      <p:cBhvr>
                                        <p:cTn id="26" dur="500" fill="hold"/>
                                        <p:tgtEl>
                                          <p:spTgt spid="3">
                                            <p:txEl>
                                              <p:pRg st="3" end="3"/>
                                            </p:txEl>
                                          </p:spTgt>
                                        </p:tgtEl>
                                        <p:attrNameLst>
                                          <p:attrName>fillcolor</p:attrName>
                                        </p:attrNameLst>
                                      </p:cBhvr>
                                      <p:by>
                                        <p:hsl h="0" s="-12549" l="-25098"/>
                                      </p:by>
                                    </p:animClr>
                                    <p:animClr clrSpc="hsl" dir="cw">
                                      <p:cBhvr>
                                        <p:cTn id="27" dur="500" fill="hold"/>
                                        <p:tgtEl>
                                          <p:spTgt spid="3">
                                            <p:txEl>
                                              <p:pRg st="3" end="3"/>
                                            </p:txEl>
                                          </p:spTgt>
                                        </p:tgtEl>
                                        <p:attrNameLst>
                                          <p:attrName>stroke.color</p:attrName>
                                        </p:attrNameLst>
                                      </p:cBhvr>
                                      <p:by>
                                        <p:hsl h="0" s="-12549" l="-25098"/>
                                      </p:by>
                                    </p:animClr>
                                    <p:set>
                                      <p:cBhvr>
                                        <p:cTn id="28" dur="500" fill="hold"/>
                                        <p:tgtEl>
                                          <p:spTgt spid="3">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52128"/>
          </a:xfrm>
        </p:spPr>
        <p:txBody>
          <a:bodyPr/>
          <a:lstStyle/>
          <a:p>
            <a:pPr lvl="0"/>
            <a:r>
              <a:rPr lang="ar-SA" sz="3200" dirty="0">
                <a:effectLst/>
              </a:rPr>
              <a:t>ان دور العمليات الجيومورفولوجية يكون : </a:t>
            </a:r>
            <a:r>
              <a:rPr lang="en-US" sz="3200" dirty="0">
                <a:effectLst/>
              </a:rPr>
              <a:t/>
            </a:r>
            <a:br>
              <a:rPr lang="en-US" sz="3200" dirty="0">
                <a:effectLst/>
              </a:rPr>
            </a:br>
            <a:endParaRPr lang="ar-IQ" sz="3200" dirty="0"/>
          </a:p>
        </p:txBody>
      </p:sp>
      <p:sp>
        <p:nvSpPr>
          <p:cNvPr id="3" name="Content Placeholder 2"/>
          <p:cNvSpPr>
            <a:spLocks noGrp="1"/>
          </p:cNvSpPr>
          <p:nvPr>
            <p:ph idx="1"/>
          </p:nvPr>
        </p:nvSpPr>
        <p:spPr/>
        <p:txBody>
          <a:bodyPr/>
          <a:lstStyle/>
          <a:p>
            <a:r>
              <a:rPr lang="ar-SA" dirty="0"/>
              <a:t>اولا  - استكشاف و نماذج او موديلات تصور العلاقه بين عناصر النظام و اجزائها يمكن من خلالها التنبؤ بالتغير المحتمل الناجم عن تدخل الانسان المخطط له مسبقا على النظام وشكله </a:t>
            </a:r>
            <a:endParaRPr lang="en-US" dirty="0"/>
          </a:p>
          <a:p>
            <a:r>
              <a:rPr lang="ar-SA" dirty="0"/>
              <a:t>ثانيا -  الاستكشاف الجيد للنظم الارضية من خلال تحديد العوامل و الادوات التي تنظم العلاقة بين عناصر النظام وبنيته الداخلية لتعيين الحد الفاصل لبدايه التغيير الجيومورفولوجي</a:t>
            </a:r>
            <a:endParaRPr lang="en-US" dirty="0"/>
          </a:p>
          <a:p>
            <a:endParaRPr lang="ar-IQ" dirty="0"/>
          </a:p>
        </p:txBody>
      </p:sp>
    </p:spTree>
    <p:extLst>
      <p:ext uri="{BB962C8B-B14F-4D97-AF65-F5344CB8AC3E}">
        <p14:creationId xmlns:p14="http://schemas.microsoft.com/office/powerpoint/2010/main" val="3102334493"/>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1)">
                                      <p:cBhvr>
                                        <p:cTn id="19"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224136"/>
          </a:xfrm>
        </p:spPr>
        <p:txBody>
          <a:bodyPr/>
          <a:lstStyle/>
          <a:p>
            <a:r>
              <a:rPr lang="en-US" sz="2400" dirty="0">
                <a:effectLst/>
              </a:rPr>
              <a:t> </a:t>
            </a:r>
            <a:r>
              <a:rPr lang="ar-SA" sz="3600" dirty="0">
                <a:effectLst/>
              </a:rPr>
              <a:t>مفهوم البداية الجيومورفولوجية </a:t>
            </a:r>
            <a:endParaRPr lang="ar-IQ" sz="3600" b="1" dirty="0">
              <a:effectLst/>
            </a:endParaRPr>
          </a:p>
        </p:txBody>
      </p:sp>
      <p:sp>
        <p:nvSpPr>
          <p:cNvPr id="3" name="Content Placeholder 2"/>
          <p:cNvSpPr>
            <a:spLocks noGrp="1"/>
          </p:cNvSpPr>
          <p:nvPr>
            <p:ph idx="1"/>
          </p:nvPr>
        </p:nvSpPr>
        <p:spPr/>
        <p:txBody>
          <a:bodyPr>
            <a:normAutofit fontScale="92500" lnSpcReduction="20000"/>
          </a:bodyPr>
          <a:lstStyle/>
          <a:p>
            <a:r>
              <a:rPr lang="ar-SA" dirty="0"/>
              <a:t>يعني تحديد المرحلة الحرجة في استقرار عناصر البيئة و تؤدي الى بداية تغير لاشكال سطح الارض نتيجة لظروف حرجة(النظام الارضي الناشئ عن تغير بنيته الداخلية او تغيرات في المؤثرات الخارجية مثل تغير مستوى سطح اليابس والماء و المناخ و تغير نمط استعمال الارض من قبل الانسان و يبدأ تغيير البنية الداخلية في شكل سطح الارض على سبيل المثال عند حدوث قطع الالتواء النهري او استقامة المجرى نتيجة لتطور التعرية الجانبية عند رقبة الالتواء, بينما وتعزى بداية التغير في نمط المجرى المائي بمؤثرات خارجية عند تغير المناخ و زيادةالتصريف المائي وسرعة المياه الجارية داخل القناة النهرية ادت الى نشاط التعريه الجانبية و حدوث قطع الالتواء نهري و استقامة المجرى او تحول المجرى الملتوي الى مجرى  ضفائري لذلك ان المهمة الاساسية للدراسات التطبيقية للجيومورفولوجية تعيين مواضيع عدم الاستقرار على اشكال سطح الارض وصياغة معايير لتحديد مفهوم عدم الاستقراروتعيين حدود الظروف الحرجة لبداية التغير الجيومورفولوجي لكل بيئة الوادي ولجميع الحالات الممكن تصورها من العلاقة بين البناء الجيولوجي و العمليه الجيومورفولوجية للتنبؤ بالتغيرات اللاحقة في اشكال سطح الارض و التي لها اهميتها في اداره الاراضي واستغلالها في تحديد الكوارث الطبيعيه و التنبؤ بقرب وقوعها.</a:t>
            </a:r>
            <a:endParaRPr lang="en-US" dirty="0"/>
          </a:p>
          <a:p>
            <a:endParaRPr lang="ar-IQ" dirty="0"/>
          </a:p>
        </p:txBody>
      </p:sp>
    </p:spTree>
    <p:extLst>
      <p:ext uri="{BB962C8B-B14F-4D97-AF65-F5344CB8AC3E}">
        <p14:creationId xmlns:p14="http://schemas.microsoft.com/office/powerpoint/2010/main" val="152811272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20</TotalTime>
  <Words>782</Words>
  <Application>Microsoft Office PowerPoint</Application>
  <PresentationFormat>On-screen Show (4:3)</PresentationFormat>
  <Paragraphs>18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Executive</vt:lpstr>
      <vt:lpstr>PowerPoint Presentation</vt:lpstr>
      <vt:lpstr> النظام المفتوح </vt:lpstr>
      <vt:lpstr> ان النظام المفتوح يساعد على</vt:lpstr>
      <vt:lpstr>PowerPoint Presentation</vt:lpstr>
      <vt:lpstr>ان دور العمليات الجيومورفولوجية يكون :  </vt:lpstr>
      <vt:lpstr> مفهوم البداية الجيومورفولوجية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D.ahmed</dc:creator>
  <cp:lastModifiedBy>D.ahmed</cp:lastModifiedBy>
  <cp:revision>3</cp:revision>
  <dcterms:created xsi:type="dcterms:W3CDTF">2018-11-05T18:54:12Z</dcterms:created>
  <dcterms:modified xsi:type="dcterms:W3CDTF">2018-11-05T19:14:39Z</dcterms:modified>
</cp:coreProperties>
</file>