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4/16/2020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4/16/2020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1746161"/>
          </a:xfrm>
        </p:spPr>
        <p:txBody>
          <a:bodyPr/>
          <a:lstStyle/>
          <a:p>
            <a:pPr algn="ctr"/>
            <a:r>
              <a:rPr lang="ar-IQ" dirty="0" smtClean="0"/>
              <a:t>علم نفس النمو </a:t>
            </a:r>
            <a:endParaRPr lang="en-US" dirty="0"/>
          </a:p>
        </p:txBody>
      </p:sp>
      <p:sp>
        <p:nvSpPr>
          <p:cNvPr id="3" name="عنوان فرعي 2"/>
          <p:cNvSpPr>
            <a:spLocks noGrp="1"/>
          </p:cNvSpPr>
          <p:nvPr>
            <p:ph type="subTitle" idx="1"/>
          </p:nvPr>
        </p:nvSpPr>
        <p:spPr>
          <a:xfrm>
            <a:off x="1154955" y="3193961"/>
            <a:ext cx="8825658" cy="2444839"/>
          </a:xfrm>
        </p:spPr>
        <p:txBody>
          <a:bodyPr>
            <a:normAutofit/>
          </a:bodyPr>
          <a:lstStyle/>
          <a:p>
            <a:pPr algn="ctr"/>
            <a:r>
              <a:rPr lang="ar-IQ" sz="4400" dirty="0" smtClean="0"/>
              <a:t>مشكلات المراهقة  ج1</a:t>
            </a:r>
          </a:p>
          <a:p>
            <a:pPr algn="ctr"/>
            <a:r>
              <a:rPr lang="ar-IQ" sz="4400" dirty="0" smtClean="0"/>
              <a:t>التأخر الدراسي  </a:t>
            </a:r>
            <a:endParaRPr lang="en-US" sz="4400" dirty="0"/>
          </a:p>
        </p:txBody>
      </p:sp>
    </p:spTree>
    <p:extLst>
      <p:ext uri="{BB962C8B-B14F-4D97-AF65-F5344CB8AC3E}">
        <p14:creationId xmlns:p14="http://schemas.microsoft.com/office/powerpoint/2010/main" val="191516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796533"/>
          </a:xfrm>
        </p:spPr>
        <p:txBody>
          <a:bodyPr/>
          <a:lstStyle/>
          <a:p>
            <a:pPr algn="r"/>
            <a:r>
              <a:rPr lang="ar-IQ" dirty="0" smtClean="0"/>
              <a:t>التأخر الدراسي</a:t>
            </a:r>
            <a:endParaRPr lang="en-US" dirty="0"/>
          </a:p>
        </p:txBody>
      </p:sp>
      <p:sp>
        <p:nvSpPr>
          <p:cNvPr id="3" name="عنصر نائب للمحتوى 2"/>
          <p:cNvSpPr>
            <a:spLocks noGrp="1"/>
          </p:cNvSpPr>
          <p:nvPr>
            <p:ph idx="1"/>
          </p:nvPr>
        </p:nvSpPr>
        <p:spPr>
          <a:xfrm>
            <a:off x="759854" y="1378040"/>
            <a:ext cx="10560676" cy="4870360"/>
          </a:xfrm>
        </p:spPr>
        <p:txBody>
          <a:bodyPr>
            <a:normAutofit fontScale="25000" lnSpcReduction="20000"/>
          </a:bodyPr>
          <a:lstStyle/>
          <a:p>
            <a:pPr algn="r"/>
            <a:r>
              <a:rPr lang="ar-IQ" sz="7200" b="1" dirty="0"/>
              <a:t>التأخر الدراسي:</a:t>
            </a:r>
          </a:p>
          <a:p>
            <a:pPr algn="r"/>
            <a:r>
              <a:rPr lang="ar-IQ" sz="7200" b="1" dirty="0"/>
              <a:t>التأخر الدراسي هو عدم وُصول الطّالب إلى مُستوياتِ التعلُّم الطبيعيّة لمن هم في سنه، ذلك لأسباب مختلفة قد تكون جسمانيّة، نفسيةً، اجتماعيةً، لقد اهتم علماء النفس بهذا التّأخر بسبب تأثيره الكبير على كل مجالات حياة الإنسان</a:t>
            </a:r>
            <a:r>
              <a:rPr lang="ar-IQ" sz="7200" b="1" dirty="0" smtClean="0"/>
              <a:t>.</a:t>
            </a:r>
            <a:endParaRPr lang="ar-IQ" sz="7200" b="1" dirty="0"/>
          </a:p>
          <a:p>
            <a:pPr algn="r"/>
            <a:r>
              <a:rPr lang="ar-IQ" sz="7200" b="1" dirty="0"/>
              <a:t>أسباب التأخر الدراسي</a:t>
            </a:r>
            <a:r>
              <a:rPr lang="ar-IQ" sz="7200" b="1" dirty="0" smtClean="0"/>
              <a:t>:</a:t>
            </a:r>
            <a:endParaRPr lang="ar-IQ" sz="7200" b="1" dirty="0"/>
          </a:p>
          <a:p>
            <a:pPr algn="r"/>
            <a:r>
              <a:rPr lang="ar-IQ" sz="7200" b="1" dirty="0"/>
              <a:t>أسباب اجتماعية:</a:t>
            </a:r>
          </a:p>
          <a:p>
            <a:pPr algn="r"/>
            <a:endParaRPr lang="ar-IQ" sz="7200" b="1" dirty="0"/>
          </a:p>
          <a:p>
            <a:pPr algn="r"/>
            <a:r>
              <a:rPr lang="ar-IQ" sz="7200" b="1" dirty="0"/>
              <a:t>• الحالة الاقتصادية: حيث أنّ الحالة الاقتصاديّة لأُسرة المراهق تلعب دوراً هاماً في التأثير على التّحصيل الدراسي أو العلمي للمراهق، فقد يكون المراهق رغم صغر سنّه مسؤولاً عن أسرته ومُعيلاً لها في بعض الحالات، لا تتناسب مصاريف الدِّراسة من لباس أو أُجور المدارِس في بعض البُلدان مع دخل الأسرة، من ناحية أُخرى، قد تنعكس حالة الرّخاء والرّفاهية التي تتمتع بها بعض الأُسر سلباً على علاقة المراهق بالنظام المدرسي والتحصيل الدراسي</a:t>
            </a:r>
            <a:r>
              <a:rPr lang="ar-IQ" sz="7200" b="1" dirty="0" smtClean="0"/>
              <a:t>.</a:t>
            </a:r>
            <a:endParaRPr lang="ar-IQ" sz="7200" b="1" dirty="0"/>
          </a:p>
          <a:p>
            <a:pPr algn="r"/>
            <a:r>
              <a:rPr lang="ar-IQ" sz="7200" b="1" dirty="0"/>
              <a:t>• البيئة السكنية: في كثيرٍ من الأحيان يكون هُناك أثر سلبيّ لمكان سكن المراهق والبيئة السكنيّة التي يعيش فيها، على دراسته واهتِمامه بواجباته الدراسيّة، إذ لا تسمح بعض المساكن بتأمين جو مُناسب يستطيع فيه المُراهق التّركيز في الدروس، خاصةً في فترات الامتحانات</a:t>
            </a:r>
            <a:r>
              <a:rPr lang="ar-IQ" sz="7200" b="1" dirty="0" smtClean="0"/>
              <a:t>.</a:t>
            </a:r>
            <a:endParaRPr lang="ar-IQ" sz="7200" b="1" dirty="0"/>
          </a:p>
          <a:p>
            <a:pPr algn="r"/>
            <a:r>
              <a:rPr lang="ar-IQ" sz="7200" b="1" dirty="0"/>
              <a:t>• التفكك الأسري: بعض الأسر تعاني من مشاكل وحالات تفكك مثل انفصال الوالدين أو فقدان أحد افراد الأسرة أو وجود فرد مريض وأحياناً فرد مهمل وسيء الطّباع، فيؤدي كل هذا إلى عدم وجود الاهتمام الكافي الذي يحتاجه المراهق من ذويه</a:t>
            </a:r>
            <a:r>
              <a:rPr lang="ar-IQ" sz="7200" b="1" dirty="0" smtClean="0"/>
              <a:t>.</a:t>
            </a:r>
            <a:endParaRPr lang="ar-IQ" sz="7200" b="1" dirty="0"/>
          </a:p>
          <a:p>
            <a:pPr algn="r"/>
            <a:r>
              <a:rPr lang="ar-IQ" sz="7200" b="1" dirty="0"/>
              <a:t>• وسائل الإعلام والاتصال الحديثة، تتمثل وسائل الإعلام بالأفلام، الرّوايات، المُسلسلات التلفزيونية، مواقع التواصل الاجتماعي، هذه الأُمور تُعتبر في الوقت الحالي من أكثر ما يشغل المُراهقين عن دُروسهم وعن حياتهم أيضاً</a:t>
            </a:r>
            <a:r>
              <a:rPr lang="ar-IQ" sz="7200" b="1" dirty="0" smtClean="0"/>
              <a:t>.</a:t>
            </a:r>
            <a:endParaRPr lang="ar-IQ" dirty="0"/>
          </a:p>
          <a:p>
            <a:pPr algn="r"/>
            <a:endParaRPr lang="ar-IQ" dirty="0"/>
          </a:p>
          <a:p>
            <a:pPr algn="r"/>
            <a:endParaRPr lang="ar-IQ" dirty="0"/>
          </a:p>
        </p:txBody>
      </p:sp>
    </p:spTree>
    <p:extLst>
      <p:ext uri="{BB962C8B-B14F-4D97-AF65-F5344CB8AC3E}">
        <p14:creationId xmlns:p14="http://schemas.microsoft.com/office/powerpoint/2010/main" val="279690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835169"/>
          </a:xfrm>
        </p:spPr>
        <p:txBody>
          <a:bodyPr/>
          <a:lstStyle/>
          <a:p>
            <a:endParaRPr lang="en-US" dirty="0"/>
          </a:p>
        </p:txBody>
      </p:sp>
      <p:sp>
        <p:nvSpPr>
          <p:cNvPr id="3" name="عنصر نائب للمحتوى 2"/>
          <p:cNvSpPr>
            <a:spLocks noGrp="1"/>
          </p:cNvSpPr>
          <p:nvPr>
            <p:ph idx="1"/>
          </p:nvPr>
        </p:nvSpPr>
        <p:spPr>
          <a:xfrm>
            <a:off x="697627" y="1429554"/>
            <a:ext cx="10354614" cy="4960513"/>
          </a:xfrm>
        </p:spPr>
        <p:txBody>
          <a:bodyPr/>
          <a:lstStyle/>
          <a:p>
            <a:pPr algn="r"/>
            <a:r>
              <a:rPr lang="ar-IQ" dirty="0"/>
              <a:t>• وسائل الإعلام والاتصال الحديثة، تتمثل وسائل الإعلام بالأفلام، الرّوايات، المُسلسلات التلفزيونية، مواقع التواصل الاجتماعي، هذه الأُمور تُعتبر في الوقت الحالي من أكثر ما يشغل المُراهقين عن دُروسهم وعن حياتهم أيضاً</a:t>
            </a:r>
            <a:r>
              <a:rPr lang="ar-IQ" dirty="0" smtClean="0"/>
              <a:t>.</a:t>
            </a:r>
            <a:endParaRPr lang="ar-IQ" dirty="0"/>
          </a:p>
          <a:p>
            <a:pPr algn="r"/>
            <a:r>
              <a:rPr lang="ar-IQ" sz="3200" dirty="0"/>
              <a:t>أسباب نفسية:</a:t>
            </a:r>
          </a:p>
          <a:p>
            <a:pPr algn="r"/>
            <a:r>
              <a:rPr lang="ar-IQ" dirty="0"/>
              <a:t>• عدم الاقتناع بجدوى المناهج الدراسية: ذلك لأنها لا تُلبي الأحلام  والطُّموحات، إذ يُعتبر هذا الأمر من أكثر الأسباب النفسيّة التي تُؤثر على دراسة المُراهقين، فهي تُؤدي إلى الرّفض التام من قبل المُراهق بالقيام بواجباته المدرسية واللامُبالاة بنتائج هذا الإِهمال.</a:t>
            </a:r>
          </a:p>
          <a:p>
            <a:pPr algn="r"/>
            <a:r>
              <a:rPr lang="ar-IQ" dirty="0"/>
              <a:t>• الشعور بالضيق وعدم الرغبة في الذهاب إلى المدرسة والهروب منها: يكون هذا غالباً نتيجةً لشُعور المُراهق بعدم قُدرته على الاستيعاب، عدم الاندِماج مع أجواء المدرسة</a:t>
            </a:r>
            <a:r>
              <a:rPr lang="ar-IQ" dirty="0" smtClean="0"/>
              <a:t>.</a:t>
            </a:r>
            <a:endParaRPr lang="ar-IQ" dirty="0"/>
          </a:p>
          <a:p>
            <a:pPr algn="r"/>
            <a:r>
              <a:rPr lang="ar-IQ" dirty="0"/>
              <a:t>أسباب إدراكية وعقلية:</a:t>
            </a:r>
          </a:p>
          <a:p>
            <a:pPr algn="r"/>
            <a:r>
              <a:rPr lang="ar-IQ" dirty="0"/>
              <a:t>• الاختلاف في الذّكاء والقُدرات العقلية بين المراهقين: فمن الطّبيعي أن يختلِف المُراهقين من حيث نوع ذكائهم ودرجته، إنّ في هذا تأثير لا يُستهان به على تحصيلهم الدِّراسي.</a:t>
            </a:r>
          </a:p>
          <a:p>
            <a:endParaRPr lang="ar-IQ" dirty="0"/>
          </a:p>
        </p:txBody>
      </p:sp>
    </p:spTree>
    <p:extLst>
      <p:ext uri="{BB962C8B-B14F-4D97-AF65-F5344CB8AC3E}">
        <p14:creationId xmlns:p14="http://schemas.microsoft.com/office/powerpoint/2010/main" val="42129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281378"/>
          </a:xfrm>
        </p:spPr>
        <p:txBody>
          <a:bodyPr/>
          <a:lstStyle/>
          <a:p>
            <a:endParaRPr lang="en-US" dirty="0"/>
          </a:p>
        </p:txBody>
      </p:sp>
      <p:sp>
        <p:nvSpPr>
          <p:cNvPr id="3" name="عنصر نائب للمحتوى 2"/>
          <p:cNvSpPr>
            <a:spLocks noGrp="1"/>
          </p:cNvSpPr>
          <p:nvPr>
            <p:ph idx="1"/>
          </p:nvPr>
        </p:nvSpPr>
        <p:spPr>
          <a:xfrm>
            <a:off x="768461" y="1416677"/>
            <a:ext cx="10474795" cy="5063542"/>
          </a:xfrm>
        </p:spPr>
        <p:txBody>
          <a:bodyPr>
            <a:noAutofit/>
          </a:bodyPr>
          <a:lstStyle/>
          <a:p>
            <a:pPr algn="r"/>
            <a:r>
              <a:rPr lang="ar-IQ" sz="2400" b="1" dirty="0"/>
              <a:t>• مهارات التفكير واهتمامات المراهقين: تُعتبر أيضاً عوامل هامّة في مستوى المُراهق الدراسيّ. </a:t>
            </a:r>
          </a:p>
          <a:p>
            <a:pPr algn="r"/>
            <a:r>
              <a:rPr lang="ar-IQ" sz="2400" b="1" dirty="0"/>
              <a:t>• ضعف التركيز وتشتت الانتباه</a:t>
            </a:r>
            <a:r>
              <a:rPr lang="ar-IQ" sz="2400" b="1" dirty="0" smtClean="0"/>
              <a:t>.</a:t>
            </a:r>
            <a:endParaRPr lang="ar-IQ" sz="2400" b="1" dirty="0"/>
          </a:p>
          <a:p>
            <a:pPr algn="r"/>
            <a:r>
              <a:rPr lang="ar-IQ" sz="2400" b="1" dirty="0"/>
              <a:t>أسباب مرتبطة بالنهج التعليمي والمؤسسة التعليمية:</a:t>
            </a:r>
          </a:p>
          <a:p>
            <a:pPr algn="r"/>
            <a:r>
              <a:rPr lang="ar-IQ" sz="2400" b="1" dirty="0"/>
              <a:t>• مشاكل إدارية متعلِّقة بنظام المدرسة والتّعليم السّائد</a:t>
            </a:r>
            <a:r>
              <a:rPr lang="ar-IQ" sz="2400" b="1" dirty="0" smtClean="0"/>
              <a:t>.</a:t>
            </a:r>
            <a:endParaRPr lang="ar-IQ" sz="2400" b="1" dirty="0"/>
          </a:p>
          <a:p>
            <a:pPr algn="r"/>
            <a:r>
              <a:rPr lang="ar-IQ" sz="2400" b="1" dirty="0"/>
              <a:t>• الرهاب والخوف من الامتحانات</a:t>
            </a:r>
            <a:r>
              <a:rPr lang="ar-IQ" sz="2400" b="1" dirty="0" smtClean="0"/>
              <a:t>.</a:t>
            </a:r>
            <a:endParaRPr lang="ar-IQ" sz="2400" b="1" dirty="0"/>
          </a:p>
          <a:p>
            <a:pPr algn="r"/>
            <a:r>
              <a:rPr lang="ar-IQ" sz="2400" b="1" dirty="0"/>
              <a:t>• علاقة التّلميذ المُراهق مع بعض مدرِّسيه، انعكاس هذا الأَمر على تقبُّل المُراهق للدُّروس التي يتعلّمها من هؤلاء المُدرِّسين.</a:t>
            </a:r>
          </a:p>
          <a:p>
            <a:pPr algn="r"/>
            <a:endParaRPr lang="en-US" sz="2400" b="1" dirty="0"/>
          </a:p>
        </p:txBody>
      </p:sp>
    </p:spTree>
    <p:extLst>
      <p:ext uri="{BB962C8B-B14F-4D97-AF65-F5344CB8AC3E}">
        <p14:creationId xmlns:p14="http://schemas.microsoft.com/office/powerpoint/2010/main" val="1706309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873806"/>
          </a:xfrm>
        </p:spPr>
        <p:txBody>
          <a:bodyPr/>
          <a:lstStyle/>
          <a:p>
            <a:pPr algn="r"/>
            <a:r>
              <a:rPr lang="ar-IQ" dirty="0" smtClean="0"/>
              <a:t>العلاج الطبي </a:t>
            </a:r>
            <a:endParaRPr lang="en-US" dirty="0"/>
          </a:p>
        </p:txBody>
      </p:sp>
      <p:sp>
        <p:nvSpPr>
          <p:cNvPr id="3" name="عنصر نائب للمحتوى 2"/>
          <p:cNvSpPr>
            <a:spLocks noGrp="1"/>
          </p:cNvSpPr>
          <p:nvPr>
            <p:ph idx="1"/>
          </p:nvPr>
        </p:nvSpPr>
        <p:spPr>
          <a:xfrm>
            <a:off x="1103312" y="1558344"/>
            <a:ext cx="9830851" cy="4690055"/>
          </a:xfrm>
        </p:spPr>
        <p:txBody>
          <a:bodyPr>
            <a:normAutofit fontScale="92500" lnSpcReduction="10000"/>
          </a:bodyPr>
          <a:lstStyle/>
          <a:p>
            <a:endParaRPr lang="ar-IQ" dirty="0"/>
          </a:p>
          <a:p>
            <a:pPr marL="0" indent="0" algn="r">
              <a:buNone/>
            </a:pPr>
            <a:r>
              <a:rPr lang="ar-IQ" sz="2100" b="1" dirty="0" smtClean="0"/>
              <a:t>يؤدي </a:t>
            </a:r>
            <a:r>
              <a:rPr lang="ar-IQ" sz="2100" b="1" dirty="0"/>
              <a:t>هذا العلاج دوراً هاماً في كثير من الحالات التي تُعاني من أعراض التّأخير الدِّراسي، المُرتبطة بنواحي مختلفة في الجسم مثل القُصور في السمع، القصور في البصر، التهاب اللوزتين، عُيوب الغُدد الصمّاء، سوء التغذيّة، حيث يجب على التّلميذ الاهتمام بتناوُل الأغذيّة، التي تحتوي على نسبة كبيرة من الدُّهن، مثل اللبن والقشدة والزبدة والبيض، مع إمكانيّة تناوُل إحدى مُستحضرات الجلُوكوز المُتوفرة في الصيدليّات، ممّا يُؤثر بالإيجاب على حيويّة التلميذ ونشاطه المدرسيّ.</a:t>
            </a:r>
          </a:p>
          <a:p>
            <a:pPr algn="r"/>
            <a:endParaRPr lang="ar-IQ" sz="2100" b="1" dirty="0"/>
          </a:p>
          <a:p>
            <a:pPr algn="r"/>
            <a:r>
              <a:rPr lang="ar-IQ" sz="3500" b="1" dirty="0"/>
              <a:t>العلاج النفسي:</a:t>
            </a:r>
          </a:p>
          <a:p>
            <a:pPr algn="r"/>
            <a:r>
              <a:rPr lang="ar-IQ" sz="2100" b="1" dirty="0"/>
              <a:t>تقديم خدمات إلى التّلاميذ، الأخذ بأيدِيهم حتى يتعرَّف التلميذ على حالته كفرد أو كعضو في جماعة.</a:t>
            </a:r>
          </a:p>
          <a:p>
            <a:pPr algn="r"/>
            <a:endParaRPr lang="ar-IQ" sz="2100" b="1" dirty="0"/>
          </a:p>
          <a:p>
            <a:pPr algn="r"/>
            <a:r>
              <a:rPr lang="ar-IQ" sz="2100" b="1" dirty="0"/>
              <a:t>تعريِف التّلميذ بالفُرص التعليميّة المُناسبة له، الكشف عن مُيوله ورغباته واستعداداته.</a:t>
            </a:r>
          </a:p>
          <a:p>
            <a:pPr algn="r"/>
            <a:endParaRPr lang="ar-IQ" sz="2100" b="1" dirty="0"/>
          </a:p>
          <a:p>
            <a:pPr algn="r"/>
            <a:r>
              <a:rPr lang="ar-IQ" sz="2100" b="1" dirty="0"/>
              <a:t>توجيه التلميذ إلى الوجهة المُتناسبة، مع قُدراته ومُيوله، حتى تنمُو وتزدهر مواهبه واستعداداته.</a:t>
            </a:r>
          </a:p>
          <a:p>
            <a:endParaRPr lang="ar-IQ" dirty="0"/>
          </a:p>
          <a:p>
            <a:endParaRPr lang="en-US" dirty="0"/>
          </a:p>
        </p:txBody>
      </p:sp>
    </p:spTree>
    <p:extLst>
      <p:ext uri="{BB962C8B-B14F-4D97-AF65-F5344CB8AC3E}">
        <p14:creationId xmlns:p14="http://schemas.microsoft.com/office/powerpoint/2010/main" val="588351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693502"/>
          </a:xfrm>
        </p:spPr>
        <p:txBody>
          <a:bodyPr/>
          <a:lstStyle/>
          <a:p>
            <a:pPr algn="r"/>
            <a:r>
              <a:rPr lang="ar-IQ" dirty="0" smtClean="0"/>
              <a:t>العلاج النفسي </a:t>
            </a:r>
            <a:endParaRPr lang="en-US" dirty="0"/>
          </a:p>
        </p:txBody>
      </p:sp>
      <p:sp>
        <p:nvSpPr>
          <p:cNvPr id="3" name="عنصر نائب للمحتوى 2"/>
          <p:cNvSpPr>
            <a:spLocks noGrp="1"/>
          </p:cNvSpPr>
          <p:nvPr>
            <p:ph idx="1"/>
          </p:nvPr>
        </p:nvSpPr>
        <p:spPr>
          <a:xfrm>
            <a:off x="530201" y="1442435"/>
            <a:ext cx="10790328" cy="4844602"/>
          </a:xfrm>
        </p:spPr>
        <p:txBody>
          <a:bodyPr>
            <a:normAutofit fontScale="62500" lnSpcReduction="20000"/>
          </a:bodyPr>
          <a:lstStyle/>
          <a:p>
            <a:pPr algn="r"/>
            <a:r>
              <a:rPr lang="ar-IQ" sz="4800" b="1" dirty="0"/>
              <a:t>مُساعدة التلميذ في وضع خُطّة تُساعده في تقويم تحصيله الدِّراسي.</a:t>
            </a:r>
            <a:endParaRPr lang="ar-IQ" sz="11200" b="1" dirty="0"/>
          </a:p>
          <a:p>
            <a:pPr algn="r"/>
            <a:r>
              <a:rPr lang="ar-IQ" sz="4500" b="1" dirty="0" smtClean="0"/>
              <a:t>مُساعدة </a:t>
            </a:r>
            <a:r>
              <a:rPr lang="ar-IQ" sz="4500" b="1" dirty="0"/>
              <a:t>التّلميذ عن طريق توجيهه إلى مهنة تتناسب مع مُيوله وقدراته إذا تعثّر عِلاجه.</a:t>
            </a:r>
          </a:p>
          <a:p>
            <a:pPr algn="r"/>
            <a:endParaRPr lang="ar-IQ" sz="4500" b="1" dirty="0"/>
          </a:p>
          <a:p>
            <a:pPr algn="r"/>
            <a:r>
              <a:rPr lang="ar-IQ" sz="4500" b="1" dirty="0"/>
              <a:t>دور المرشد النفسي في علاج حالات التأخر الدراسي:</a:t>
            </a:r>
          </a:p>
          <a:p>
            <a:pPr algn="r"/>
            <a:r>
              <a:rPr lang="ar-IQ" sz="4500" b="1" dirty="0"/>
              <a:t>تغيير الاتجاهات السلبيّة نحو التعليم، نحو المدرسة، المجتمع بصفة عامة.</a:t>
            </a:r>
          </a:p>
          <a:p>
            <a:pPr algn="r"/>
            <a:endParaRPr lang="ar-IQ" sz="4500" b="1" dirty="0"/>
          </a:p>
          <a:p>
            <a:pPr algn="r"/>
            <a:r>
              <a:rPr lang="ar-IQ" sz="4500" b="1" dirty="0"/>
              <a:t>تغيير المفهُوم السّلبي للذّات، تكوين مفهوم جديد أكثر إيجابية.</a:t>
            </a:r>
          </a:p>
          <a:p>
            <a:pPr algn="r"/>
            <a:endParaRPr lang="ar-IQ" sz="4500" b="1" dirty="0"/>
          </a:p>
          <a:p>
            <a:pPr algn="r"/>
            <a:r>
              <a:rPr lang="ar-IQ" sz="4500" b="1" dirty="0"/>
              <a:t>تنمية الدُّوافع، تكوين الثّقة في نفس التّلميذ المُتأخر.</a:t>
            </a:r>
          </a:p>
          <a:p>
            <a:pPr algn="r"/>
            <a:endParaRPr lang="ar-IQ" sz="4500" b="1" dirty="0"/>
          </a:p>
        </p:txBody>
      </p:sp>
    </p:spTree>
    <p:extLst>
      <p:ext uri="{BB962C8B-B14F-4D97-AF65-F5344CB8AC3E}">
        <p14:creationId xmlns:p14="http://schemas.microsoft.com/office/powerpoint/2010/main" val="1472195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128789"/>
            <a:ext cx="9404723" cy="785611"/>
          </a:xfrm>
        </p:spPr>
        <p:txBody>
          <a:bodyPr/>
          <a:lstStyle/>
          <a:p>
            <a:pPr algn="r"/>
            <a:r>
              <a:rPr lang="ar-IQ" dirty="0" smtClean="0"/>
              <a:t>العلاج التربوي </a:t>
            </a:r>
            <a:endParaRPr lang="en-US" dirty="0"/>
          </a:p>
        </p:txBody>
      </p:sp>
      <p:sp>
        <p:nvSpPr>
          <p:cNvPr id="3" name="عنصر نائب للمحتوى 2"/>
          <p:cNvSpPr>
            <a:spLocks noGrp="1"/>
          </p:cNvSpPr>
          <p:nvPr>
            <p:ph idx="1"/>
          </p:nvPr>
        </p:nvSpPr>
        <p:spPr>
          <a:xfrm>
            <a:off x="824248" y="1107584"/>
            <a:ext cx="10457645" cy="5140816"/>
          </a:xfrm>
        </p:spPr>
        <p:txBody>
          <a:bodyPr>
            <a:normAutofit fontScale="85000" lnSpcReduction="10000"/>
          </a:bodyPr>
          <a:lstStyle/>
          <a:p>
            <a:pPr marL="0" indent="0" algn="r">
              <a:buNone/>
            </a:pPr>
            <a:endParaRPr lang="ar-IQ" sz="2400" b="1" dirty="0"/>
          </a:p>
          <a:p>
            <a:pPr algn="r"/>
            <a:r>
              <a:rPr lang="ar-IQ" sz="2400" b="1" dirty="0" smtClean="0"/>
              <a:t>يستخدم </a:t>
            </a:r>
            <a:r>
              <a:rPr lang="ar-IQ" sz="2400" b="1" dirty="0"/>
              <a:t>هذا العلاج إذا كان التأخُّر الدّراسي لدى التّلميذ مُرتبطاً بعوامل مدرسيّة، فإنّ المسؤوليّة في التّعامل مع هذا النّوع من التأخُّر الدِّراسي، تقع على عاتق المُرشد النفسي والاجتماعي من جهة والمُدرِّس من جهة أُخرى.</a:t>
            </a:r>
          </a:p>
          <a:p>
            <a:pPr algn="r"/>
            <a:endParaRPr lang="ar-IQ" sz="2400" b="1" dirty="0"/>
          </a:p>
          <a:p>
            <a:pPr algn="r"/>
            <a:r>
              <a:rPr lang="ar-IQ" sz="2400" b="1" dirty="0" smtClean="0"/>
              <a:t>ارشاد </a:t>
            </a:r>
            <a:r>
              <a:rPr lang="ar-IQ" sz="2400" b="1" dirty="0"/>
              <a:t>المراهق المُتأخر دراسياً، تبصيرُه بطرق استذكار المواد الدراسيّة بشكل علمي</a:t>
            </a:r>
            <a:r>
              <a:rPr lang="ar-IQ" sz="2400" b="1" dirty="0" smtClean="0"/>
              <a:t>. –</a:t>
            </a:r>
            <a:endParaRPr lang="ar-IQ" sz="2800" b="1" dirty="0"/>
          </a:p>
          <a:p>
            <a:pPr algn="r"/>
            <a:r>
              <a:rPr lang="ar-IQ" sz="2800" b="1" dirty="0"/>
              <a:t>مُساعدة المراهق المتأخر دراسياً بوضع جدول عملي لتنظيم وقته واستغلاله في الاستذكار والمُراجعة.</a:t>
            </a:r>
          </a:p>
          <a:p>
            <a:pPr algn="r"/>
            <a:r>
              <a:rPr lang="ar-IQ" sz="2800" b="1" dirty="0" smtClean="0"/>
              <a:t>عمل </a:t>
            </a:r>
            <a:r>
              <a:rPr lang="ar-IQ" sz="2800" b="1" dirty="0"/>
              <a:t>لقاءات مع أولياء المراهقين المتأخرين دراسياً؛ لمناقشة أسباب التأخُّر الدِّراسي لديهم وأساليب علاجه، مع التأكيد على السرية التامة لهذه المُناقشة، بحيث أن لا تتم بحضور بقية أولياء الأمور</a:t>
            </a:r>
            <a:r>
              <a:rPr lang="ar-IQ" sz="2800" b="1" dirty="0" smtClean="0"/>
              <a:t>.</a:t>
            </a:r>
            <a:endParaRPr lang="ar-IQ" sz="2800" b="1" dirty="0"/>
          </a:p>
          <a:p>
            <a:pPr algn="r"/>
            <a:r>
              <a:rPr lang="ar-IQ" sz="2800" b="1" dirty="0"/>
              <a:t>إعادة تعليم المراهق المتأخر دراسياً المادة من البداية، التدرج معه في توفير عامل القُبول ومشاعِر الارتياح، تقديم </a:t>
            </a:r>
            <a:r>
              <a:rPr lang="ar-IQ" sz="2800" b="1" dirty="0" err="1"/>
              <a:t>التعزيزالمُناسب</a:t>
            </a:r>
            <a:r>
              <a:rPr lang="ar-IQ" sz="2800" b="1" dirty="0"/>
              <a:t> لكل تقدم ملموس، ذلك إذا كان سبب التأخُّر الدراسي عدم تقبل التلميذ لهذه المادّة</a:t>
            </a:r>
            <a:r>
              <a:rPr lang="ar-IQ" sz="2800" b="1" dirty="0" smtClean="0"/>
              <a:t>.</a:t>
            </a:r>
            <a:endParaRPr lang="ar-IQ" sz="2800" b="1" dirty="0"/>
          </a:p>
          <a:p>
            <a:pPr algn="r"/>
            <a:r>
              <a:rPr lang="ar-IQ" sz="2800" b="1" dirty="0"/>
              <a:t>عقد لقاءات مع المعلِّم الذي يظهر في صفه طلاب لديهم تأخر دراسي مرتفع، التعرف منه على أسباب ذلك التأخر حسب رأيه الشخصي والمقترحات العلاجيّة لديه.</a:t>
            </a:r>
          </a:p>
          <a:p>
            <a:endParaRPr lang="ar-IQ" sz="2400" b="1" dirty="0"/>
          </a:p>
          <a:p>
            <a:endParaRPr lang="en-US" dirty="0"/>
          </a:p>
        </p:txBody>
      </p:sp>
    </p:spTree>
    <p:extLst>
      <p:ext uri="{BB962C8B-B14F-4D97-AF65-F5344CB8AC3E}">
        <p14:creationId xmlns:p14="http://schemas.microsoft.com/office/powerpoint/2010/main" val="401248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487440"/>
          </a:xfrm>
        </p:spPr>
        <p:txBody>
          <a:bodyPr/>
          <a:lstStyle/>
          <a:p>
            <a:pPr algn="r"/>
            <a:r>
              <a:rPr lang="ar-IQ" dirty="0" smtClean="0"/>
              <a:t>العلاج الاجتماعي </a:t>
            </a:r>
            <a:endParaRPr lang="en-US" dirty="0"/>
          </a:p>
        </p:txBody>
      </p:sp>
      <p:sp>
        <p:nvSpPr>
          <p:cNvPr id="3" name="عنصر نائب للمحتوى 2"/>
          <p:cNvSpPr>
            <a:spLocks noGrp="1"/>
          </p:cNvSpPr>
          <p:nvPr>
            <p:ph idx="1"/>
          </p:nvPr>
        </p:nvSpPr>
        <p:spPr>
          <a:xfrm>
            <a:off x="1103312" y="1403798"/>
            <a:ext cx="10165702" cy="4844602"/>
          </a:xfrm>
        </p:spPr>
        <p:txBody>
          <a:bodyPr>
            <a:normAutofit fontScale="92500" lnSpcReduction="20000"/>
          </a:bodyPr>
          <a:lstStyle/>
          <a:p>
            <a:pPr algn="r"/>
            <a:r>
              <a:rPr lang="ar-IQ" sz="2400" b="1" dirty="0" smtClean="0"/>
              <a:t>يركِّز </a:t>
            </a:r>
            <a:r>
              <a:rPr lang="ar-IQ" sz="2400" b="1" dirty="0"/>
              <a:t>هذا العلاج على تغيير البيئة التي أدت إلى حدوث الاضطراب النفسي أو تعديلها إلى بيئة اجتماعية أُخرى، يُتيح ذلك ويحقِّق التّوافق النفسيّ، من المُقترحات العلاجيّة في هذا النّوع من العلاج :</a:t>
            </a:r>
          </a:p>
          <a:p>
            <a:pPr algn="r"/>
            <a:endParaRPr lang="ar-IQ" sz="2400" b="1" dirty="0"/>
          </a:p>
          <a:p>
            <a:pPr algn="r"/>
            <a:r>
              <a:rPr lang="ar-IQ" sz="2400" b="1" dirty="0"/>
              <a:t>تحسين مُستوى التّوافق الأُسري والاجتماعيّ بصفة عامّة، التعاون بين الأُسرة والمدرسة لعلاج التأخر الدراسي.</a:t>
            </a:r>
          </a:p>
          <a:p>
            <a:pPr algn="r"/>
            <a:endParaRPr lang="ar-IQ" sz="2400" b="1" dirty="0"/>
          </a:p>
          <a:p>
            <a:pPr algn="r"/>
            <a:r>
              <a:rPr lang="ar-IQ" sz="2400" b="1" dirty="0"/>
              <a:t>توقف الوالدين عن ذكر أهميّة النّجاح في المدرسة بشكل مستمر أمام التلميذ المراهق، نترك هذا الأمر ينشأ لديه بشكل ذاتي.</a:t>
            </a:r>
          </a:p>
          <a:p>
            <a:pPr algn="r"/>
            <a:endParaRPr lang="ar-IQ" sz="2400" b="1" dirty="0"/>
          </a:p>
          <a:p>
            <a:pPr algn="r"/>
            <a:r>
              <a:rPr lang="ar-IQ" sz="2400" b="1" dirty="0"/>
              <a:t>مساعدة التلميذ المراهق على تكوين اتجاهات إيجابيّة نحو المدرسة.</a:t>
            </a:r>
          </a:p>
          <a:p>
            <a:pPr algn="r"/>
            <a:endParaRPr lang="ar-IQ" sz="2400" b="1" dirty="0"/>
          </a:p>
          <a:p>
            <a:pPr algn="r"/>
            <a:r>
              <a:rPr lang="ar-IQ" sz="2400" b="1" dirty="0"/>
              <a:t>تقديم بعض المُساعدات سواء مساعدات عينيّة أو ماليّة، إذا كانت أُسرة التلميذ المراهق تُعاني من صُعوبات اقتصاديّة أو ماليّة؛ لتوفير الأدوات المدرسيّة للازمة للتلميذ المراهق.</a:t>
            </a:r>
          </a:p>
          <a:p>
            <a:endParaRPr lang="ar-IQ" dirty="0"/>
          </a:p>
          <a:p>
            <a:endParaRPr lang="en-US" dirty="0"/>
          </a:p>
        </p:txBody>
      </p:sp>
    </p:spTree>
    <p:extLst>
      <p:ext uri="{BB962C8B-B14F-4D97-AF65-F5344CB8AC3E}">
        <p14:creationId xmlns:p14="http://schemas.microsoft.com/office/powerpoint/2010/main" val="644887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35</TotalTime>
  <Words>955</Words>
  <Application>Microsoft Office PowerPoint</Application>
  <PresentationFormat>شاشة عريضة</PresentationFormat>
  <Paragraphs>64</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Times New Roman</vt:lpstr>
      <vt:lpstr>Wingdings 3</vt:lpstr>
      <vt:lpstr>أيون</vt:lpstr>
      <vt:lpstr>علم نفس النمو </vt:lpstr>
      <vt:lpstr>التأخر الدراسي</vt:lpstr>
      <vt:lpstr>عرض تقديمي في PowerPoint</vt:lpstr>
      <vt:lpstr>عرض تقديمي في PowerPoint</vt:lpstr>
      <vt:lpstr>العلاج الطبي </vt:lpstr>
      <vt:lpstr>العلاج النفسي </vt:lpstr>
      <vt:lpstr>العلاج التربوي </vt:lpstr>
      <vt:lpstr>العلاج الاجتماعي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نفس النمو</dc:title>
  <dc:creator>Maher</dc:creator>
  <cp:lastModifiedBy>Maher</cp:lastModifiedBy>
  <cp:revision>4</cp:revision>
  <dcterms:created xsi:type="dcterms:W3CDTF">2020-04-15T22:25:45Z</dcterms:created>
  <dcterms:modified xsi:type="dcterms:W3CDTF">2020-04-15T23:01:30Z</dcterms:modified>
</cp:coreProperties>
</file>