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179A499A-E836-40B5-A85E-4F64379A74D6}" type="datetimeFigureOut">
              <a:rPr lang="ar-IQ" smtClean="0"/>
              <a:t>09/10/1441</a:t>
            </a:fld>
            <a:endParaRPr lang="ar-IQ"/>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B6A145A2-336D-43E7-BAF2-F6D6E2710F3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79A499A-E836-40B5-A85E-4F64379A74D6}" type="datetimeFigureOut">
              <a:rPr lang="ar-IQ" smtClean="0"/>
              <a:t>09/10/1441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B6A145A2-336D-43E7-BAF2-F6D6E2710F3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79A499A-E836-40B5-A85E-4F64379A74D6}" type="datetimeFigureOut">
              <a:rPr lang="ar-IQ" smtClean="0"/>
              <a:t>09/10/1441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B6A145A2-336D-43E7-BAF2-F6D6E2710F3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79A499A-E836-40B5-A85E-4F64379A74D6}" type="datetimeFigureOut">
              <a:rPr lang="ar-IQ" smtClean="0"/>
              <a:t>09/10/1441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B6A145A2-336D-43E7-BAF2-F6D6E2710F3C}" type="slidenum">
              <a:rPr lang="ar-IQ" smtClean="0"/>
              <a:t>‹#›</a:t>
            </a:fld>
            <a:endParaRPr lang="ar-IQ"/>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79A499A-E836-40B5-A85E-4F64379A74D6}" type="datetimeFigureOut">
              <a:rPr lang="ar-IQ" smtClean="0"/>
              <a:t>09/10/1441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B6A145A2-336D-43E7-BAF2-F6D6E2710F3C}" type="slidenum">
              <a:rPr lang="ar-IQ" smtClean="0"/>
              <a:t>‹#›</a:t>
            </a:fld>
            <a:endParaRPr lang="ar-IQ"/>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79A499A-E836-40B5-A85E-4F64379A74D6}" type="datetimeFigureOut">
              <a:rPr lang="ar-IQ" smtClean="0"/>
              <a:t>09/10/1441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B6A145A2-336D-43E7-BAF2-F6D6E2710F3C}" type="slidenum">
              <a:rPr lang="ar-IQ" smtClean="0"/>
              <a:t>‹#›</a:t>
            </a:fld>
            <a:endParaRPr lang="ar-IQ"/>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79A499A-E836-40B5-A85E-4F64379A74D6}" type="datetimeFigureOut">
              <a:rPr lang="ar-IQ" smtClean="0"/>
              <a:t>09/10/1441</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B6A145A2-336D-43E7-BAF2-F6D6E2710F3C}"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179A499A-E836-40B5-A85E-4F64379A74D6}" type="datetimeFigureOut">
              <a:rPr lang="ar-IQ" smtClean="0"/>
              <a:t>09/10/1441</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B6A145A2-336D-43E7-BAF2-F6D6E2710F3C}" type="slidenum">
              <a:rPr lang="ar-IQ" smtClean="0"/>
              <a:t>‹#›</a:t>
            </a:fld>
            <a:endParaRPr lang="ar-IQ"/>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179A499A-E836-40B5-A85E-4F64379A74D6}" type="datetimeFigureOut">
              <a:rPr lang="ar-IQ" smtClean="0"/>
              <a:t>09/10/1441</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B6A145A2-336D-43E7-BAF2-F6D6E2710F3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179A499A-E836-40B5-A85E-4F64379A74D6}" type="datetimeFigureOut">
              <a:rPr lang="ar-IQ" smtClean="0"/>
              <a:t>09/10/1441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B6A145A2-336D-43E7-BAF2-F6D6E2710F3C}"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179A499A-E836-40B5-A85E-4F64379A74D6}" type="datetimeFigureOut">
              <a:rPr lang="ar-IQ" smtClean="0"/>
              <a:t>09/10/1441</a:t>
            </a:fld>
            <a:endParaRPr lang="ar-IQ"/>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B6A145A2-336D-43E7-BAF2-F6D6E2710F3C}" type="slidenum">
              <a:rPr lang="ar-IQ" smtClean="0"/>
              <a:t>‹#›</a:t>
            </a:fld>
            <a:endParaRPr lang="ar-IQ"/>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79A499A-E836-40B5-A85E-4F64379A74D6}" type="datetimeFigureOut">
              <a:rPr lang="ar-IQ" smtClean="0"/>
              <a:t>09/10/1441</a:t>
            </a:fld>
            <a:endParaRPr lang="ar-IQ"/>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A145A2-336D-43E7-BAF2-F6D6E2710F3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752601"/>
            <a:ext cx="7486600" cy="1172343"/>
          </a:xfrm>
        </p:spPr>
        <p:txBody>
          <a:bodyPr/>
          <a:lstStyle/>
          <a:p>
            <a:r>
              <a:rPr lang="ar-IQ" dirty="0" smtClean="0"/>
              <a:t>             ادوات نفسية </a:t>
            </a:r>
            <a:endParaRPr lang="ar-IQ" dirty="0"/>
          </a:p>
        </p:txBody>
      </p:sp>
      <p:sp>
        <p:nvSpPr>
          <p:cNvPr id="3" name="عنوان فرعي 2"/>
          <p:cNvSpPr>
            <a:spLocks noGrp="1"/>
          </p:cNvSpPr>
          <p:nvPr>
            <p:ph type="subTitle" idx="1"/>
          </p:nvPr>
        </p:nvSpPr>
        <p:spPr/>
        <p:txBody>
          <a:bodyPr/>
          <a:lstStyle/>
          <a:p>
            <a:r>
              <a:rPr lang="ar-IQ" dirty="0" smtClean="0"/>
              <a:t>                                الاستاذ الدكتور </a:t>
            </a:r>
          </a:p>
          <a:p>
            <a:r>
              <a:rPr lang="ar-IQ" dirty="0" smtClean="0"/>
              <a:t>                              حيدر كريم سكر </a:t>
            </a:r>
            <a:endParaRPr lang="ar-IQ" dirty="0"/>
          </a:p>
        </p:txBody>
      </p:sp>
    </p:spTree>
    <p:extLst>
      <p:ext uri="{BB962C8B-B14F-4D97-AF65-F5344CB8AC3E}">
        <p14:creationId xmlns:p14="http://schemas.microsoft.com/office/powerpoint/2010/main" val="419117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a:bodyPr>
          <a:lstStyle/>
          <a:p>
            <a:r>
              <a:rPr lang="ar-IQ" sz="3000" b="1" dirty="0" smtClean="0">
                <a:latin typeface="Simplified Arabic" pitchFamily="18" charset="-78"/>
                <a:cs typeface="Simplified Arabic" pitchFamily="18" charset="-78"/>
              </a:rPr>
              <a:t>ا ـ اختبار </a:t>
            </a:r>
            <a:r>
              <a:rPr lang="ar-IQ" sz="3000" b="1" dirty="0" err="1" smtClean="0">
                <a:latin typeface="Simplified Arabic" pitchFamily="18" charset="-78"/>
                <a:cs typeface="Simplified Arabic" pitchFamily="18" charset="-78"/>
              </a:rPr>
              <a:t>منيسوتا</a:t>
            </a:r>
            <a:r>
              <a:rPr lang="ar-IQ" sz="3000" b="1" dirty="0" smtClean="0">
                <a:latin typeface="Simplified Arabic" pitchFamily="18" charset="-78"/>
                <a:cs typeface="Simplified Arabic" pitchFamily="18" charset="-78"/>
              </a:rPr>
              <a:t> المتعدد الاوجه : </a:t>
            </a:r>
          </a:p>
          <a:p>
            <a:pPr algn="just"/>
            <a:r>
              <a:rPr lang="ar-IQ" sz="2600" dirty="0" smtClean="0">
                <a:latin typeface="Simplified Arabic" pitchFamily="18" charset="-78"/>
                <a:cs typeface="Simplified Arabic" pitchFamily="18" charset="-78"/>
              </a:rPr>
              <a:t>يمكن ان يعد هذا المقياس اداة </a:t>
            </a:r>
            <a:r>
              <a:rPr lang="ar-IQ" sz="2600" dirty="0" err="1" smtClean="0">
                <a:latin typeface="Simplified Arabic" pitchFamily="18" charset="-78"/>
                <a:cs typeface="Simplified Arabic" pitchFamily="18" charset="-78"/>
              </a:rPr>
              <a:t>سيكومترية</a:t>
            </a:r>
            <a:r>
              <a:rPr lang="ar-IQ" sz="2600" dirty="0" smtClean="0">
                <a:latin typeface="Simplified Arabic" pitchFamily="18" charset="-78"/>
                <a:cs typeface="Simplified Arabic" pitchFamily="18" charset="-78"/>
              </a:rPr>
              <a:t> كما يمكن ان يعد اداة اكلينيكية وضعه كل من العالم النفسي ستارك </a:t>
            </a:r>
            <a:r>
              <a:rPr lang="ar-IQ" sz="2600" dirty="0" err="1" smtClean="0">
                <a:latin typeface="Simplified Arabic" pitchFamily="18" charset="-78"/>
                <a:cs typeface="Simplified Arabic" pitchFamily="18" charset="-78"/>
              </a:rPr>
              <a:t>هاثاواي</a:t>
            </a:r>
            <a:r>
              <a:rPr lang="ar-IQ" sz="2600" dirty="0" smtClean="0">
                <a:latin typeface="Simplified Arabic" pitchFamily="18" charset="-78"/>
                <a:cs typeface="Simplified Arabic" pitchFamily="18" charset="-78"/>
              </a:rPr>
              <a:t> عام «1940» بالاشتراك مع الطبيب النفسي </a:t>
            </a:r>
            <a:r>
              <a:rPr lang="ar-IQ" sz="2600" dirty="0" err="1" smtClean="0">
                <a:latin typeface="Simplified Arabic" pitchFamily="18" charset="-78"/>
                <a:cs typeface="Simplified Arabic" pitchFamily="18" charset="-78"/>
              </a:rPr>
              <a:t>ماكينلي</a:t>
            </a:r>
            <a:r>
              <a:rPr lang="ar-IQ" sz="2600" dirty="0" smtClean="0">
                <a:latin typeface="Simplified Arabic" pitchFamily="18" charset="-78"/>
                <a:cs typeface="Simplified Arabic" pitchFamily="18" charset="-78"/>
              </a:rPr>
              <a:t> ويطبق فرديا وجمعيا </a:t>
            </a:r>
          </a:p>
          <a:p>
            <a:pPr algn="just"/>
            <a:r>
              <a:rPr lang="ar-IQ" sz="2600" dirty="0" smtClean="0">
                <a:latin typeface="Simplified Arabic" pitchFamily="18" charset="-78"/>
                <a:cs typeface="Simplified Arabic" pitchFamily="18" charset="-78"/>
              </a:rPr>
              <a:t>ويتكون هذا الاختبار من عشرة مقاييس جزئية تمتد على» 550» عنصرا وتكاد تنسحب لتغطي جميع المجالات </a:t>
            </a:r>
            <a:r>
              <a:rPr lang="ar-IQ" sz="2600" dirty="0" err="1" smtClean="0">
                <a:latin typeface="Simplified Arabic" pitchFamily="18" charset="-78"/>
                <a:cs typeface="Simplified Arabic" pitchFamily="18" charset="-78"/>
              </a:rPr>
              <a:t>وتستقريء</a:t>
            </a:r>
            <a:r>
              <a:rPr lang="ar-IQ" sz="2600" dirty="0" smtClean="0">
                <a:latin typeface="Simplified Arabic" pitchFamily="18" charset="-78"/>
                <a:cs typeface="Simplified Arabic" pitchFamily="18" charset="-78"/>
              </a:rPr>
              <a:t> مختلف الاتجاهات واذا طبق الاختبار في صورة جمعية فيضاف اليه» 16» عنصرا اخرا فيصبح عدد عناصره»  566» عنصرا . </a:t>
            </a:r>
          </a:p>
          <a:p>
            <a:pPr algn="just"/>
            <a:r>
              <a:rPr lang="ar-IQ" sz="2600" b="1" dirty="0" smtClean="0">
                <a:latin typeface="Simplified Arabic" pitchFamily="18" charset="-78"/>
                <a:cs typeface="Simplified Arabic" pitchFamily="18" charset="-78"/>
              </a:rPr>
              <a:t>ب ــ اختبار </a:t>
            </a:r>
            <a:r>
              <a:rPr lang="ar-IQ" sz="2600" b="1" dirty="0" err="1" smtClean="0">
                <a:latin typeface="Simplified Arabic" pitchFamily="18" charset="-78"/>
                <a:cs typeface="Simplified Arabic" pitchFamily="18" charset="-78"/>
              </a:rPr>
              <a:t>برنرويتر</a:t>
            </a:r>
            <a:r>
              <a:rPr lang="ar-IQ" sz="2600" b="1" dirty="0" smtClean="0">
                <a:latin typeface="Simplified Arabic" pitchFamily="18" charset="-78"/>
                <a:cs typeface="Simplified Arabic" pitchFamily="18" charset="-78"/>
              </a:rPr>
              <a:t> للشخصية : </a:t>
            </a:r>
            <a:r>
              <a:rPr lang="ar-IQ" sz="2600" dirty="0" smtClean="0">
                <a:latin typeface="Simplified Arabic" pitchFamily="18" charset="-78"/>
                <a:cs typeface="Simplified Arabic" pitchFamily="18" charset="-78"/>
              </a:rPr>
              <a:t>أنشأ </a:t>
            </a:r>
            <a:r>
              <a:rPr lang="ar-IQ" sz="2600" dirty="0" err="1" smtClean="0">
                <a:latin typeface="Simplified Arabic" pitchFamily="18" charset="-78"/>
                <a:cs typeface="Simplified Arabic" pitchFamily="18" charset="-78"/>
              </a:rPr>
              <a:t>برنرويتر</a:t>
            </a:r>
            <a:r>
              <a:rPr lang="ar-IQ" sz="2600" dirty="0" smtClean="0">
                <a:latin typeface="Simplified Arabic" pitchFamily="18" charset="-78"/>
                <a:cs typeface="Simplified Arabic" pitchFamily="18" charset="-78"/>
              </a:rPr>
              <a:t> هذا المقياس عام «1932» وهو يكشف عن العصابية ، الاعتماد على الذات والانطواء والانبساط والسيطرة والخنوع ويتكون من «125» سؤالا يجاب عن كل منها بنعم او لا او لا ادري </a:t>
            </a:r>
            <a:endParaRPr lang="ar-IQ" sz="2600" dirty="0">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ادوات </a:t>
            </a:r>
            <a:r>
              <a:rPr lang="ar-IQ" sz="2800" b="1" dirty="0" err="1" smtClean="0">
                <a:latin typeface="Simplified Arabic" pitchFamily="18" charset="-78"/>
                <a:cs typeface="Simplified Arabic" pitchFamily="18" charset="-78"/>
              </a:rPr>
              <a:t>سيكومترية</a:t>
            </a:r>
            <a:r>
              <a:rPr lang="ar-IQ" sz="2800" b="1" dirty="0" smtClean="0">
                <a:latin typeface="Simplified Arabic" pitchFamily="18" charset="-78"/>
                <a:cs typeface="Simplified Arabic" pitchFamily="18" charset="-78"/>
              </a:rPr>
              <a:t>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2493421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363272" cy="5721499"/>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ar-IQ" sz="2400" b="1" dirty="0" smtClean="0">
                <a:latin typeface="Simplified Arabic" pitchFamily="18" charset="-78"/>
                <a:cs typeface="Simplified Arabic" pitchFamily="18" charset="-78"/>
              </a:rPr>
              <a:t>ج ــ قائمة الصفات الشخصية :</a:t>
            </a:r>
            <a:r>
              <a:rPr lang="ar-IQ" sz="2400" dirty="0" smtClean="0">
                <a:latin typeface="Simplified Arabic" pitchFamily="18" charset="-78"/>
                <a:cs typeface="Simplified Arabic" pitchFamily="18" charset="-78"/>
              </a:rPr>
              <a:t> </a:t>
            </a:r>
          </a:p>
          <a:p>
            <a:pPr algn="just"/>
            <a:r>
              <a:rPr lang="ar-IQ" sz="2400" dirty="0" smtClean="0">
                <a:latin typeface="Simplified Arabic" pitchFamily="18" charset="-78"/>
                <a:cs typeface="Simplified Arabic" pitchFamily="18" charset="-78"/>
              </a:rPr>
              <a:t>اعدها هـ . جوخ تتضمن هذه القائمة ( 300) صفة تغطي خمس مجموعات </a:t>
            </a:r>
          </a:p>
          <a:p>
            <a:pPr algn="just"/>
            <a:r>
              <a:rPr lang="ar-IQ" sz="2400" b="1" dirty="0" smtClean="0">
                <a:latin typeface="Simplified Arabic" pitchFamily="18" charset="-78"/>
                <a:cs typeface="Simplified Arabic" pitchFamily="18" charset="-78"/>
              </a:rPr>
              <a:t>هــ ــ مقياس دراسة القيم:  </a:t>
            </a:r>
            <a:r>
              <a:rPr lang="ar-IQ" sz="2400" dirty="0" smtClean="0">
                <a:latin typeface="Simplified Arabic" pitchFamily="18" charset="-78"/>
                <a:cs typeface="Simplified Arabic" pitchFamily="18" charset="-78"/>
              </a:rPr>
              <a:t>اعد هذا المقياس كل من جوردن البورت وفيليب فرنون </a:t>
            </a:r>
            <a:r>
              <a:rPr lang="ar-IQ" sz="2400" dirty="0" err="1" smtClean="0">
                <a:latin typeface="Simplified Arabic" pitchFamily="18" charset="-78"/>
                <a:cs typeface="Simplified Arabic" pitchFamily="18" charset="-78"/>
              </a:rPr>
              <a:t>وجاردنر</a:t>
            </a:r>
            <a:r>
              <a:rPr lang="ar-IQ" sz="2400" dirty="0" smtClean="0">
                <a:latin typeface="Simplified Arabic" pitchFamily="18" charset="-78"/>
                <a:cs typeface="Simplified Arabic" pitchFamily="18" charset="-78"/>
              </a:rPr>
              <a:t> </a:t>
            </a:r>
            <a:r>
              <a:rPr lang="ar-IQ" sz="2400" dirty="0" err="1" smtClean="0">
                <a:latin typeface="Simplified Arabic" pitchFamily="18" charset="-78"/>
                <a:cs typeface="Simplified Arabic" pitchFamily="18" charset="-78"/>
              </a:rPr>
              <a:t>لندزي</a:t>
            </a:r>
            <a:r>
              <a:rPr lang="ar-IQ" sz="2400" dirty="0" smtClean="0">
                <a:latin typeface="Simplified Arabic" pitchFamily="18" charset="-78"/>
                <a:cs typeface="Simplified Arabic" pitchFamily="18" charset="-78"/>
              </a:rPr>
              <a:t> يقوم هذا المقياس باعتبار ان الناس يمتلكون بدرجات متباينة ست انواع من القيم هي قيم دينية ، سياسية ، اجتماعية ، جمالية ، اقتصادية ، نظرية ويتضمن هذا المقياس مجموعة اسئلة يتم اختيارها من متعدد اذ يختار المجيب النشاط الاكثر ملائمة بالنسبة له </a:t>
            </a:r>
          </a:p>
          <a:p>
            <a:pPr algn="just"/>
            <a:r>
              <a:rPr lang="ar-IQ" sz="2400" b="1" dirty="0" smtClean="0">
                <a:latin typeface="Simplified Arabic" pitchFamily="18" charset="-78"/>
                <a:cs typeface="Simplified Arabic" pitchFamily="18" charset="-78"/>
              </a:rPr>
              <a:t>و ــ اختبار عوامل الشخصية </a:t>
            </a:r>
            <a:r>
              <a:rPr lang="ar-IQ" sz="2400" dirty="0" smtClean="0">
                <a:latin typeface="Simplified Arabic" pitchFamily="18" charset="-78"/>
                <a:cs typeface="Simplified Arabic" pitchFamily="18" charset="-78"/>
              </a:rPr>
              <a:t>: وضعه </a:t>
            </a:r>
            <a:r>
              <a:rPr lang="ar-IQ" sz="2400" dirty="0" err="1" smtClean="0">
                <a:latin typeface="Simplified Arabic" pitchFamily="18" charset="-78"/>
                <a:cs typeface="Simplified Arabic" pitchFamily="18" charset="-78"/>
              </a:rPr>
              <a:t>رايموند</a:t>
            </a:r>
            <a:r>
              <a:rPr lang="ar-IQ" sz="2400" dirty="0" smtClean="0">
                <a:latin typeface="Simplified Arabic" pitchFamily="18" charset="-78"/>
                <a:cs typeface="Simplified Arabic" pitchFamily="18" charset="-78"/>
              </a:rPr>
              <a:t> كاتل يقيس هذا الاختبار «16 « عامل من العوامل التي تميز الشخصية والفكرة من وراءه انه يصعب الحكم على الشخصية باستغراق سمة او سمتين فقط في مقياس ولكن قام كاتل </a:t>
            </a:r>
            <a:r>
              <a:rPr lang="ar-IQ" sz="2400" dirty="0" err="1" smtClean="0">
                <a:latin typeface="Simplified Arabic" pitchFamily="18" charset="-78"/>
                <a:cs typeface="Simplified Arabic" pitchFamily="18" charset="-78"/>
              </a:rPr>
              <a:t>بايجاد</a:t>
            </a:r>
            <a:r>
              <a:rPr lang="ar-IQ" sz="2400" dirty="0" smtClean="0">
                <a:latin typeface="Simplified Arabic" pitchFamily="18" charset="-78"/>
                <a:cs typeface="Simplified Arabic" pitchFamily="18" charset="-78"/>
              </a:rPr>
              <a:t> مجموعة عوامل بمنهج التحليل العاملي تجمع العديد من السمات في الشخصية ويمكن تطبيق هذا الاختبار بطريقة جمعية وكذلك بطريقة فردية كذلك يمكن ان يوظف هذا الاختبار بحيث يعد اداة </a:t>
            </a:r>
            <a:r>
              <a:rPr lang="ar-IQ" sz="2400" dirty="0" err="1" smtClean="0">
                <a:latin typeface="Simplified Arabic" pitchFamily="18" charset="-78"/>
                <a:cs typeface="Simplified Arabic" pitchFamily="18" charset="-78"/>
              </a:rPr>
              <a:t>سيكومترية</a:t>
            </a:r>
            <a:r>
              <a:rPr lang="ar-IQ" sz="2400" dirty="0" smtClean="0">
                <a:latin typeface="Simplified Arabic" pitchFamily="18" charset="-78"/>
                <a:cs typeface="Simplified Arabic" pitchFamily="18" charset="-78"/>
              </a:rPr>
              <a:t> وفي الوقت نفسه يمكن عده اداة اكلينيكية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855965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just"/>
            <a:r>
              <a:rPr lang="ar-IQ" sz="2400" b="1" dirty="0" smtClean="0">
                <a:latin typeface="Simplified Arabic" pitchFamily="18" charset="-78"/>
                <a:cs typeface="Simplified Arabic" pitchFamily="18" charset="-78"/>
              </a:rPr>
              <a:t>أ ـ مقياس الشخصية الشامل : </a:t>
            </a:r>
            <a:r>
              <a:rPr lang="ar-IQ" sz="2400" dirty="0" smtClean="0">
                <a:latin typeface="Simplified Arabic" pitchFamily="18" charset="-78"/>
                <a:cs typeface="Simplified Arabic" pitchFamily="18" charset="-78"/>
              </a:rPr>
              <a:t>اعده بول هست و جورج </a:t>
            </a:r>
            <a:r>
              <a:rPr lang="ar-IQ" sz="2400" dirty="0" err="1" smtClean="0">
                <a:latin typeface="Simplified Arabic" pitchFamily="18" charset="-78"/>
                <a:cs typeface="Simplified Arabic" pitchFamily="18" charset="-78"/>
              </a:rPr>
              <a:t>يونيج</a:t>
            </a:r>
            <a:r>
              <a:rPr lang="ar-IQ" sz="2400" dirty="0" smtClean="0">
                <a:latin typeface="Simplified Arabic" pitchFamily="18" charset="-78"/>
                <a:cs typeface="Simplified Arabic" pitchFamily="18" charset="-78"/>
              </a:rPr>
              <a:t> عام 1968 يرتكز المقياس على اساسين مهمين هما الطبيعة النمائية </a:t>
            </a:r>
            <a:r>
              <a:rPr lang="ar-IQ" sz="2400" dirty="0" err="1" smtClean="0">
                <a:latin typeface="Simplified Arabic" pitchFamily="18" charset="-78"/>
                <a:cs typeface="Simplified Arabic" pitchFamily="18" charset="-78"/>
              </a:rPr>
              <a:t>للانسان</a:t>
            </a:r>
            <a:r>
              <a:rPr lang="ar-IQ" sz="2400" dirty="0" smtClean="0">
                <a:latin typeface="Simplified Arabic" pitchFamily="18" charset="-78"/>
                <a:cs typeface="Simplified Arabic" pitchFamily="18" charset="-78"/>
              </a:rPr>
              <a:t> والسياق الاجتماعي الذي يتم فيه السلوك ويعني هذا ان سلوك الفرد يتم في ضوء الامكانات المتاحة وفي ضوء الاهداف المطلوبة تحقيقها ، يتضمن المقياس اربعة عشر مقياسا فرعيا تكون </a:t>
            </a:r>
            <a:r>
              <a:rPr lang="ar-IQ" sz="2400" dirty="0" err="1" smtClean="0">
                <a:latin typeface="Simplified Arabic" pitchFamily="18" charset="-78"/>
                <a:cs typeface="Simplified Arabic" pitchFamily="18" charset="-78"/>
              </a:rPr>
              <a:t>بروفيلا</a:t>
            </a:r>
            <a:r>
              <a:rPr lang="ar-IQ" sz="2400" dirty="0" smtClean="0">
                <a:latin typeface="Simplified Arabic" pitchFamily="18" charset="-78"/>
                <a:cs typeface="Simplified Arabic" pitchFamily="18" charset="-78"/>
              </a:rPr>
              <a:t> نفسيا للشخص ويمكن لنتائجه في ضوء مجموعة الاهداف التي يراد ان يصل اليها الفرد او في ضوء </a:t>
            </a:r>
            <a:r>
              <a:rPr lang="ar-IQ" sz="2400" dirty="0" err="1" smtClean="0">
                <a:latin typeface="Simplified Arabic" pitchFamily="18" charset="-78"/>
                <a:cs typeface="Simplified Arabic" pitchFamily="18" charset="-78"/>
              </a:rPr>
              <a:t>المحكات</a:t>
            </a:r>
            <a:r>
              <a:rPr lang="ar-IQ" sz="2400" dirty="0" smtClean="0">
                <a:latin typeface="Simplified Arabic" pitchFamily="18" charset="-78"/>
                <a:cs typeface="Simplified Arabic" pitchFamily="18" charset="-78"/>
              </a:rPr>
              <a:t> التي يرى الاقتراب منها يمكن لهذا المقياس وضع صورة فهمية لمكونات الشخص وامكاناته امام صاحب القرار</a:t>
            </a:r>
          </a:p>
          <a:p>
            <a:pPr algn="just"/>
            <a:r>
              <a:rPr lang="ar-IQ" sz="2400" b="1" dirty="0" smtClean="0">
                <a:latin typeface="Simplified Arabic" pitchFamily="18" charset="-78"/>
                <a:cs typeface="Simplified Arabic" pitchFamily="18" charset="-78"/>
              </a:rPr>
              <a:t>ب ــ اختبار الشخصية التصنيفي ( اسلوب ك التصنيفي لقياس الشخصية ) : </a:t>
            </a:r>
          </a:p>
          <a:p>
            <a:pPr algn="just"/>
            <a:r>
              <a:rPr lang="ar-IQ" sz="2400" dirty="0" smtClean="0">
                <a:latin typeface="Simplified Arabic" pitchFamily="18" charset="-78"/>
                <a:cs typeface="Simplified Arabic" pitchFamily="18" charset="-78"/>
              </a:rPr>
              <a:t>يمكن هذا الاختبار القائم بتطبيقه على تحديد العبارات الاكثر وصفا والاقل وصفا للشخصية المتوافقة ( 13 عبارة موجبة و13 عبارة سالبة ) ويتم التقدير الوزني لعناصر الاختبار والتي تعد بمثابة محك مقارن لتحديد السواء النفسي للفرد من خلال معامل الارتباط بين التقدير الوزني لعبارات الاختبار والتقدير الذي يحصل عليه الفرد المفحوص المراد تحديد مدى ارتباطه بالتوافق النفسي  </a:t>
            </a:r>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ادوات </a:t>
            </a:r>
            <a:r>
              <a:rPr lang="ar-IQ" sz="2800" b="1" dirty="0" err="1" smtClean="0">
                <a:latin typeface="Simplified Arabic" pitchFamily="18" charset="-78"/>
                <a:cs typeface="Simplified Arabic" pitchFamily="18" charset="-78"/>
              </a:rPr>
              <a:t>اديومترية</a:t>
            </a:r>
            <a:r>
              <a:rPr lang="ar-IQ" sz="2800" b="1" dirty="0" smtClean="0">
                <a:latin typeface="Simplified Arabic" pitchFamily="18" charset="-78"/>
                <a:cs typeface="Simplified Arabic" pitchFamily="18" charset="-78"/>
              </a:rPr>
              <a:t> ( </a:t>
            </a:r>
            <a:r>
              <a:rPr lang="ar-IQ" sz="2800" b="1" dirty="0" err="1" smtClean="0">
                <a:latin typeface="Simplified Arabic" pitchFamily="18" charset="-78"/>
                <a:cs typeface="Simplified Arabic" pitchFamily="18" charset="-78"/>
              </a:rPr>
              <a:t>تريومترية</a:t>
            </a:r>
            <a:r>
              <a:rPr lang="ar-IQ" sz="2800" b="1" dirty="0" smtClean="0">
                <a:latin typeface="Simplified Arabic" pitchFamily="18" charset="-78"/>
                <a:cs typeface="Simplified Arabic" pitchFamily="18" charset="-78"/>
              </a:rPr>
              <a:t> )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589041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algn="just"/>
            <a:r>
              <a:rPr lang="ar-IQ" sz="2400" b="1" dirty="0" smtClean="0">
                <a:latin typeface="Simplified Arabic" pitchFamily="18" charset="-78"/>
                <a:cs typeface="Simplified Arabic" pitchFamily="18" charset="-78"/>
              </a:rPr>
              <a:t>1 ــ المقابلة الشخصية : </a:t>
            </a:r>
            <a:r>
              <a:rPr lang="ar-IQ" sz="2400" dirty="0" smtClean="0">
                <a:latin typeface="Simplified Arabic" pitchFamily="18" charset="-78"/>
                <a:cs typeface="Simplified Arabic" pitchFamily="18" charset="-78"/>
              </a:rPr>
              <a:t>تعد المقابلة الشخصية </a:t>
            </a:r>
            <a:r>
              <a:rPr lang="ar-IQ" sz="2400" dirty="0" err="1" smtClean="0">
                <a:latin typeface="Simplified Arabic" pitchFamily="18" charset="-78"/>
                <a:cs typeface="Simplified Arabic" pitchFamily="18" charset="-78"/>
              </a:rPr>
              <a:t>تكنيكا</a:t>
            </a:r>
            <a:r>
              <a:rPr lang="ar-IQ" sz="2400" dirty="0" smtClean="0">
                <a:latin typeface="Simplified Arabic" pitchFamily="18" charset="-78"/>
                <a:cs typeface="Simplified Arabic" pitchFamily="18" charset="-78"/>
              </a:rPr>
              <a:t> واسع الانتشار في تقويم الشخصية ويمكن مخ خلال المقابلة الكشف عن الكثير من جوانب السلوك الظاهر والمضمر واحيانا يطلق عليها الملاحظة بالمشاركة اذ تقوم عادة من خلال الحوار بين الملاحظ القائم بالمقابلة والعميل الذي تتم معه المقابلة وينبغي ان يكون الملاحظ </a:t>
            </a:r>
            <a:r>
              <a:rPr lang="ar-IQ" sz="2400" dirty="0" err="1" smtClean="0">
                <a:latin typeface="Simplified Arabic" pitchFamily="18" charset="-78"/>
                <a:cs typeface="Simplified Arabic" pitchFamily="18" charset="-78"/>
              </a:rPr>
              <a:t>امباثيا</a:t>
            </a:r>
            <a:r>
              <a:rPr lang="ar-IQ" sz="2400" dirty="0" smtClean="0">
                <a:latin typeface="Simplified Arabic" pitchFamily="18" charset="-78"/>
                <a:cs typeface="Simplified Arabic" pitchFamily="18" charset="-78"/>
              </a:rPr>
              <a:t> اي يستطيع ان يستشف مشاعر العميل ويحس بها ويشاركه فيها واهم ما يجب ان تتسم به المقابلة الامانة والصدق والثقة .</a:t>
            </a:r>
          </a:p>
          <a:p>
            <a:pPr algn="just"/>
            <a:r>
              <a:rPr lang="ar-IQ" sz="2400" dirty="0" smtClean="0">
                <a:latin typeface="Simplified Arabic" pitchFamily="18" charset="-78"/>
                <a:cs typeface="Simplified Arabic" pitchFamily="18" charset="-78"/>
              </a:rPr>
              <a:t>والواقع ان هناك العديد من المقابلات فقد يكون الهدف من المقابلة تشخيص حالة حتى يضع المعالج برنامجا للعلاج وتسمى المقابلة </a:t>
            </a:r>
            <a:r>
              <a:rPr lang="ar-IQ" sz="2400" dirty="0" err="1" smtClean="0">
                <a:latin typeface="Simplified Arabic" pitchFamily="18" charset="-78"/>
                <a:cs typeface="Simplified Arabic" pitchFamily="18" charset="-78"/>
              </a:rPr>
              <a:t>الكلينيكية</a:t>
            </a:r>
            <a:r>
              <a:rPr lang="ar-IQ" sz="2400" dirty="0" smtClean="0">
                <a:latin typeface="Simplified Arabic" pitchFamily="18" charset="-78"/>
                <a:cs typeface="Simplified Arabic" pitchFamily="18" charset="-78"/>
              </a:rPr>
              <a:t> وقد يكون الهدف استشاريا او هدفا ارشاديا </a:t>
            </a:r>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ادوات اكلينيكية :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2277515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363272" cy="5793507"/>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ar-IQ" sz="2400" b="1" dirty="0" smtClean="0">
                <a:latin typeface="Simplified Arabic" pitchFamily="18" charset="-78"/>
                <a:cs typeface="Simplified Arabic" pitchFamily="18" charset="-78"/>
              </a:rPr>
              <a:t>2 ــ الملاحظة :</a:t>
            </a:r>
            <a:r>
              <a:rPr lang="ar-IQ" sz="2400" dirty="0" smtClean="0">
                <a:latin typeface="Simplified Arabic" pitchFamily="18" charset="-78"/>
                <a:cs typeface="Simplified Arabic" pitchFamily="18" charset="-78"/>
              </a:rPr>
              <a:t> تقسم عادة الملاحظة الى نوعين : الملاحظة الحرة غير المنظمة والملاحظة المقننة المنظمة ويستخدم النوع الاول بطريقة مباشرة عادة في الصفوف الدراسية وساحات اللعب والعيادات النفسية كما يستخدم في مجال نمو وتطور الاطفال والمراهقين وقد اتبع هذا الاسلوب </a:t>
            </a:r>
            <a:r>
              <a:rPr lang="ar-IQ" sz="2400" dirty="0" err="1" smtClean="0">
                <a:latin typeface="Simplified Arabic" pitchFamily="18" charset="-78"/>
                <a:cs typeface="Simplified Arabic" pitchFamily="18" charset="-78"/>
              </a:rPr>
              <a:t>بياجيه</a:t>
            </a:r>
            <a:r>
              <a:rPr lang="ar-IQ" sz="2400" dirty="0" smtClean="0">
                <a:latin typeface="Simplified Arabic" pitchFamily="18" charset="-78"/>
                <a:cs typeface="Simplified Arabic" pitchFamily="18" charset="-78"/>
              </a:rPr>
              <a:t> ويصاحب اتباع هذا الاسلوب التعرف على مدلولات التعبيرات المختلفة التي تصدر عن الشخص كتعبيرات الوجه وحركات الايادي وفلتات اللسان . </a:t>
            </a:r>
          </a:p>
          <a:p>
            <a:pPr algn="just"/>
            <a:r>
              <a:rPr lang="ar-IQ" sz="2400" dirty="0" smtClean="0">
                <a:latin typeface="Simplified Arabic" pitchFamily="18" charset="-78"/>
                <a:cs typeface="Simplified Arabic" pitchFamily="18" charset="-78"/>
              </a:rPr>
              <a:t>ويستخدم النوع الثاني اذا ما رأى الباحث ضرورة تسجيل انواع السلوك في المواقف المختلفة ولابد من ان يخطط الملاحظ لما يريد بالتحديد معرفته وعادة ما يتم هذا النوع عقب النوع الاول ، اذ تعد الملاحظة الحرة بمثابة استكشاف مبدئي للشخصية المراد ملاحظتها ثم يلي ذلك التعمق المدروس لملاحظة جوانب السلوك المراد دراسته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1973585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363272" cy="5793507"/>
          </a:xfrm>
        </p:spPr>
        <p:style>
          <a:lnRef idx="1">
            <a:schemeClr val="accent1"/>
          </a:lnRef>
          <a:fillRef idx="2">
            <a:schemeClr val="accent1"/>
          </a:fillRef>
          <a:effectRef idx="1">
            <a:schemeClr val="accent1"/>
          </a:effectRef>
          <a:fontRef idx="minor">
            <a:schemeClr val="dk1"/>
          </a:fontRef>
        </p:style>
        <p:txBody>
          <a:bodyPr>
            <a:normAutofit fontScale="92500"/>
          </a:bodyPr>
          <a:lstStyle/>
          <a:p>
            <a:pPr algn="just"/>
            <a:r>
              <a:rPr lang="ar-IQ" sz="2400" b="1" dirty="0" smtClean="0">
                <a:latin typeface="Simplified Arabic" pitchFamily="18" charset="-78"/>
                <a:cs typeface="Simplified Arabic" pitchFamily="18" charset="-78"/>
              </a:rPr>
              <a:t>3 ــ تاريخ الحالة : </a:t>
            </a:r>
            <a:r>
              <a:rPr lang="ar-IQ" sz="2400" dirty="0" smtClean="0">
                <a:latin typeface="Simplified Arabic" pitchFamily="18" charset="-78"/>
                <a:cs typeface="Simplified Arabic" pitchFamily="18" charset="-78"/>
              </a:rPr>
              <a:t>يساعد هذا التكنيك في تجميع اكبر كم ممكن من المعلومات عن الحالة المراد دراستها وعادة ما يستخدم لفظ العميل وهو المريض المراد دراسته واحيانا يسمى هذا التكنيك بتاريخ الحياة وقد يكون بعض المعلومات عن تاريخ الحالة موثقة في سجلات كالبطاقات المدرسية التراكمية وقد تكون هناك معلومات يتحصل عليها من شهود كأفراد الاسرة الاقارب الاصدقاء .</a:t>
            </a:r>
          </a:p>
          <a:p>
            <a:pPr algn="just"/>
            <a:r>
              <a:rPr lang="ar-IQ" sz="2400" dirty="0" smtClean="0">
                <a:latin typeface="Simplified Arabic" pitchFamily="18" charset="-78"/>
                <a:cs typeface="Simplified Arabic" pitchFamily="18" charset="-78"/>
              </a:rPr>
              <a:t>ويزاوج بعض المختصين بين تاريخ الحالة ودراسة الحالة في حين يرى البعض الاخر ان هناك فروقا بينهما الذي يكمن في ان تاريخ الحالة تقتصر على جمع المعلومات المحايدة مهما تعددت الوسائل بينما دراسة الحالة تشمل كل المعلومات التي نجمعها عن المريض ويتضمن ذلك المعلومات </a:t>
            </a:r>
            <a:r>
              <a:rPr lang="ar-IQ" sz="2400" dirty="0" err="1" smtClean="0">
                <a:latin typeface="Simplified Arabic" pitchFamily="18" charset="-78"/>
                <a:cs typeface="Simplified Arabic" pitchFamily="18" charset="-78"/>
              </a:rPr>
              <a:t>المستقاة</a:t>
            </a:r>
            <a:r>
              <a:rPr lang="ar-IQ" sz="2400" dirty="0" smtClean="0">
                <a:latin typeface="Simplified Arabic" pitchFamily="18" charset="-78"/>
                <a:cs typeface="Simplified Arabic" pitchFamily="18" charset="-78"/>
              </a:rPr>
              <a:t> عن تاريخ الحالة ويضاف اليها معلومات اخرى مقصودة</a:t>
            </a:r>
          </a:p>
          <a:p>
            <a:pPr algn="just"/>
            <a:r>
              <a:rPr lang="ar-IQ" sz="2400" dirty="0" smtClean="0">
                <a:latin typeface="Simplified Arabic" pitchFamily="18" charset="-78"/>
                <a:cs typeface="Simplified Arabic" pitchFamily="18" charset="-78"/>
              </a:rPr>
              <a:t>وتساعد دراسة تاريخ الحالة في فهم سلوك المريض وتطور هذا السلوك فالاضطراب في السلوك الحالي لن يتأتى فهمه الا بالرجوع الى خبرات المريض السابقة </a:t>
            </a:r>
          </a:p>
          <a:p>
            <a:pPr algn="just"/>
            <a:r>
              <a:rPr lang="ar-IQ" sz="2400" dirty="0" smtClean="0">
                <a:latin typeface="Simplified Arabic" pitchFamily="18" charset="-78"/>
                <a:cs typeface="Simplified Arabic" pitchFamily="18" charset="-78"/>
              </a:rPr>
              <a:t>وفي كل الاحوال فدراسة الحالة ومع كل ميزاتها تواجه بعض المآخذ منها ك ضيق الوقت بحيث يصعب استيفاء كل ما نود الحصول عليه من معلومات في فترة زمنية محددة كذلك قد تواجه بعدم صدق المعلومات اذ ان استرجاع المعلومات او الخبرات السابقة يكون محكوما عادة بنوعين من الكف تصعيدي وترجيعي وعادة ما يحدث كلا الكفين عند محاولة استرجاع او تذكر خبرة او معلومة في ماضي الشخص .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13820651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57</TotalTime>
  <Words>877</Words>
  <Application>Microsoft Office PowerPoint</Application>
  <PresentationFormat>عرض على الشاشة (3:4)‏</PresentationFormat>
  <Paragraphs>25</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ملتقى</vt:lpstr>
      <vt:lpstr>             ادوات نفسية </vt:lpstr>
      <vt:lpstr>ادوات سيكومترية </vt:lpstr>
      <vt:lpstr>عرض تقديمي في PowerPoint</vt:lpstr>
      <vt:lpstr>ادوات اديومترية ( تريومترية ) :</vt:lpstr>
      <vt:lpstr>ادوات اكلينيكية :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ادوات نفسية </dc:title>
  <dc:creator>الافق الجديد</dc:creator>
  <cp:lastModifiedBy>الافق الجديد</cp:lastModifiedBy>
  <cp:revision>9</cp:revision>
  <dcterms:created xsi:type="dcterms:W3CDTF">2020-05-31T14:12:34Z</dcterms:created>
  <dcterms:modified xsi:type="dcterms:W3CDTF">2020-05-31T15:13:36Z</dcterms:modified>
</cp:coreProperties>
</file>