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1" r:id="rId6"/>
    <p:sldId id="260"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0" d="100"/>
          <a:sy n="70" d="100"/>
        </p:scale>
        <p:origin x="660" y="32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6/15/2020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537" y="327546"/>
            <a:ext cx="10208075" cy="2129051"/>
          </a:xfrm>
        </p:spPr>
        <p:txBody>
          <a:bodyPr>
            <a:normAutofit/>
          </a:bodyPr>
          <a:lstStyle/>
          <a:p>
            <a:pPr algn="ctr"/>
            <a:r>
              <a:rPr lang="ar-IQ" b="1" dirty="0" smtClean="0">
                <a:solidFill>
                  <a:srgbClr val="FF0000"/>
                </a:solidFill>
                <a:latin typeface="Times New Roman" panose="02020603050405020304" pitchFamily="18" charset="0"/>
                <a:cs typeface="Times New Roman" panose="02020603050405020304" pitchFamily="18" charset="0"/>
              </a:rPr>
              <a:t>المحسنات اللفظية :الجناس وأنواعه</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760561" y="3725839"/>
            <a:ext cx="9744051" cy="2177823"/>
          </a:xfrm>
        </p:spPr>
        <p:txBody>
          <a:bodyPr>
            <a:normAutofit/>
          </a:bodyPr>
          <a:lstStyle/>
          <a:p>
            <a:pPr algn="ctr"/>
            <a:r>
              <a:rPr lang="ar-IQ" sz="5400" b="1" dirty="0" smtClean="0">
                <a:solidFill>
                  <a:srgbClr val="FF0000"/>
                </a:solidFill>
                <a:latin typeface="Times New Roman" panose="02020603050405020304" pitchFamily="18" charset="0"/>
                <a:cs typeface="Times New Roman" panose="02020603050405020304" pitchFamily="18" charset="0"/>
              </a:rPr>
              <a:t>أ.د.سعد التميمي</a:t>
            </a:r>
            <a:endParaRPr lang="en-US" sz="54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568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5344" y="0"/>
            <a:ext cx="11236656" cy="2825088"/>
          </a:xfrm>
        </p:spPr>
        <p:txBody>
          <a:bodyPr>
            <a:noAutofit/>
          </a:bodyPr>
          <a:lstStyle/>
          <a:p>
            <a:pPr algn="r"/>
            <a:r>
              <a:rPr lang="ar-SA" sz="2400" b="1" dirty="0">
                <a:solidFill>
                  <a:srgbClr val="FF0000"/>
                </a:solidFill>
                <a:latin typeface="Times New Roman" panose="02020603050405020304" pitchFamily="18" charset="0"/>
                <a:cs typeface="Times New Roman" panose="02020603050405020304" pitchFamily="18" charset="0"/>
              </a:rPr>
              <a:t>الجناس</a:t>
            </a:r>
            <a:r>
              <a:rPr lang="ar-SA" sz="2400" b="1" dirty="0">
                <a:latin typeface="Times New Roman" panose="02020603050405020304" pitchFamily="18" charset="0"/>
                <a:cs typeface="Times New Roman" panose="02020603050405020304" pitchFamily="18" charset="0"/>
              </a:rPr>
              <a:t> هو تشابه لفظين في النّطق واختلافهما في المعنى. وهو نوعان:</a:t>
            </a:r>
            <a:br>
              <a:rPr lang="ar-SA" sz="2400" b="1" dirty="0">
                <a:latin typeface="Times New Roman" panose="02020603050405020304" pitchFamily="18" charset="0"/>
                <a:cs typeface="Times New Roman" panose="02020603050405020304" pitchFamily="18" charset="0"/>
              </a:rPr>
            </a:br>
            <a:r>
              <a:rPr lang="ar-SA" sz="2400" b="1" dirty="0">
                <a:latin typeface="Times New Roman" panose="02020603050405020304" pitchFamily="18" charset="0"/>
                <a:cs typeface="Times New Roman" panose="02020603050405020304" pitchFamily="18" charset="0"/>
              </a:rPr>
              <a:t>1- </a:t>
            </a:r>
            <a:r>
              <a:rPr lang="ar-SA" sz="2400" b="1" dirty="0">
                <a:solidFill>
                  <a:srgbClr val="FF0000"/>
                </a:solidFill>
                <a:latin typeface="Times New Roman" panose="02020603050405020304" pitchFamily="18" charset="0"/>
                <a:cs typeface="Times New Roman" panose="02020603050405020304" pitchFamily="18" charset="0"/>
              </a:rPr>
              <a:t>جناس تامّ </a:t>
            </a:r>
            <a:r>
              <a:rPr lang="ar-SA" sz="2400" b="1" dirty="0">
                <a:latin typeface="Times New Roman" panose="02020603050405020304" pitchFamily="18" charset="0"/>
                <a:cs typeface="Times New Roman" panose="02020603050405020304" pitchFamily="18" charset="0"/>
              </a:rPr>
              <a:t>: وهو ما اتّفق فيه اللفظان في أَربعة أشياء هي:نوع الأحرف،وشكلها،وعددها،وترتيبها وهذا أكمل أنواع الجناس،كقوله تعالى (وَيَوْمَ تَقُومُ السَّاعَةُ يُقْسِمُ الْمُجْرِمُونَ مَا لَبِثُوا غَيْرَ سَاعَةٍ كَذَلِكَ كَانُوا يُؤْفَكُونَ)</a:t>
            </a:r>
            <a:br>
              <a:rPr lang="ar-SA" sz="2400" b="1" dirty="0">
                <a:latin typeface="Times New Roman" panose="02020603050405020304" pitchFamily="18" charset="0"/>
                <a:cs typeface="Times New Roman" panose="02020603050405020304" pitchFamily="18" charset="0"/>
              </a:rPr>
            </a:br>
            <a:r>
              <a:rPr lang="ar-SA" sz="2400" b="1" dirty="0">
                <a:latin typeface="Times New Roman" panose="02020603050405020304" pitchFamily="18" charset="0"/>
                <a:cs typeface="Times New Roman" panose="02020603050405020304" pitchFamily="18" charset="0"/>
              </a:rPr>
              <a:t>2- </a:t>
            </a:r>
            <a:r>
              <a:rPr lang="ar-SA" sz="2400" b="1" dirty="0">
                <a:solidFill>
                  <a:srgbClr val="FF0000"/>
                </a:solidFill>
                <a:latin typeface="Times New Roman" panose="02020603050405020304" pitchFamily="18" charset="0"/>
                <a:cs typeface="Times New Roman" panose="02020603050405020304" pitchFamily="18" charset="0"/>
              </a:rPr>
              <a:t>جناس ناقص (غير تام):</a:t>
            </a:r>
            <a:r>
              <a:rPr lang="ar-SA" sz="2400" b="1" dirty="0">
                <a:latin typeface="Times New Roman" panose="02020603050405020304" pitchFamily="18" charset="0"/>
                <a:cs typeface="Times New Roman" panose="02020603050405020304" pitchFamily="18" charset="0"/>
              </a:rPr>
              <a:t>وهو ما اختلف فيه اللفظان في واحد من الأمور الأربعةكقوله تعالى</a:t>
            </a:r>
            <a:r>
              <a:rPr lang="ar-KW" sz="2400" b="1" dirty="0">
                <a:latin typeface="Times New Roman" panose="02020603050405020304" pitchFamily="18" charset="0"/>
                <a:cs typeface="Times New Roman" panose="02020603050405020304" pitchFamily="18" charset="0"/>
              </a:rPr>
              <a:t>(وَلَقَدْ أَرْسَلْنَا فِيهِمْ مُنْذِرِينَ فَانْظُرْ كَيْفَ كَانَ عَاقِبَةُ الْمُنْذَرِينَ)و</a:t>
            </a:r>
            <a:r>
              <a:rPr lang="ar-DZ" sz="2400" b="1" dirty="0">
                <a:latin typeface="Times New Roman" panose="02020603050405020304" pitchFamily="18" charset="0"/>
                <a:cs typeface="Times New Roman" panose="02020603050405020304" pitchFamily="18" charset="0"/>
              </a:rPr>
              <a:t>(</a:t>
            </a:r>
            <a:r>
              <a:rPr lang="ar-SA" sz="2400" b="1" dirty="0">
                <a:latin typeface="Times New Roman" panose="02020603050405020304" pitchFamily="18" charset="0"/>
                <a:cs typeface="Times New Roman" panose="02020603050405020304" pitchFamily="18" charset="0"/>
              </a:rPr>
              <a:t>فأمّا اليتيم فلا تقهر وأمّا السّائل فلا تنهر</a:t>
            </a:r>
            <a:r>
              <a:rPr lang="ar-KW" sz="2400" b="1" dirty="0">
                <a:latin typeface="Times New Roman" panose="02020603050405020304" pitchFamily="18" charset="0"/>
                <a:cs typeface="Times New Roman" panose="02020603050405020304" pitchFamily="18" charset="0"/>
              </a:rPr>
              <a:t>).</a:t>
            </a:r>
            <a:r>
              <a:rPr lang="ar-SA" sz="2400" dirty="0">
                <a:latin typeface="Times New Roman" panose="02020603050405020304" pitchFamily="18" charset="0"/>
                <a:cs typeface="Times New Roman" panose="02020603050405020304" pitchFamily="18" charset="0"/>
              </a:rPr>
              <a:t/>
            </a:r>
            <a:br>
              <a:rPr lang="ar-SA"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2514" y="1965278"/>
            <a:ext cx="11359486" cy="5254388"/>
          </a:xfrm>
        </p:spPr>
        <p:txBody>
          <a:bodyPr>
            <a:noAutofit/>
          </a:bodyPr>
          <a:lstStyle/>
          <a:p>
            <a:pPr algn="r" rtl="1"/>
            <a:r>
              <a:rPr lang="ar-KW" sz="2400" b="1" dirty="0">
                <a:latin typeface="Times New Roman" panose="02020603050405020304" pitchFamily="18" charset="0"/>
                <a:cs typeface="Times New Roman" panose="02020603050405020304" pitchFamily="18" charset="0"/>
              </a:rPr>
              <a:t>الجناسُ التامّ:وهو ثلاثة أقسامٍ:المماثل والمستوفي وجناس التركيبِ </a:t>
            </a:r>
            <a:br>
              <a:rPr lang="ar-KW" sz="2400" b="1" dirty="0">
                <a:latin typeface="Times New Roman" panose="02020603050405020304" pitchFamily="18" charset="0"/>
                <a:cs typeface="Times New Roman" panose="02020603050405020304" pitchFamily="18" charset="0"/>
              </a:rPr>
            </a:br>
            <a:r>
              <a:rPr lang="ar-KW" sz="2400" b="1" dirty="0">
                <a:latin typeface="Times New Roman" panose="02020603050405020304" pitchFamily="18" charset="0"/>
                <a:cs typeface="Times New Roman" panose="02020603050405020304" pitchFamily="18" charset="0"/>
              </a:rPr>
              <a:t>1- الجناس التام المماثل:يكون لفظاه من نوع واحد من أنواع الكلمة:</a:t>
            </a:r>
            <a:br>
              <a:rPr lang="ar-KW" sz="2400" b="1" dirty="0">
                <a:latin typeface="Times New Roman" panose="02020603050405020304" pitchFamily="18" charset="0"/>
                <a:cs typeface="Times New Roman" panose="02020603050405020304" pitchFamily="18" charset="0"/>
              </a:rPr>
            </a:br>
            <a:r>
              <a:rPr lang="ar-KW" sz="2400" b="1" dirty="0">
                <a:latin typeface="Times New Roman" panose="02020603050405020304" pitchFamily="18" charset="0"/>
                <a:cs typeface="Times New Roman" panose="02020603050405020304" pitchFamily="18" charset="0"/>
              </a:rPr>
              <a:t>- كأن يكونا اسمين،</a:t>
            </a:r>
            <a:r>
              <a:rPr lang="ar-EG" sz="2400" b="1" u="sng" dirty="0">
                <a:latin typeface="Times New Roman" panose="02020603050405020304" pitchFamily="18" charset="0"/>
                <a:cs typeface="Times New Roman" panose="02020603050405020304" pitchFamily="18" charset="0"/>
              </a:rPr>
              <a:t>مثال</a:t>
            </a:r>
            <a:r>
              <a:rPr lang="ar-EG" sz="2400" b="1" dirty="0">
                <a:latin typeface="Times New Roman" panose="02020603050405020304" pitchFamily="18" charset="0"/>
                <a:cs typeface="Times New Roman" panose="02020603050405020304" pitchFamily="18" charset="0"/>
              </a:rPr>
              <a:t>:رحبة المنزل رحبة. (الأول بمعنى فناء والثاني بمعنى واسعة)</a:t>
            </a:r>
            <a:r>
              <a:rPr lang="ar-KW" sz="2400" b="1" dirty="0">
                <a:latin typeface="Times New Roman" panose="02020603050405020304" pitchFamily="18" charset="0"/>
                <a:cs typeface="Times New Roman" panose="02020603050405020304" pitchFamily="18" charset="0"/>
              </a:rPr>
              <a:t/>
            </a:r>
            <a:br>
              <a:rPr lang="ar-KW" sz="2400" b="1" dirty="0">
                <a:latin typeface="Times New Roman" panose="02020603050405020304" pitchFamily="18" charset="0"/>
                <a:cs typeface="Times New Roman" panose="02020603050405020304" pitchFamily="18" charset="0"/>
              </a:rPr>
            </a:br>
            <a:r>
              <a:rPr lang="ar-KW" sz="2400" b="1" dirty="0">
                <a:latin typeface="Times New Roman" panose="02020603050405020304" pitchFamily="18" charset="0"/>
                <a:cs typeface="Times New Roman" panose="02020603050405020304" pitchFamily="18" charset="0"/>
              </a:rPr>
              <a:t>- أوبين </a:t>
            </a:r>
            <a:r>
              <a:rPr lang="ar-KW" sz="2400" b="1" dirty="0" smtClean="0">
                <a:latin typeface="Times New Roman" panose="02020603050405020304" pitchFamily="18" charset="0"/>
                <a:cs typeface="Times New Roman" panose="02020603050405020304" pitchFamily="18" charset="0"/>
              </a:rPr>
              <a:t>فعلين،</a:t>
            </a:r>
            <a:r>
              <a:rPr lang="ar-IQ" sz="2400" b="1" dirty="0" smtClean="0">
                <a:latin typeface="Times New Roman" panose="02020603050405020304" pitchFamily="18" charset="0"/>
                <a:cs typeface="Times New Roman" panose="02020603050405020304" pitchFamily="18" charset="0"/>
              </a:rPr>
              <a:t>كقول الشاعر:</a:t>
            </a:r>
            <a:r>
              <a:rPr lang="ar-EG" sz="2400" b="1" dirty="0" smtClean="0">
                <a:latin typeface="Times New Roman" panose="02020603050405020304" pitchFamily="18" charset="0"/>
                <a:cs typeface="Times New Roman" panose="02020603050405020304" pitchFamily="18" charset="0"/>
              </a:rPr>
              <a:t>:قومٌ </a:t>
            </a:r>
            <a:r>
              <a:rPr lang="ar-EG" sz="2400" b="1" dirty="0">
                <a:latin typeface="Times New Roman" panose="02020603050405020304" pitchFamily="18" charset="0"/>
                <a:cs typeface="Times New Roman" panose="02020603050405020304" pitchFamily="18" charset="0"/>
              </a:rPr>
              <a:t>لَوَ أَنَّهمُ ارتاضوا لمَا قرَضوا ... أَو أنَّهم شَعروا بالنَّقصِ ما شعرَوا </a:t>
            </a:r>
            <a:br>
              <a:rPr lang="ar-EG" sz="2400" b="1" dirty="0">
                <a:latin typeface="Times New Roman" panose="02020603050405020304" pitchFamily="18" charset="0"/>
                <a:cs typeface="Times New Roman" panose="02020603050405020304" pitchFamily="18" charset="0"/>
              </a:rPr>
            </a:br>
            <a:r>
              <a:rPr lang="ar-EG" sz="2400" b="1" dirty="0">
                <a:latin typeface="Times New Roman" panose="02020603050405020304" pitchFamily="18" charset="0"/>
                <a:cs typeface="Times New Roman" panose="02020603050405020304" pitchFamily="18" charset="0"/>
              </a:rPr>
              <a:t>(الأول بمعنى أحسُّوا والثاني بمعنى نظموا الشِّعر</a:t>
            </a:r>
            <a:r>
              <a:rPr lang="ar-EG" sz="2400" b="1" dirty="0" smtClean="0">
                <a:latin typeface="Times New Roman" panose="02020603050405020304" pitchFamily="18" charset="0"/>
                <a:cs typeface="Times New Roman" panose="02020603050405020304" pitchFamily="18" charset="0"/>
              </a:rPr>
              <a:t>)</a:t>
            </a:r>
            <a:r>
              <a:rPr lang="ar-KW" sz="2400" b="1" dirty="0" smtClean="0">
                <a:latin typeface="Times New Roman" panose="02020603050405020304" pitchFamily="18" charset="0"/>
                <a:cs typeface="Times New Roman" panose="02020603050405020304" pitchFamily="18" charset="0"/>
              </a:rPr>
              <a:t> </a:t>
            </a:r>
            <a:r>
              <a:rPr lang="ar-KW" sz="2400" b="1" dirty="0">
                <a:latin typeface="Times New Roman" panose="02020603050405020304" pitchFamily="18" charset="0"/>
                <a:cs typeface="Times New Roman" panose="02020603050405020304" pitchFamily="18" charset="0"/>
              </a:rPr>
              <a:t>أو بين </a:t>
            </a:r>
            <a:r>
              <a:rPr lang="ar-KW" sz="2400" b="1" dirty="0" smtClean="0">
                <a:latin typeface="Times New Roman" panose="02020603050405020304" pitchFamily="18" charset="0"/>
                <a:cs typeface="Times New Roman" panose="02020603050405020304" pitchFamily="18" charset="0"/>
              </a:rPr>
              <a:t>حرفين،</a:t>
            </a:r>
            <a:r>
              <a:rPr lang="ar-IQ" sz="2400" b="1" dirty="0" smtClean="0">
                <a:latin typeface="Times New Roman" panose="02020603050405020304" pitchFamily="18" charset="0"/>
                <a:cs typeface="Times New Roman" panose="02020603050405020304" pitchFamily="18" charset="0"/>
              </a:rPr>
              <a:t>مثل قولنا :</a:t>
            </a:r>
            <a:r>
              <a:rPr lang="ar-EG" sz="2400" b="1" dirty="0" smtClean="0">
                <a:latin typeface="Times New Roman" panose="02020603050405020304" pitchFamily="18" charset="0"/>
                <a:cs typeface="Times New Roman" panose="02020603050405020304" pitchFamily="18" charset="0"/>
              </a:rPr>
              <a:t>هذا </a:t>
            </a:r>
            <a:r>
              <a:rPr lang="ar-EG" sz="2400" b="1" dirty="0">
                <a:latin typeface="Times New Roman" panose="02020603050405020304" pitchFamily="18" charset="0"/>
                <a:cs typeface="Times New Roman" panose="02020603050405020304" pitchFamily="18" charset="0"/>
              </a:rPr>
              <a:t>الصّحفي يعيش بقلمه،ولقد فتح له باب الشهرة به </a:t>
            </a:r>
            <a:r>
              <a:rPr lang="ar-EG" sz="2400" b="1" dirty="0" smtClean="0">
                <a:latin typeface="Times New Roman" panose="02020603050405020304" pitchFamily="18" charset="0"/>
                <a:cs typeface="Times New Roman" panose="02020603050405020304" pitchFamily="18" charset="0"/>
              </a:rPr>
              <a:t>.(</a:t>
            </a:r>
            <a:r>
              <a:rPr lang="ar-EG" sz="2400" b="1" dirty="0">
                <a:latin typeface="Times New Roman" panose="02020603050405020304" pitchFamily="18" charset="0"/>
                <a:cs typeface="Times New Roman" panose="02020603050405020304" pitchFamily="18" charset="0"/>
              </a:rPr>
              <a:t>الباء الأولى تفيد الاستعانة والثانية تفيد </a:t>
            </a:r>
            <a:r>
              <a:rPr lang="ar-EG" sz="2400" b="1" dirty="0" smtClean="0">
                <a:latin typeface="Times New Roman" panose="02020603050405020304" pitchFamily="18" charset="0"/>
                <a:cs typeface="Times New Roman" panose="02020603050405020304" pitchFamily="18" charset="0"/>
              </a:rPr>
              <a:t>السّببية) </a:t>
            </a:r>
            <a:endParaRPr lang="en-US" sz="2400" b="1" dirty="0" smtClean="0">
              <a:latin typeface="Times New Roman" panose="02020603050405020304" pitchFamily="18" charset="0"/>
              <a:cs typeface="Times New Roman" panose="02020603050405020304" pitchFamily="18" charset="0"/>
            </a:endParaRPr>
          </a:p>
          <a:p>
            <a:pPr marL="0" indent="0" algn="r" rtl="1">
              <a:buNone/>
            </a:pPr>
            <a:r>
              <a:rPr lang="ar-SA" sz="2400" b="1" dirty="0" smtClean="0">
                <a:latin typeface="Times New Roman" panose="02020603050405020304" pitchFamily="18" charset="0"/>
                <a:cs typeface="Times New Roman" panose="02020603050405020304" pitchFamily="18" charset="0"/>
              </a:rPr>
              <a:t>-</a:t>
            </a:r>
            <a:r>
              <a:rPr lang="ar-KW" sz="2400" b="1" dirty="0" smtClean="0">
                <a:latin typeface="Times New Roman" panose="02020603050405020304" pitchFamily="18" charset="0"/>
                <a:cs typeface="Times New Roman" panose="02020603050405020304" pitchFamily="18" charset="0"/>
              </a:rPr>
              <a:t>الجناس التام المستوفي:يكون لفظاه  نوعين مختلفين من أنواع الكلمة:</a:t>
            </a:r>
            <a:br>
              <a:rPr lang="ar-KW" sz="2400" b="1" dirty="0" smtClean="0">
                <a:latin typeface="Times New Roman" panose="02020603050405020304" pitchFamily="18" charset="0"/>
                <a:cs typeface="Times New Roman" panose="02020603050405020304" pitchFamily="18" charset="0"/>
              </a:rPr>
            </a:br>
            <a:r>
              <a:rPr lang="ar-KW" sz="2400" b="1" dirty="0" smtClean="0">
                <a:latin typeface="Times New Roman" panose="02020603050405020304" pitchFamily="18" charset="0"/>
                <a:cs typeface="Times New Roman" panose="02020603050405020304" pitchFamily="18" charset="0"/>
              </a:rPr>
              <a:t>- كأن يكون أحدهما اسما والثاني فعلا</a:t>
            </a:r>
            <a:r>
              <a:rPr lang="ar-IQ" sz="2400" b="1" dirty="0" smtClean="0">
                <a:latin typeface="Times New Roman" panose="02020603050405020304" pitchFamily="18" charset="0"/>
                <a:cs typeface="Times New Roman" panose="02020603050405020304" pitchFamily="18" charset="0"/>
              </a:rPr>
              <a:t>،</a:t>
            </a:r>
            <a:r>
              <a:rPr lang="ar-KW" sz="2400" b="1" dirty="0" smtClean="0">
                <a:latin typeface="Times New Roman" panose="02020603050405020304" pitchFamily="18" charset="0"/>
                <a:cs typeface="Times New Roman" panose="02020603050405020304" pitchFamily="18" charset="0"/>
              </a:rPr>
              <a:t>أو أحدهما فعلا والثاني حرفا</a:t>
            </a:r>
            <a:r>
              <a:rPr lang="ar-IQ" sz="2400" b="1" dirty="0">
                <a:latin typeface="Times New Roman" panose="02020603050405020304" pitchFamily="18" charset="0"/>
                <a:cs typeface="Times New Roman" panose="02020603050405020304" pitchFamily="18" charset="0"/>
              </a:rPr>
              <a:t> </a:t>
            </a:r>
            <a:r>
              <a:rPr lang="ar-IQ" sz="2400" b="1" dirty="0" smtClean="0">
                <a:latin typeface="Times New Roman" panose="02020603050405020304" pitchFamily="18" charset="0"/>
                <a:cs typeface="Times New Roman" panose="02020603050405020304" pitchFamily="18" charset="0"/>
              </a:rPr>
              <a:t>مثل قولنا</a:t>
            </a:r>
            <a:r>
              <a:rPr lang="ar-IQ" sz="2400" b="1" dirty="0">
                <a:latin typeface="Times New Roman" panose="02020603050405020304" pitchFamily="18" charset="0"/>
                <a:cs typeface="Times New Roman" panose="02020603050405020304" pitchFamily="18" charset="0"/>
                <a:sym typeface="Wingdings" panose="05000000000000000000" pitchFamily="2" charset="2"/>
              </a:rPr>
              <a:t>(</a:t>
            </a:r>
            <a:r>
              <a:rPr lang="ar-EG" sz="2400" b="1" dirty="0" smtClean="0">
                <a:latin typeface="Times New Roman" panose="02020603050405020304" pitchFamily="18" charset="0"/>
                <a:cs typeface="Times New Roman" panose="02020603050405020304" pitchFamily="18" charset="0"/>
              </a:rPr>
              <a:t>ارعَ الجارَ ولو جارَ</a:t>
            </a:r>
            <a:r>
              <a:rPr lang="ar-IQ" sz="2400" b="1" dirty="0" smtClean="0">
                <a:latin typeface="Times New Roman" panose="02020603050405020304" pitchFamily="18" charset="0"/>
                <a:cs typeface="Times New Roman" panose="02020603050405020304" pitchFamily="18" charset="0"/>
              </a:rPr>
              <a:t>)وقول</a:t>
            </a:r>
            <a:r>
              <a:rPr lang="ar-EG" sz="2400" b="1" dirty="0" smtClean="0">
                <a:latin typeface="Times New Roman" panose="02020603050405020304" pitchFamily="18" charset="0"/>
                <a:cs typeface="Times New Roman" panose="02020603050405020304" pitchFamily="18" charset="0"/>
              </a:rPr>
              <a:t> </a:t>
            </a:r>
            <a:r>
              <a:rPr lang="ar-SA" sz="2400" b="1" dirty="0" smtClean="0">
                <a:latin typeface="Times New Roman" panose="02020603050405020304" pitchFamily="18" charset="0"/>
                <a:cs typeface="Times New Roman" panose="02020603050405020304" pitchFamily="18" charset="0"/>
              </a:rPr>
              <a:t> أب</a:t>
            </a:r>
            <a:r>
              <a:rPr lang="ar-IQ" sz="2400" b="1" dirty="0" smtClean="0">
                <a:latin typeface="Times New Roman" panose="02020603050405020304" pitchFamily="18" charset="0"/>
                <a:cs typeface="Times New Roman" panose="02020603050405020304" pitchFamily="18" charset="0"/>
              </a:rPr>
              <a:t>ي</a:t>
            </a:r>
            <a:r>
              <a:rPr lang="ar-SA" sz="2400" b="1" dirty="0" smtClean="0">
                <a:latin typeface="Times New Roman" panose="02020603050405020304" pitchFamily="18" charset="0"/>
                <a:cs typeface="Times New Roman" panose="02020603050405020304" pitchFamily="18" charset="0"/>
              </a:rPr>
              <a:t> تمام:</a:t>
            </a:r>
            <a:br>
              <a:rPr lang="ar-SA" sz="2400" b="1" dirty="0" smtClean="0">
                <a:latin typeface="Times New Roman" panose="02020603050405020304" pitchFamily="18" charset="0"/>
                <a:cs typeface="Times New Roman" panose="02020603050405020304" pitchFamily="18" charset="0"/>
              </a:rPr>
            </a:br>
            <a:r>
              <a:rPr lang="ar-IQ" sz="2400" b="1" dirty="0" smtClean="0">
                <a:latin typeface="Times New Roman" panose="02020603050405020304" pitchFamily="18" charset="0"/>
                <a:cs typeface="Times New Roman" panose="02020603050405020304" pitchFamily="18" charset="0"/>
              </a:rPr>
              <a:t>                                                  </a:t>
            </a:r>
            <a:r>
              <a:rPr lang="ar-SA" sz="2400" b="1" dirty="0" smtClean="0">
                <a:latin typeface="Times New Roman" panose="02020603050405020304" pitchFamily="18" charset="0"/>
                <a:cs typeface="Times New Roman" panose="02020603050405020304" pitchFamily="18" charset="0"/>
              </a:rPr>
              <a:t>ما ماتَ من كرم الزَّمان فإنَّه ... يحيا لدى يحيى بن عبد ال</a:t>
            </a:r>
            <a:endParaRPr lang="ar-IQ" sz="2400" b="1" dirty="0" smtClean="0">
              <a:latin typeface="Times New Roman" panose="02020603050405020304" pitchFamily="18" charset="0"/>
              <a:cs typeface="Times New Roman" panose="02020603050405020304" pitchFamily="18" charset="0"/>
            </a:endParaRPr>
          </a:p>
          <a:p>
            <a:pPr marL="0" indent="0" algn="r" rtl="1">
              <a:buNone/>
            </a:pPr>
            <a:r>
              <a:rPr lang="ar-IQ" sz="2400" b="1" dirty="0">
                <a:latin typeface="Times New Roman" panose="02020603050405020304" pitchFamily="18" charset="0"/>
                <a:cs typeface="Times New Roman" panose="02020603050405020304" pitchFamily="18" charset="0"/>
              </a:rPr>
              <a:t> </a:t>
            </a:r>
            <a:r>
              <a:rPr lang="ar-IQ" sz="2400" b="1" dirty="0" smtClean="0">
                <a:latin typeface="Times New Roman" panose="02020603050405020304" pitchFamily="18" charset="0"/>
                <a:cs typeface="Times New Roman" panose="02020603050405020304" pitchFamily="18" charset="0"/>
              </a:rPr>
              <a:t>                  وقول</a:t>
            </a:r>
            <a:r>
              <a:rPr lang="ar-SA" sz="2400" b="1" dirty="0">
                <a:latin typeface="Times New Roman" panose="02020603050405020304" pitchFamily="18" charset="0"/>
                <a:cs typeface="Times New Roman" panose="02020603050405020304" pitchFamily="18" charset="0"/>
              </a:rPr>
              <a:t> </a:t>
            </a:r>
            <a:r>
              <a:rPr lang="ar-KW" sz="2400" b="1" dirty="0">
                <a:latin typeface="Times New Roman" panose="02020603050405020304" pitchFamily="18" charset="0"/>
                <a:cs typeface="Times New Roman" panose="02020603050405020304" pitchFamily="18" charset="0"/>
              </a:rPr>
              <a:t>شاعر:</a:t>
            </a:r>
            <a:br>
              <a:rPr lang="ar-KW" sz="2400" b="1" dirty="0">
                <a:latin typeface="Times New Roman" panose="02020603050405020304" pitchFamily="18" charset="0"/>
                <a:cs typeface="Times New Roman" panose="02020603050405020304" pitchFamily="18" charset="0"/>
              </a:rPr>
            </a:br>
            <a:r>
              <a:rPr lang="ar-IQ" sz="2400" b="1" dirty="0" smtClean="0">
                <a:latin typeface="Times New Roman" panose="02020603050405020304" pitchFamily="18" charset="0"/>
                <a:cs typeface="Times New Roman" panose="02020603050405020304" pitchFamily="18" charset="0"/>
              </a:rPr>
              <a:t>                                          </a:t>
            </a:r>
            <a:r>
              <a:rPr lang="ar-KW" sz="2400" b="1" dirty="0" smtClean="0">
                <a:latin typeface="Times New Roman" panose="02020603050405020304" pitchFamily="18" charset="0"/>
                <a:cs typeface="Times New Roman" panose="02020603050405020304" pitchFamily="18" charset="0"/>
              </a:rPr>
              <a:t>فدارِهمْ</a:t>
            </a:r>
            <a:r>
              <a:rPr lang="ar-KW" sz="2400" b="1" dirty="0">
                <a:latin typeface="Times New Roman" panose="02020603050405020304" pitchFamily="18" charset="0"/>
                <a:cs typeface="Times New Roman" panose="02020603050405020304" pitchFamily="18" charset="0"/>
              </a:rPr>
              <a:t> ما دُمتَ في دارِهمْ ... وأرْضِهمْ ما دُمتَ في أرضِـهمْ </a:t>
            </a:r>
            <a:br>
              <a:rPr lang="ar-KW" sz="2400" b="1" dirty="0">
                <a:latin typeface="Times New Roman" panose="02020603050405020304" pitchFamily="18" charset="0"/>
                <a:cs typeface="Times New Roman" panose="02020603050405020304" pitchFamily="18" charset="0"/>
              </a:rPr>
            </a:br>
            <a:r>
              <a:rPr lang="ar-IQ" sz="2400" b="1" dirty="0" smtClean="0">
                <a:latin typeface="Times New Roman" panose="02020603050405020304" pitchFamily="18" charset="0"/>
                <a:cs typeface="Times New Roman" panose="02020603050405020304" pitchFamily="18" charset="0"/>
              </a:rPr>
              <a:t>                                       </a:t>
            </a:r>
            <a:r>
              <a:rPr lang="ar-EG" sz="2400" b="1" dirty="0" smtClean="0">
                <a:latin typeface="Times New Roman" panose="02020603050405020304" pitchFamily="18" charset="0"/>
                <a:cs typeface="Times New Roman" panose="02020603050405020304" pitchFamily="18" charset="0"/>
              </a:rPr>
              <a:t>علا</a:t>
            </a:r>
            <a:r>
              <a:rPr lang="ar-EG" sz="2400" b="1" dirty="0">
                <a:latin typeface="Times New Roman" panose="02020603050405020304" pitchFamily="18" charset="0"/>
                <a:cs typeface="Times New Roman" panose="02020603050405020304" pitchFamily="18" charset="0"/>
              </a:rPr>
              <a:t> نجمه في عالم الشعر فجأة...على أنّه ما زال في الشعر شاديا</a:t>
            </a:r>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3240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8425" y="-1"/>
            <a:ext cx="10126188" cy="6250675"/>
          </a:xfrm>
        </p:spPr>
        <p:txBody>
          <a:bodyPr>
            <a:normAutofit fontScale="90000"/>
          </a:bodyPr>
          <a:lstStyle/>
          <a:p>
            <a:pPr algn="r" rtl="1"/>
            <a:r>
              <a:rPr lang="ar-EG" dirty="0"/>
              <a:t>-</a:t>
            </a:r>
            <a:r>
              <a:rPr lang="ar-EG" sz="2700" b="1" dirty="0">
                <a:solidFill>
                  <a:srgbClr val="FF0000"/>
                </a:solidFill>
                <a:latin typeface="Times New Roman" panose="02020603050405020304" pitchFamily="18" charset="0"/>
                <a:cs typeface="Times New Roman" panose="02020603050405020304" pitchFamily="18" charset="0"/>
              </a:rPr>
              <a:t>جناس التركيب</a:t>
            </a:r>
            <a:r>
              <a:rPr lang="ar-EG" sz="2700" b="1" dirty="0">
                <a:latin typeface="Times New Roman" panose="02020603050405020304" pitchFamily="18" charset="0"/>
                <a:cs typeface="Times New Roman" panose="02020603050405020304" pitchFamily="18" charset="0"/>
              </a:rPr>
              <a:t>: لفظاه أحدهما كلمة مفردة وثانيهما لفظة مركبة من كلمتينِ وهو ثلاثة أنواع:</a:t>
            </a:r>
            <a:br>
              <a:rPr lang="ar-EG" sz="2700" b="1" dirty="0">
                <a:latin typeface="Times New Roman" panose="02020603050405020304" pitchFamily="18" charset="0"/>
                <a:cs typeface="Times New Roman" panose="02020603050405020304" pitchFamily="18" charset="0"/>
              </a:rPr>
            </a:br>
            <a:r>
              <a:rPr lang="ar-EG" sz="2700" b="1" dirty="0">
                <a:latin typeface="Times New Roman" panose="02020603050405020304" pitchFamily="18" charset="0"/>
                <a:cs typeface="Times New Roman" panose="02020603050405020304" pitchFamily="18" charset="0"/>
              </a:rPr>
              <a:t>أ- جناس التركيب المتشابه (المقرون):هو الذي يتشابه لفظاه في النطق والخط كقول شاعر :</a:t>
            </a:r>
            <a:br>
              <a:rPr lang="ar-EG" sz="2700" b="1" dirty="0">
                <a:latin typeface="Times New Roman" panose="02020603050405020304" pitchFamily="18" charset="0"/>
                <a:cs typeface="Times New Roman" panose="02020603050405020304" pitchFamily="18" charset="0"/>
              </a:rPr>
            </a:br>
            <a:r>
              <a:rPr lang="ar-EG" sz="2700" b="1" dirty="0">
                <a:latin typeface="Times New Roman" panose="02020603050405020304" pitchFamily="18" charset="0"/>
                <a:cs typeface="Times New Roman" panose="02020603050405020304" pitchFamily="18" charset="0"/>
              </a:rPr>
              <a:t>يا سيـداً حـــازَ رُقــىً ...  بـــمــــا حــبانــي وأولَى</a:t>
            </a:r>
            <a:br>
              <a:rPr lang="ar-EG" sz="2700" b="1" dirty="0">
                <a:latin typeface="Times New Roman" panose="02020603050405020304" pitchFamily="18" charset="0"/>
                <a:cs typeface="Times New Roman" panose="02020603050405020304" pitchFamily="18" charset="0"/>
              </a:rPr>
            </a:br>
            <a:r>
              <a:rPr lang="ar-EG" sz="2700" b="1" dirty="0">
                <a:latin typeface="Times New Roman" panose="02020603050405020304" pitchFamily="18" charset="0"/>
                <a:cs typeface="Times New Roman" panose="02020603050405020304" pitchFamily="18" charset="0"/>
              </a:rPr>
              <a:t>أحسنتَ بِرًّا فقلْ ليْ ...    أحسنتُ في الشكرِ أوْ لا ؟</a:t>
            </a:r>
            <a:br>
              <a:rPr lang="ar-EG" sz="2700" b="1" dirty="0">
                <a:latin typeface="Times New Roman" panose="02020603050405020304" pitchFamily="18" charset="0"/>
                <a:cs typeface="Times New Roman" panose="02020603050405020304" pitchFamily="18" charset="0"/>
              </a:rPr>
            </a:br>
            <a:r>
              <a:rPr lang="ar-EG" sz="2700" b="1" dirty="0">
                <a:latin typeface="Times New Roman" panose="02020603050405020304" pitchFamily="18" charset="0"/>
                <a:cs typeface="Times New Roman" panose="02020603050405020304" pitchFamily="18" charset="0"/>
              </a:rPr>
              <a:t>الأولى كلمة مفردة بمعنى منح وأعطى والثانية مركبة من أو العاطفة ولا النافية ،وقول الآخر</a:t>
            </a:r>
            <a:r>
              <a:rPr lang="ar-EG" sz="2700" b="1" dirty="0" smtClean="0">
                <a:latin typeface="Times New Roman" panose="02020603050405020304" pitchFamily="18" charset="0"/>
                <a:cs typeface="Times New Roman" panose="02020603050405020304" pitchFamily="18" charset="0"/>
              </a:rPr>
              <a:t>:</a:t>
            </a:r>
            <a:r>
              <a:rPr lang="ar-EG" sz="2700" b="1" dirty="0">
                <a:latin typeface="Times New Roman" panose="02020603050405020304" pitchFamily="18" charset="0"/>
                <a:cs typeface="Times New Roman" panose="02020603050405020304" pitchFamily="18" charset="0"/>
              </a:rPr>
              <a:t/>
            </a:r>
            <a:br>
              <a:rPr lang="ar-EG" sz="2700" b="1" dirty="0">
                <a:latin typeface="Times New Roman" panose="02020603050405020304" pitchFamily="18" charset="0"/>
                <a:cs typeface="Times New Roman" panose="02020603050405020304" pitchFamily="18" charset="0"/>
              </a:rPr>
            </a:br>
            <a:r>
              <a:rPr lang="ar-EG" sz="2700" b="1" dirty="0">
                <a:latin typeface="Times New Roman" panose="02020603050405020304" pitchFamily="18" charset="0"/>
                <a:cs typeface="Times New Roman" panose="02020603050405020304" pitchFamily="18" charset="0"/>
              </a:rPr>
              <a:t>إِذا مَلِكٌ لمْ يكُنْ ذاهِبهْ ... فدَعْهُ فدَوْلتهُ ذاهِبهْ</a:t>
            </a:r>
            <a:br>
              <a:rPr lang="ar-EG" sz="2700" b="1" dirty="0">
                <a:latin typeface="Times New Roman" panose="02020603050405020304" pitchFamily="18" charset="0"/>
                <a:cs typeface="Times New Roman" panose="02020603050405020304" pitchFamily="18" charset="0"/>
              </a:rPr>
            </a:br>
            <a:r>
              <a:rPr lang="ar-EG" sz="2700" b="1" dirty="0">
                <a:latin typeface="Times New Roman" panose="02020603050405020304" pitchFamily="18" charset="0"/>
                <a:cs typeface="Times New Roman" panose="02020603050405020304" pitchFamily="18" charset="0"/>
              </a:rPr>
              <a:t>ب- </a:t>
            </a:r>
            <a:r>
              <a:rPr lang="ar-EG" sz="2700" b="1" dirty="0">
                <a:solidFill>
                  <a:srgbClr val="FF0000"/>
                </a:solidFill>
                <a:latin typeface="Times New Roman" panose="02020603050405020304" pitchFamily="18" charset="0"/>
                <a:cs typeface="Times New Roman" panose="02020603050405020304" pitchFamily="18" charset="0"/>
              </a:rPr>
              <a:t>جناس التركيب المفروق</a:t>
            </a:r>
            <a:r>
              <a:rPr lang="ar-EG" sz="2700" b="1" dirty="0">
                <a:latin typeface="Times New Roman" panose="02020603050405020304" pitchFamily="18" charset="0"/>
                <a:cs typeface="Times New Roman" panose="02020603050405020304" pitchFamily="18" charset="0"/>
              </a:rPr>
              <a:t>:ماتشابه لفظاه في النطق وختلفا في الخط،كقول ابي الفتح البستي:</a:t>
            </a:r>
            <a:br>
              <a:rPr lang="ar-EG" sz="2700" b="1" dirty="0">
                <a:latin typeface="Times New Roman" panose="02020603050405020304" pitchFamily="18" charset="0"/>
                <a:cs typeface="Times New Roman" panose="02020603050405020304" pitchFamily="18" charset="0"/>
              </a:rPr>
            </a:br>
            <a:r>
              <a:rPr lang="ar-EG" sz="2700" b="1" dirty="0">
                <a:latin typeface="Times New Roman" panose="02020603050405020304" pitchFamily="18" charset="0"/>
                <a:cs typeface="Times New Roman" panose="02020603050405020304" pitchFamily="18" charset="0"/>
              </a:rPr>
              <a:t>       كلُّكمْ قدْ أخذَ الجـــــا ...مَ ولا جامَ لَنا</a:t>
            </a:r>
            <a:br>
              <a:rPr lang="ar-EG" sz="2700" b="1" dirty="0">
                <a:latin typeface="Times New Roman" panose="02020603050405020304" pitchFamily="18" charset="0"/>
                <a:cs typeface="Times New Roman" panose="02020603050405020304" pitchFamily="18" charset="0"/>
              </a:rPr>
            </a:br>
            <a:r>
              <a:rPr lang="ar-EG" sz="2700" b="1" dirty="0">
                <a:latin typeface="Times New Roman" panose="02020603050405020304" pitchFamily="18" charset="0"/>
                <a:cs typeface="Times New Roman" panose="02020603050405020304" pitchFamily="18" charset="0"/>
              </a:rPr>
              <a:t>      ما الذي ضرَّ مُديرَ ال ... جامِ لوْ جاملَنا</a:t>
            </a:r>
            <a:r>
              <a:rPr lang="en-US" sz="2700" b="1" dirty="0">
                <a:latin typeface="Times New Roman" panose="02020603050405020304" pitchFamily="18" charset="0"/>
                <a:cs typeface="Times New Roman" panose="02020603050405020304" pitchFamily="18" charset="0"/>
              </a:rPr>
              <a:t/>
            </a:r>
            <a:br>
              <a:rPr lang="en-US" sz="2700" b="1" dirty="0">
                <a:latin typeface="Times New Roman" panose="02020603050405020304" pitchFamily="18" charset="0"/>
                <a:cs typeface="Times New Roman" panose="02020603050405020304" pitchFamily="18" charset="0"/>
              </a:rPr>
            </a:br>
            <a:r>
              <a:rPr lang="ar-EG" sz="2700" b="1" dirty="0">
                <a:latin typeface="Times New Roman" panose="02020603050405020304" pitchFamily="18" charset="0"/>
                <a:cs typeface="Times New Roman" panose="02020603050405020304" pitchFamily="18" charset="0"/>
              </a:rPr>
              <a:t>       لا تعرِضنَّ على الرُّواةِ قصيدةً ........ ما لم تبالغْ قبلُ في تهذيبها</a:t>
            </a:r>
            <a:br>
              <a:rPr lang="ar-EG" sz="2700" b="1" dirty="0">
                <a:latin typeface="Times New Roman" panose="02020603050405020304" pitchFamily="18" charset="0"/>
                <a:cs typeface="Times New Roman" panose="02020603050405020304" pitchFamily="18" charset="0"/>
              </a:rPr>
            </a:br>
            <a:r>
              <a:rPr lang="ar-EG" sz="2700" b="1" dirty="0">
                <a:latin typeface="Times New Roman" panose="02020603050405020304" pitchFamily="18" charset="0"/>
                <a:cs typeface="Times New Roman" panose="02020603050405020304" pitchFamily="18" charset="0"/>
              </a:rPr>
              <a:t>       فمتى عرضْتَ الشِّعْرَ غيرَ مهذبٍ .. عدُّوهُ مِنكَ وساوِساً تَهْذي بِها</a:t>
            </a:r>
            <a:br>
              <a:rPr lang="ar-EG" sz="2700" b="1" dirty="0">
                <a:latin typeface="Times New Roman" panose="02020603050405020304" pitchFamily="18" charset="0"/>
                <a:cs typeface="Times New Roman" panose="02020603050405020304" pitchFamily="18" charset="0"/>
              </a:rPr>
            </a:br>
            <a:r>
              <a:rPr lang="ar-EG" sz="2700" b="1" dirty="0">
                <a:latin typeface="Times New Roman" panose="02020603050405020304" pitchFamily="18" charset="0"/>
                <a:cs typeface="Times New Roman" panose="02020603050405020304" pitchFamily="18" charset="0"/>
              </a:rPr>
              <a:t>ج- </a:t>
            </a:r>
            <a:r>
              <a:rPr lang="ar-EG" sz="2700" b="1" dirty="0">
                <a:solidFill>
                  <a:srgbClr val="FF0000"/>
                </a:solidFill>
                <a:latin typeface="Times New Roman" panose="02020603050405020304" pitchFamily="18" charset="0"/>
                <a:cs typeface="Times New Roman" panose="02020603050405020304" pitchFamily="18" charset="0"/>
              </a:rPr>
              <a:t>جناس التركيب المرفو</a:t>
            </a:r>
            <a:r>
              <a:rPr lang="ar-EG" sz="2700" b="1" dirty="0">
                <a:latin typeface="Times New Roman" panose="02020603050405020304" pitchFamily="18" charset="0"/>
                <a:cs typeface="Times New Roman" panose="02020603050405020304" pitchFamily="18" charset="0"/>
              </a:rPr>
              <a:t>ّ:وهوأحد لفظيه كلمة وثانيهما كلمة وجزء من كلمة،مثل قول الشاعر:</a:t>
            </a:r>
            <a:br>
              <a:rPr lang="ar-EG" sz="2700" b="1" dirty="0">
                <a:latin typeface="Times New Roman" panose="02020603050405020304" pitchFamily="18" charset="0"/>
                <a:cs typeface="Times New Roman" panose="02020603050405020304" pitchFamily="18" charset="0"/>
              </a:rPr>
            </a:br>
            <a:r>
              <a:rPr lang="ar-EG" sz="2700" b="1" dirty="0">
                <a:latin typeface="Times New Roman" panose="02020603050405020304" pitchFamily="18" charset="0"/>
                <a:cs typeface="Times New Roman" panose="02020603050405020304" pitchFamily="18" charset="0"/>
              </a:rPr>
              <a:t>       ولا تلهُ عن تَذكارِ ذنبِكَ وابكِهِ ... بدمعٍ يُضاهي المُزْنَ حالَ مَصابِهِ</a:t>
            </a:r>
            <a:br>
              <a:rPr lang="ar-EG" sz="2700" b="1" dirty="0">
                <a:latin typeface="Times New Roman" panose="02020603050405020304" pitchFamily="18" charset="0"/>
                <a:cs typeface="Times New Roman" panose="02020603050405020304" pitchFamily="18" charset="0"/>
              </a:rPr>
            </a:br>
            <a:r>
              <a:rPr lang="ar-EG" sz="2700" b="1" dirty="0">
                <a:latin typeface="Times New Roman" panose="02020603050405020304" pitchFamily="18" charset="0"/>
                <a:cs typeface="Times New Roman" panose="02020603050405020304" pitchFamily="18" charset="0"/>
              </a:rPr>
              <a:t>       ومثّلْ لعينَيْكَ الحِمامَ ووقْعَهُ ... .وروْعَـةَ مَلْقــــاهُ ومطْعَــــــمَ صابِهِ</a:t>
            </a:r>
            <a:r>
              <a:rPr lang="ar-EG" sz="2700" dirty="0">
                <a:latin typeface="Times New Roman" panose="02020603050405020304" pitchFamily="18" charset="0"/>
                <a:cs typeface="Times New Roman" panose="02020603050405020304" pitchFamily="18" charset="0"/>
              </a:rPr>
              <a:t> </a:t>
            </a:r>
            <a:endParaRPr lang="en-US" sz="27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78425" y="6373504"/>
            <a:ext cx="10813575" cy="484495"/>
          </a:xfrm>
        </p:spPr>
        <p:txBody>
          <a:bodyPr/>
          <a:lstStyle/>
          <a:p>
            <a:endParaRPr lang="en-US" dirty="0"/>
          </a:p>
        </p:txBody>
      </p:sp>
    </p:spTree>
    <p:extLst>
      <p:ext uri="{BB962C8B-B14F-4D97-AF65-F5344CB8AC3E}">
        <p14:creationId xmlns:p14="http://schemas.microsoft.com/office/powerpoint/2010/main" val="1991422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0061" y="-1"/>
            <a:ext cx="11031940" cy="3794079"/>
          </a:xfrm>
        </p:spPr>
        <p:txBody>
          <a:bodyPr>
            <a:noAutofit/>
          </a:bodyPr>
          <a:lstStyle/>
          <a:p>
            <a:pPr algn="r" rtl="1"/>
            <a:r>
              <a:rPr lang="ar-EG" sz="2400" dirty="0" smtClean="0">
                <a:latin typeface="Times New Roman" panose="02020603050405020304" pitchFamily="18" charset="0"/>
                <a:cs typeface="Times New Roman" panose="02020603050405020304" pitchFamily="18" charset="0"/>
              </a:rPr>
              <a:t>-</a:t>
            </a:r>
            <a:r>
              <a:rPr lang="ar-KW" sz="2400" b="1" dirty="0">
                <a:solidFill>
                  <a:srgbClr val="FF0000"/>
                </a:solidFill>
                <a:latin typeface="Times New Roman" panose="02020603050405020304" pitchFamily="18" charset="0"/>
                <a:cs typeface="Times New Roman" panose="02020603050405020304" pitchFamily="18" charset="0"/>
              </a:rPr>
              <a:t>انواع الجناس غير التامّ:</a:t>
            </a:r>
            <a:r>
              <a:rPr lang="ar-KW" sz="2400" b="1" dirty="0">
                <a:latin typeface="Times New Roman" panose="02020603050405020304" pitchFamily="18" charset="0"/>
                <a:cs typeface="Times New Roman" panose="02020603050405020304" pitchFamily="18" charset="0"/>
              </a:rPr>
              <a:t>  </a:t>
            </a:r>
            <a:r>
              <a:rPr lang="ar-SA" sz="2400" b="1" dirty="0">
                <a:latin typeface="Times New Roman" panose="02020603050405020304" pitchFamily="18" charset="0"/>
                <a:cs typeface="Times New Roman" panose="02020603050405020304" pitchFamily="18" charset="0"/>
              </a:rPr>
              <a:t/>
            </a:r>
            <a:br>
              <a:rPr lang="ar-SA" sz="2400" b="1" dirty="0">
                <a:latin typeface="Times New Roman" panose="02020603050405020304" pitchFamily="18" charset="0"/>
                <a:cs typeface="Times New Roman" panose="02020603050405020304" pitchFamily="18" charset="0"/>
              </a:rPr>
            </a:br>
            <a:r>
              <a:rPr lang="ar-EG" sz="2400" b="1" dirty="0">
                <a:solidFill>
                  <a:srgbClr val="FF0000"/>
                </a:solidFill>
                <a:latin typeface="Times New Roman" panose="02020603050405020304" pitchFamily="18" charset="0"/>
                <a:cs typeface="Times New Roman" panose="02020603050405020304" pitchFamily="18" charset="0"/>
              </a:rPr>
              <a:t>1- ما اختلف فيه اللفظان في نوع الأحرف:</a:t>
            </a:r>
            <a:r>
              <a:rPr lang="ar-KW" sz="2400" b="1" dirty="0">
                <a:solidFill>
                  <a:srgbClr val="FF0000"/>
                </a:solidFill>
                <a:latin typeface="Times New Roman" panose="02020603050405020304" pitchFamily="18" charset="0"/>
                <a:cs typeface="Times New Roman" panose="02020603050405020304" pitchFamily="18" charset="0"/>
              </a:rPr>
              <a:t> </a:t>
            </a:r>
            <a:r>
              <a:rPr lang="ar-KW" sz="2400" b="1" dirty="0">
                <a:latin typeface="Times New Roman" panose="02020603050405020304" pitchFamily="18" charset="0"/>
                <a:cs typeface="Times New Roman" panose="02020603050405020304" pitchFamily="18" charset="0"/>
              </a:rPr>
              <a:t>يُشترَط  ألا يكون هذا الاختلاف في أكثر من حرفٍ،وهذا الجناس يأتي على نوعين:</a:t>
            </a:r>
            <a:br>
              <a:rPr lang="ar-KW" sz="2400" b="1" dirty="0">
                <a:latin typeface="Times New Roman" panose="02020603050405020304" pitchFamily="18" charset="0"/>
                <a:cs typeface="Times New Roman" panose="02020603050405020304" pitchFamily="18" charset="0"/>
              </a:rPr>
            </a:br>
            <a:r>
              <a:rPr lang="ar-KW" sz="2400" b="1" dirty="0">
                <a:latin typeface="Times New Roman" panose="02020603050405020304" pitchFamily="18" charset="0"/>
                <a:cs typeface="Times New Roman" panose="02020603050405020304" pitchFamily="18" charset="0"/>
              </a:rPr>
              <a:t>أ- </a:t>
            </a:r>
            <a:r>
              <a:rPr lang="ar-KW" sz="2400" b="1" dirty="0">
                <a:solidFill>
                  <a:srgbClr val="FF0000"/>
                </a:solidFill>
                <a:latin typeface="Times New Roman" panose="02020603050405020304" pitchFamily="18" charset="0"/>
                <a:cs typeface="Times New Roman" panose="02020603050405020304" pitchFamily="18" charset="0"/>
              </a:rPr>
              <a:t>جناس مضارع</a:t>
            </a:r>
            <a:r>
              <a:rPr lang="ar-KW" sz="2400" b="1" dirty="0">
                <a:latin typeface="Times New Roman" panose="02020603050405020304" pitchFamily="18" charset="0"/>
                <a:cs typeface="Times New Roman" panose="02020603050405020304" pitchFamily="18" charset="0"/>
              </a:rPr>
              <a:t>:يكون الحرفان المختلفان فيه متقاربين في المخرج،ويأتيان في أول الكلمة أو وسطها أو آخرها.</a:t>
            </a:r>
            <a:br>
              <a:rPr lang="ar-KW" sz="2400" b="1" dirty="0">
                <a:latin typeface="Times New Roman" panose="02020603050405020304" pitchFamily="18" charset="0"/>
                <a:cs typeface="Times New Roman" panose="02020603050405020304" pitchFamily="18" charset="0"/>
              </a:rPr>
            </a:br>
            <a:r>
              <a:rPr lang="ar-KW" sz="2400" b="1" dirty="0">
                <a:latin typeface="Times New Roman" panose="02020603050405020304" pitchFamily="18" charset="0"/>
                <a:cs typeface="Times New Roman" panose="02020603050405020304" pitchFamily="18" charset="0"/>
              </a:rPr>
              <a:t>الليل دامس،والطريقٌ طامس.</a:t>
            </a:r>
            <a:r>
              <a:rPr lang="ar-EG" sz="2400" b="1" dirty="0">
                <a:latin typeface="Times New Roman" panose="02020603050405020304" pitchFamily="18" charset="0"/>
                <a:cs typeface="Times New Roman" panose="02020603050405020304" pitchFamily="18" charset="0"/>
              </a:rPr>
              <a:t>:وقوله</a:t>
            </a:r>
            <a:r>
              <a:rPr lang="ar-KW" sz="2400" b="1" dirty="0">
                <a:latin typeface="Times New Roman" panose="02020603050405020304" pitchFamily="18" charset="0"/>
                <a:cs typeface="Times New Roman" panose="02020603050405020304" pitchFamily="18" charset="0"/>
              </a:rPr>
              <a:t> تعا</a:t>
            </a:r>
            <a:r>
              <a:rPr lang="ar-IQ" sz="2400" b="1" dirty="0">
                <a:latin typeface="Times New Roman" panose="02020603050405020304" pitchFamily="18" charset="0"/>
                <a:cs typeface="Times New Roman" panose="02020603050405020304" pitchFamily="18" charset="0"/>
              </a:rPr>
              <a:t>لى(</a:t>
            </a:r>
            <a:r>
              <a:rPr lang="ar-EG" sz="2400" b="1" dirty="0">
                <a:latin typeface="Times New Roman" panose="02020603050405020304" pitchFamily="18" charset="0"/>
                <a:cs typeface="Times New Roman" panose="02020603050405020304" pitchFamily="18" charset="0"/>
              </a:rPr>
              <a:t>وهم ينهون عنه وينأون عنه</a:t>
            </a:r>
            <a:r>
              <a:rPr lang="en-US" sz="2400" b="1" dirty="0">
                <a:latin typeface="Times New Roman" panose="02020603050405020304" pitchFamily="18" charset="0"/>
                <a:cs typeface="Times New Roman" panose="02020603050405020304" pitchFamily="18" charset="0"/>
              </a:rPr>
              <a:t>(</a:t>
            </a:r>
            <a:r>
              <a:rPr lang="ar-EG" sz="2400" b="1" dirty="0">
                <a:latin typeface="Times New Roman" panose="02020603050405020304" pitchFamily="18" charset="0"/>
                <a:cs typeface="Times New Roman" panose="02020603050405020304" pitchFamily="18" charset="0"/>
              </a:rPr>
              <a:t/>
            </a:r>
            <a:br>
              <a:rPr lang="ar-EG" sz="2400" b="1" dirty="0">
                <a:latin typeface="Times New Roman" panose="02020603050405020304" pitchFamily="18" charset="0"/>
                <a:cs typeface="Times New Roman" panose="02020603050405020304" pitchFamily="18" charset="0"/>
              </a:rPr>
            </a:br>
            <a:r>
              <a:rPr lang="ar-EG" sz="2400" b="1" dirty="0">
                <a:latin typeface="Times New Roman" panose="02020603050405020304" pitchFamily="18" charset="0"/>
                <a:cs typeface="Times New Roman" panose="02020603050405020304" pitchFamily="18" charset="0"/>
              </a:rPr>
              <a:t>قال النَّبِىِّ - صلى الله عليه وسلم:</a:t>
            </a:r>
            <a:r>
              <a:rPr lang="ar-KW" sz="2400" b="1" dirty="0">
                <a:latin typeface="Times New Roman" panose="02020603050405020304" pitchFamily="18" charset="0"/>
                <a:cs typeface="Times New Roman" panose="02020603050405020304" pitchFamily="18" charset="0"/>
              </a:rPr>
              <a:t>«الْخَيْلُ مَعْقُودٌ فِى نَوَاصِيهَا الْخَيْرُ </a:t>
            </a:r>
            <a:r>
              <a:rPr lang="ar-EG" sz="2400" b="1" dirty="0">
                <a:latin typeface="Times New Roman" panose="02020603050405020304" pitchFamily="18" charset="0"/>
                <a:cs typeface="Times New Roman" panose="02020603050405020304" pitchFamily="18" charset="0"/>
              </a:rPr>
              <a:t>إِلَى يَوْمِ الْقِيَامَةِ</a:t>
            </a:r>
            <a:r>
              <a:rPr lang="ar-KW" sz="2400" b="1" dirty="0">
                <a:latin typeface="Times New Roman" panose="02020603050405020304" pitchFamily="18" charset="0"/>
                <a:cs typeface="Times New Roman" panose="02020603050405020304" pitchFamily="18" charset="0"/>
              </a:rPr>
              <a:t>».</a:t>
            </a:r>
            <a:br>
              <a:rPr lang="ar-KW" sz="2400" b="1" dirty="0">
                <a:latin typeface="Times New Roman" panose="02020603050405020304" pitchFamily="18" charset="0"/>
                <a:cs typeface="Times New Roman" panose="02020603050405020304" pitchFamily="18" charset="0"/>
              </a:rPr>
            </a:br>
            <a:r>
              <a:rPr lang="ar-KW" sz="2400" b="1" dirty="0">
                <a:latin typeface="Times New Roman" panose="02020603050405020304" pitchFamily="18" charset="0"/>
                <a:cs typeface="Times New Roman" panose="02020603050405020304" pitchFamily="18" charset="0"/>
              </a:rPr>
              <a:t>ب- </a:t>
            </a:r>
            <a:r>
              <a:rPr lang="ar-KW" sz="2400" b="1" dirty="0">
                <a:solidFill>
                  <a:srgbClr val="FF0000"/>
                </a:solidFill>
                <a:latin typeface="Times New Roman" panose="02020603050405020304" pitchFamily="18" charset="0"/>
                <a:cs typeface="Times New Roman" panose="02020603050405020304" pitchFamily="18" charset="0"/>
              </a:rPr>
              <a:t>جناسٌ لاحق</a:t>
            </a:r>
            <a:r>
              <a:rPr lang="ar-KW" sz="2400" b="1" dirty="0">
                <a:latin typeface="Times New Roman" panose="02020603050405020304" pitchFamily="18" charset="0"/>
                <a:cs typeface="Times New Roman" panose="02020603050405020304" pitchFamily="18" charset="0"/>
              </a:rPr>
              <a:t>: يكون الحرفان المختلفان فيه متباعدين في المخرج،ويأتيان في أول الكلمة أو وسطها أو آخرها.</a:t>
            </a:r>
            <a:br>
              <a:rPr lang="ar-KW" sz="2400" b="1" dirty="0">
                <a:latin typeface="Times New Roman" panose="02020603050405020304" pitchFamily="18" charset="0"/>
                <a:cs typeface="Times New Roman" panose="02020603050405020304" pitchFamily="18" charset="0"/>
              </a:rPr>
            </a:br>
            <a:r>
              <a:rPr lang="ar-KW" sz="2400" b="1" dirty="0">
                <a:latin typeface="Times New Roman" panose="02020603050405020304" pitchFamily="18" charset="0"/>
                <a:cs typeface="Times New Roman" panose="02020603050405020304" pitchFamily="18" charset="0"/>
              </a:rPr>
              <a:t>قال تعالى(وَيْلٌ لِّكُلِّ هُمَزَةٍ لُّمَزَةٍ)</a:t>
            </a:r>
            <a:br>
              <a:rPr lang="ar-KW" sz="2400" b="1" dirty="0">
                <a:latin typeface="Times New Roman" panose="02020603050405020304" pitchFamily="18" charset="0"/>
                <a:cs typeface="Times New Roman" panose="02020603050405020304" pitchFamily="18" charset="0"/>
              </a:rPr>
            </a:br>
            <a:r>
              <a:rPr lang="ar-KW" sz="2400" b="1" dirty="0">
                <a:latin typeface="Times New Roman" panose="02020603050405020304" pitchFamily="18" charset="0"/>
                <a:cs typeface="Times New Roman" panose="02020603050405020304" pitchFamily="18" charset="0"/>
              </a:rPr>
              <a:t>قال تعالى(ذَلِكُم بِمَا كُنتُمْ تَفْرَحُونَ فِي الْأَرْضِ بِغَيْرِ الْحَقِّ وَبِمَا كُنتُمْ تَمْرَحُونَ)</a:t>
            </a:r>
            <a:br>
              <a:rPr lang="ar-KW" sz="2400" b="1" dirty="0">
                <a:latin typeface="Times New Roman" panose="02020603050405020304" pitchFamily="18" charset="0"/>
                <a:cs typeface="Times New Roman" panose="02020603050405020304" pitchFamily="18" charset="0"/>
              </a:rPr>
            </a:br>
            <a:r>
              <a:rPr lang="ar-KW" sz="2400" b="1" dirty="0">
                <a:latin typeface="Times New Roman" panose="02020603050405020304" pitchFamily="18" charset="0"/>
                <a:cs typeface="Times New Roman" panose="02020603050405020304" pitchFamily="18" charset="0"/>
              </a:rPr>
              <a:t>قال تعالى</a:t>
            </a:r>
            <a:r>
              <a:rPr lang="ar-EG" sz="2400" b="1" dirty="0">
                <a:latin typeface="Times New Roman" panose="02020603050405020304" pitchFamily="18" charset="0"/>
                <a:cs typeface="Times New Roman" panose="02020603050405020304" pitchFamily="18" charset="0"/>
              </a:rPr>
              <a:t>(وَإِذَا جَاءهُمْ أَمْرٌ مِّنَ الأَمْنِ أَوِ الْخَوْفِ أَذَاعُواْ بِهِ ) </a:t>
            </a:r>
            <a:r>
              <a:rPr lang="en-US" sz="2400" b="1" dirty="0">
                <a:latin typeface="Times New Roman" panose="02020603050405020304" pitchFamily="18" charset="0"/>
                <a:cs typeface="Times New Roman" panose="02020603050405020304" pitchFamily="18" charset="0"/>
              </a:rPr>
              <a:t/>
            </a:r>
            <a:br>
              <a:rPr lang="en-US" sz="2400" b="1" dirty="0">
                <a:latin typeface="Times New Roman" panose="02020603050405020304" pitchFamily="18" charset="0"/>
                <a:cs typeface="Times New Roman" panose="02020603050405020304" pitchFamily="18" charset="0"/>
              </a:rPr>
            </a:br>
            <a:endParaRPr lang="en-US"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10184" y="3794078"/>
            <a:ext cx="10881815" cy="3063921"/>
          </a:xfrm>
        </p:spPr>
        <p:txBody>
          <a:bodyPr>
            <a:normAutofit/>
          </a:bodyPr>
          <a:lstStyle/>
          <a:p>
            <a:pPr marL="0" indent="0" algn="r">
              <a:buNone/>
            </a:pPr>
            <a:r>
              <a:rPr lang="ar-IQ" sz="2400" b="1" dirty="0" smtClean="0">
                <a:solidFill>
                  <a:srgbClr val="FF0000"/>
                </a:solidFill>
                <a:latin typeface="Times New Roman" panose="02020603050405020304" pitchFamily="18" charset="0"/>
                <a:cs typeface="Times New Roman" panose="02020603050405020304" pitchFamily="18" charset="0"/>
              </a:rPr>
              <a:t>2</a:t>
            </a:r>
            <a:r>
              <a:rPr lang="ar-EG" sz="2400" b="1" dirty="0" smtClean="0">
                <a:solidFill>
                  <a:srgbClr val="FF0000"/>
                </a:solidFill>
                <a:latin typeface="Times New Roman" panose="02020603050405020304" pitchFamily="18" charset="0"/>
                <a:cs typeface="Times New Roman" panose="02020603050405020304" pitchFamily="18" charset="0"/>
              </a:rPr>
              <a:t>- </a:t>
            </a:r>
            <a:r>
              <a:rPr lang="ar-EG" sz="2400" b="1" dirty="0">
                <a:solidFill>
                  <a:srgbClr val="FF0000"/>
                </a:solidFill>
                <a:latin typeface="Times New Roman" panose="02020603050405020304" pitchFamily="18" charset="0"/>
                <a:cs typeface="Times New Roman" panose="02020603050405020304" pitchFamily="18" charset="0"/>
              </a:rPr>
              <a:t>ما اختلف فيه اللفظان في عدد الأحرف</a:t>
            </a:r>
            <a:r>
              <a:rPr lang="ar-EG" sz="2400" b="1" dirty="0">
                <a:latin typeface="Times New Roman" panose="02020603050405020304" pitchFamily="18" charset="0"/>
                <a:cs typeface="Times New Roman" panose="02020603050405020304" pitchFamily="18" charset="0"/>
              </a:rPr>
              <a:t>:</a:t>
            </a:r>
            <a:r>
              <a:rPr lang="ar-KW" sz="2400" b="1" dirty="0">
                <a:latin typeface="Times New Roman" panose="02020603050405020304" pitchFamily="18" charset="0"/>
                <a:cs typeface="Times New Roman" panose="02020603050405020304" pitchFamily="18" charset="0"/>
              </a:rPr>
              <a:t> </a:t>
            </a:r>
            <a:r>
              <a:rPr lang="ar-EG" sz="2400" b="1" dirty="0">
                <a:latin typeface="Times New Roman" panose="02020603050405020304" pitchFamily="18" charset="0"/>
                <a:cs typeface="Times New Roman" panose="02020603050405020304" pitchFamily="18" charset="0"/>
              </a:rPr>
              <a:t>هذا الجناس يأتي على نوعين:</a:t>
            </a:r>
            <a:br>
              <a:rPr lang="ar-EG" sz="2400" b="1" dirty="0">
                <a:latin typeface="Times New Roman" panose="02020603050405020304" pitchFamily="18" charset="0"/>
                <a:cs typeface="Times New Roman" panose="02020603050405020304" pitchFamily="18" charset="0"/>
              </a:rPr>
            </a:br>
            <a:r>
              <a:rPr lang="ar-EG" sz="2400" b="1" dirty="0">
                <a:latin typeface="Times New Roman" panose="02020603050405020304" pitchFamily="18" charset="0"/>
                <a:cs typeface="Times New Roman" panose="02020603050405020304" pitchFamily="18" charset="0"/>
              </a:rPr>
              <a:t>أ- ما كانت الزيادة في أحد اللفظين بحرف واحد:</a:t>
            </a:r>
            <a:br>
              <a:rPr lang="ar-EG" sz="2400" b="1" dirty="0">
                <a:latin typeface="Times New Roman" panose="02020603050405020304" pitchFamily="18" charset="0"/>
                <a:cs typeface="Times New Roman" panose="02020603050405020304" pitchFamily="18" charset="0"/>
              </a:rPr>
            </a:br>
            <a:r>
              <a:rPr lang="ar-EG" sz="2400" b="1" dirty="0">
                <a:latin typeface="Times New Roman" panose="02020603050405020304" pitchFamily="18" charset="0"/>
                <a:cs typeface="Times New Roman" panose="02020603050405020304" pitchFamily="18" charset="0"/>
              </a:rPr>
              <a:t>- في أول الكلمة  الجناس مردوفا قال تعالى(وَالْتَفَّتِ السَّاقُ بِالسَّاقِ إِلَى رَبِّكَ يَوْمَئِذٍ الْمَسَاقُ) </a:t>
            </a:r>
            <a:br>
              <a:rPr lang="ar-EG" sz="2400" b="1" dirty="0">
                <a:latin typeface="Times New Roman" panose="02020603050405020304" pitchFamily="18" charset="0"/>
                <a:cs typeface="Times New Roman" panose="02020603050405020304" pitchFamily="18" charset="0"/>
              </a:rPr>
            </a:br>
            <a:r>
              <a:rPr lang="ar-EG" sz="2400" b="1" dirty="0">
                <a:latin typeface="Times New Roman" panose="02020603050405020304" pitchFamily="18" charset="0"/>
                <a:cs typeface="Times New Roman" panose="02020603050405020304" pitchFamily="18" charset="0"/>
              </a:rPr>
              <a:t>- في وسط الكلمة الجناس مكتنفا،:لست عالما بما في هذه العوالم.</a:t>
            </a:r>
            <a:br>
              <a:rPr lang="ar-EG" sz="2400" b="1" dirty="0">
                <a:latin typeface="Times New Roman" panose="02020603050405020304" pitchFamily="18" charset="0"/>
                <a:cs typeface="Times New Roman" panose="02020603050405020304" pitchFamily="18" charset="0"/>
              </a:rPr>
            </a:br>
            <a:r>
              <a:rPr lang="ar-EG" sz="2400" b="1" dirty="0">
                <a:latin typeface="Times New Roman" panose="02020603050405020304" pitchFamily="18" charset="0"/>
                <a:cs typeface="Times New Roman" panose="02020603050405020304" pitchFamily="18" charset="0"/>
              </a:rPr>
              <a:t>- في آخر الكلمة الجناس مطرّفا،:الهوَى مطيةُ الهوانِ.</a:t>
            </a:r>
            <a:br>
              <a:rPr lang="ar-EG" sz="2400" b="1" dirty="0">
                <a:latin typeface="Times New Roman" panose="02020603050405020304" pitchFamily="18" charset="0"/>
                <a:cs typeface="Times New Roman" panose="02020603050405020304" pitchFamily="18" charset="0"/>
              </a:rPr>
            </a:br>
            <a:r>
              <a:rPr lang="ar-EG" sz="2400" b="1" dirty="0">
                <a:latin typeface="Times New Roman" panose="02020603050405020304" pitchFamily="18" charset="0"/>
                <a:cs typeface="Times New Roman" panose="02020603050405020304" pitchFamily="18" charset="0"/>
              </a:rPr>
              <a:t>ب- أماالزيادة في أحد اللفظين بأكثر من حرف في آخره،فيسمّى الجناس مُذيّلا أو التّذييل.</a:t>
            </a:r>
            <a:br>
              <a:rPr lang="ar-EG" sz="2400" b="1" dirty="0">
                <a:latin typeface="Times New Roman" panose="02020603050405020304" pitchFamily="18" charset="0"/>
                <a:cs typeface="Times New Roman" panose="02020603050405020304" pitchFamily="18" charset="0"/>
              </a:rPr>
            </a:br>
            <a:r>
              <a:rPr lang="ar-EG" sz="2400" b="1" dirty="0">
                <a:latin typeface="Times New Roman" panose="02020603050405020304" pitchFamily="18" charset="0"/>
                <a:cs typeface="Times New Roman" panose="02020603050405020304" pitchFamily="18" charset="0"/>
              </a:rPr>
              <a:t>كقول  الخنساء:        إنَّ البكاءَ هوَ الشِّفا ... ءُ منَ الجوَى بينَ الجَوانِح</a:t>
            </a:r>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6973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3098" y="-1"/>
            <a:ext cx="10631156" cy="4735773"/>
          </a:xfrm>
        </p:spPr>
        <p:txBody>
          <a:bodyPr>
            <a:normAutofit/>
          </a:bodyPr>
          <a:lstStyle/>
          <a:p>
            <a:pPr algn="r"/>
            <a:r>
              <a:rPr lang="ar-EG" sz="2400" b="1" dirty="0">
                <a:solidFill>
                  <a:srgbClr val="FF0000"/>
                </a:solidFill>
                <a:latin typeface="Times New Roman" panose="02020603050405020304" pitchFamily="18" charset="0"/>
                <a:cs typeface="Times New Roman" panose="02020603050405020304" pitchFamily="18" charset="0"/>
              </a:rPr>
              <a:t>ب - </a:t>
            </a:r>
            <a:r>
              <a:rPr lang="ar-EG" sz="2400" b="1" u="sng" dirty="0">
                <a:solidFill>
                  <a:srgbClr val="FF0000"/>
                </a:solidFill>
                <a:latin typeface="Times New Roman" panose="02020603050405020304" pitchFamily="18" charset="0"/>
                <a:cs typeface="Times New Roman" panose="02020603050405020304" pitchFamily="18" charset="0"/>
              </a:rPr>
              <a:t>جناس الإشارة:</a:t>
            </a:r>
            <a:r>
              <a:rPr lang="ar-EG" sz="2400" b="1" dirty="0">
                <a:latin typeface="Times New Roman" panose="02020603050405020304" pitchFamily="18" charset="0"/>
                <a:cs typeface="Times New Roman" panose="02020603050405020304" pitchFamily="18" charset="0"/>
              </a:rPr>
              <a:t> هو ما ذكرَ فيه أحدُ الركنينِ،وأشيرَ للآخر بما يدلُّ عليه، وذلك إذا لم يساعدِ الشِّعر ُعلى التصريحِ به،نحو قول الشاعر:  </a:t>
            </a:r>
            <a:br>
              <a:rPr lang="ar-EG" sz="2400" b="1" dirty="0">
                <a:latin typeface="Times New Roman" panose="02020603050405020304" pitchFamily="18" charset="0"/>
                <a:cs typeface="Times New Roman" panose="02020603050405020304" pitchFamily="18" charset="0"/>
              </a:rPr>
            </a:br>
            <a:r>
              <a:rPr lang="ar-KW" sz="2400" b="1" dirty="0">
                <a:latin typeface="Times New Roman" panose="02020603050405020304" pitchFamily="18" charset="0"/>
                <a:cs typeface="Times New Roman" panose="02020603050405020304" pitchFamily="18" charset="0"/>
              </a:rPr>
              <a:t>ياحمزةُ اسمحْ بوصلٍ وامننِ علينا بقربِ ... في ثغركَ اسمُكَ أضحَى مصحّفاً وبقلبي </a:t>
            </a:r>
            <a:br>
              <a:rPr lang="ar-KW" sz="2400" b="1" dirty="0">
                <a:latin typeface="Times New Roman" panose="02020603050405020304" pitchFamily="18" charset="0"/>
                <a:cs typeface="Times New Roman" panose="02020603050405020304" pitchFamily="18" charset="0"/>
              </a:rPr>
            </a:br>
            <a:r>
              <a:rPr lang="ar-KW" sz="2400" b="1" dirty="0">
                <a:latin typeface="Times New Roman" panose="02020603050405020304" pitchFamily="18" charset="0"/>
                <a:cs typeface="Times New Roman" panose="02020603050405020304" pitchFamily="18" charset="0"/>
              </a:rPr>
              <a:t>ذكر الشاعر أحد المتجانسينِ،وهو حمزة،وأشار إلى الجناسِ فيه،بأنَّ مصحَّفه،فى ثغرهِ، أي خمرة وفى قلبه،أيْ جمرَة.</a:t>
            </a:r>
            <a:br>
              <a:rPr lang="ar-KW" sz="2400" b="1" dirty="0">
                <a:latin typeface="Times New Roman" panose="02020603050405020304" pitchFamily="18" charset="0"/>
                <a:cs typeface="Times New Roman" panose="02020603050405020304" pitchFamily="18" charset="0"/>
              </a:rPr>
            </a:br>
            <a:r>
              <a:rPr lang="ar-KW" sz="2400" b="1" dirty="0">
                <a:latin typeface="Times New Roman" panose="02020603050405020304" pitchFamily="18" charset="0"/>
                <a:cs typeface="Times New Roman" panose="02020603050405020304" pitchFamily="18" charset="0"/>
              </a:rPr>
              <a:t>تنبيه:ارجع إلى الجناس المصحّف أعلاه.</a:t>
            </a:r>
            <a:br>
              <a:rPr lang="ar-KW" sz="2400" b="1" dirty="0">
                <a:latin typeface="Times New Roman" panose="02020603050405020304" pitchFamily="18" charset="0"/>
                <a:cs typeface="Times New Roman" panose="02020603050405020304" pitchFamily="18" charset="0"/>
              </a:rPr>
            </a:br>
            <a:r>
              <a:rPr lang="ar-EG" sz="2400" b="1" dirty="0">
                <a:latin typeface="Times New Roman" panose="02020603050405020304" pitchFamily="18" charset="0"/>
                <a:cs typeface="Times New Roman" panose="02020603050405020304" pitchFamily="18" charset="0"/>
              </a:rPr>
              <a:t>الشاعر يريد أن حمزة إذا صحّفناه بإزالة نقطة الزّاي وجعلها فوق الحاء صار خمرة وإذا صحّفناه بجعل هذه النقطة تحت الحاء صار جمرة.</a:t>
            </a:r>
            <a:br>
              <a:rPr lang="ar-EG" sz="2400" b="1" dirty="0">
                <a:latin typeface="Times New Roman" panose="02020603050405020304" pitchFamily="18" charset="0"/>
                <a:cs typeface="Times New Roman" panose="02020603050405020304" pitchFamily="18" charset="0"/>
              </a:rPr>
            </a:br>
            <a:r>
              <a:rPr lang="ar-EG" sz="2400" b="1" dirty="0">
                <a:latin typeface="Times New Roman" panose="02020603050405020304" pitchFamily="18" charset="0"/>
                <a:cs typeface="Times New Roman" panose="02020603050405020304" pitchFamily="18" charset="0"/>
              </a:rPr>
              <a:t>تنبيه:</a:t>
            </a:r>
            <a:br>
              <a:rPr lang="ar-EG" sz="2400" b="1" dirty="0">
                <a:latin typeface="Times New Roman" panose="02020603050405020304" pitchFamily="18" charset="0"/>
                <a:cs typeface="Times New Roman" panose="02020603050405020304" pitchFamily="18" charset="0"/>
              </a:rPr>
            </a:br>
            <a:r>
              <a:rPr lang="ar-EG" sz="2400" b="1" dirty="0">
                <a:latin typeface="Times New Roman" panose="02020603050405020304" pitchFamily="18" charset="0"/>
                <a:cs typeface="Times New Roman" panose="02020603050405020304" pitchFamily="18" charset="0"/>
              </a:rPr>
              <a:t>1- التصحيف هو تحريف بإزالة نقطة من حرف معجم (منقط) أو بإضافة نقطة إلى حرف مهمل (غير منقط) مثل حمّام وحجّام ومثل جمرة وحمرة.</a:t>
            </a:r>
            <a:br>
              <a:rPr lang="ar-EG" sz="2400" b="1" dirty="0">
                <a:latin typeface="Times New Roman" panose="02020603050405020304" pitchFamily="18" charset="0"/>
                <a:cs typeface="Times New Roman" panose="02020603050405020304" pitchFamily="18" charset="0"/>
              </a:rPr>
            </a:br>
            <a:r>
              <a:rPr lang="ar-EG" sz="2400" b="1" dirty="0">
                <a:latin typeface="Times New Roman" panose="02020603050405020304" pitchFamily="18" charset="0"/>
                <a:cs typeface="Times New Roman" panose="02020603050405020304" pitchFamily="18" charset="0"/>
              </a:rPr>
              <a:t>2- التحريف يكون بتغيير نوع الحرف أو شكله أو ترتيبه.</a:t>
            </a:r>
            <a:endParaRPr lang="en-US"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23833" y="4872250"/>
            <a:ext cx="10840421" cy="1985749"/>
          </a:xfrm>
        </p:spPr>
        <p:txBody>
          <a:bodyPr/>
          <a:lstStyle/>
          <a:p>
            <a:endParaRPr lang="en-US" dirty="0"/>
          </a:p>
        </p:txBody>
      </p:sp>
    </p:spTree>
    <p:extLst>
      <p:ext uri="{BB962C8B-B14F-4D97-AF65-F5344CB8AC3E}">
        <p14:creationId xmlns:p14="http://schemas.microsoft.com/office/powerpoint/2010/main" val="3910526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9242" y="-1"/>
            <a:ext cx="10922758" cy="2183643"/>
          </a:xfrm>
        </p:spPr>
        <p:txBody>
          <a:bodyPr>
            <a:normAutofit fontScale="90000"/>
          </a:bodyPr>
          <a:lstStyle/>
          <a:p>
            <a:pPr algn="r"/>
            <a:r>
              <a:rPr lang="ar-IQ" sz="2700" b="1" dirty="0" smtClean="0">
                <a:latin typeface="Times New Roman" panose="02020603050405020304" pitchFamily="18" charset="0"/>
                <a:cs typeface="Times New Roman" panose="02020603050405020304" pitchFamily="18" charset="0"/>
              </a:rPr>
              <a:t>3</a:t>
            </a:r>
            <a:r>
              <a:rPr lang="ar-SA" sz="2700" b="1" dirty="0" smtClean="0">
                <a:latin typeface="Times New Roman" panose="02020603050405020304" pitchFamily="18" charset="0"/>
                <a:cs typeface="Times New Roman" panose="02020603050405020304" pitchFamily="18" charset="0"/>
              </a:rPr>
              <a:t>-</a:t>
            </a:r>
            <a:r>
              <a:rPr lang="ar-EG" sz="2700" b="1" dirty="0">
                <a:solidFill>
                  <a:srgbClr val="FF0000"/>
                </a:solidFill>
                <a:latin typeface="Times New Roman" panose="02020603050405020304" pitchFamily="18" charset="0"/>
                <a:cs typeface="Times New Roman" panose="02020603050405020304" pitchFamily="18" charset="0"/>
              </a:rPr>
              <a:t>ما اختلف فيه اللفظان في ترتيب الأحرف:ويسمى</a:t>
            </a:r>
            <a:r>
              <a:rPr lang="ar-EG" sz="2700" b="1" dirty="0">
                <a:latin typeface="Times New Roman" panose="02020603050405020304" pitchFamily="18" charset="0"/>
                <a:cs typeface="Times New Roman" panose="02020603050405020304" pitchFamily="18" charset="0"/>
              </a:rPr>
              <a:t> جناس القلب وهو أقسام:</a:t>
            </a:r>
            <a:br>
              <a:rPr lang="ar-EG" sz="2700" b="1" dirty="0">
                <a:latin typeface="Times New Roman" panose="02020603050405020304" pitchFamily="18" charset="0"/>
                <a:cs typeface="Times New Roman" panose="02020603050405020304" pitchFamily="18" charset="0"/>
              </a:rPr>
            </a:br>
            <a:r>
              <a:rPr lang="ar-EG" sz="2700" b="1" dirty="0">
                <a:latin typeface="Times New Roman" panose="02020603050405020304" pitchFamily="18" charset="0"/>
                <a:cs typeface="Times New Roman" panose="02020603050405020304" pitchFamily="18" charset="0"/>
              </a:rPr>
              <a:t>- قلب كل ينعكس فيه ترتيب الأحرف كلها،</a:t>
            </a:r>
            <a:r>
              <a:rPr lang="ar-KW" sz="2700" b="1" dirty="0">
                <a:latin typeface="Times New Roman" panose="02020603050405020304" pitchFamily="18" charset="0"/>
                <a:cs typeface="Times New Roman" panose="02020603050405020304" pitchFamily="18" charset="0"/>
              </a:rPr>
              <a:t>كما في الدعاء:«اللَّهُمَّ اسْتُرْ عَوْرَاتِنَا وَآمِنْ رَوْعَاتِنَا».</a:t>
            </a:r>
            <a:br>
              <a:rPr lang="ar-KW" sz="2700" b="1" dirty="0">
                <a:latin typeface="Times New Roman" panose="02020603050405020304" pitchFamily="18" charset="0"/>
                <a:cs typeface="Times New Roman" panose="02020603050405020304" pitchFamily="18" charset="0"/>
              </a:rPr>
            </a:br>
            <a:r>
              <a:rPr lang="ar-KW" sz="2700" b="1" dirty="0">
                <a:latin typeface="Times New Roman" panose="02020603050405020304" pitchFamily="18" charset="0"/>
                <a:cs typeface="Times New Roman" panose="02020603050405020304" pitchFamily="18" charset="0"/>
              </a:rPr>
              <a:t>- قلب بعض </a:t>
            </a:r>
            <a:r>
              <a:rPr lang="ar-EG" sz="2700" b="1" dirty="0">
                <a:latin typeface="Times New Roman" panose="02020603050405020304" pitchFamily="18" charset="0"/>
                <a:cs typeface="Times New Roman" panose="02020603050405020304" pitchFamily="18" charset="0"/>
              </a:rPr>
              <a:t>ينعكس فيه ترتيب بعض الأحرف</a:t>
            </a:r>
            <a:r>
              <a:rPr lang="ar-KW" sz="2700" b="1" dirty="0">
                <a:latin typeface="Times New Roman" panose="02020603050405020304" pitchFamily="18" charset="0"/>
                <a:cs typeface="Times New Roman" panose="02020603050405020304" pitchFamily="18" charset="0"/>
              </a:rPr>
              <a:t>،</a:t>
            </a:r>
            <a:r>
              <a:rPr lang="ar-KW" sz="2700" b="1" u="sng" dirty="0">
                <a:latin typeface="Times New Roman" panose="02020603050405020304" pitchFamily="18" charset="0"/>
                <a:cs typeface="Times New Roman" panose="02020603050405020304" pitchFamily="18" charset="0"/>
              </a:rPr>
              <a:t>(</a:t>
            </a:r>
            <a:r>
              <a:rPr lang="ar-KW" sz="2700" b="1" dirty="0">
                <a:latin typeface="Times New Roman" panose="02020603050405020304" pitchFamily="18" charset="0"/>
                <a:cs typeface="Times New Roman" panose="02020603050405020304" pitchFamily="18" charset="0"/>
              </a:rPr>
              <a:t>رحمَ اللهُ امرأ،أمسكَ ما بينَ فكّيه،وأطلقَ ما بين كفّيه» .  </a:t>
            </a:r>
            <a:br>
              <a:rPr lang="ar-KW" sz="2700" b="1" dirty="0">
                <a:latin typeface="Times New Roman" panose="02020603050405020304" pitchFamily="18" charset="0"/>
                <a:cs typeface="Times New Roman" panose="02020603050405020304" pitchFamily="18" charset="0"/>
              </a:rPr>
            </a:br>
            <a:r>
              <a:rPr lang="ar-KW" sz="2700" b="1" dirty="0">
                <a:latin typeface="Times New Roman" panose="02020603050405020304" pitchFamily="18" charset="0"/>
                <a:cs typeface="Times New Roman" panose="02020603050405020304" pitchFamily="18" charset="0"/>
              </a:rPr>
              <a:t>- قلب مجنّح </a:t>
            </a:r>
            <a:r>
              <a:rPr lang="ar-EG" sz="2700" b="1" dirty="0">
                <a:latin typeface="Times New Roman" panose="02020603050405020304" pitchFamily="18" charset="0"/>
                <a:cs typeface="Times New Roman" panose="02020603050405020304" pitchFamily="18" charset="0"/>
              </a:rPr>
              <a:t>هو ما كان فيه أحد اللفظين اللذين وقع بينهما القلب في أول البيت والثاني في آخره،كأنّهما جناحان للبيت، كقول الشاعر:قد لاح أنوار الهدى...في كفّه في كلّ حال</a:t>
            </a:r>
            <a:r>
              <a:rPr lang="en-US" sz="2700" dirty="0">
                <a:latin typeface="Times New Roman" panose="02020603050405020304" pitchFamily="18" charset="0"/>
                <a:cs typeface="Times New Roman" panose="02020603050405020304" pitchFamily="18" charset="0"/>
              </a:rPr>
              <a:t/>
            </a:r>
            <a:br>
              <a:rPr lang="en-US" sz="2700" dirty="0">
                <a:latin typeface="Times New Roman" panose="02020603050405020304" pitchFamily="18" charset="0"/>
                <a:cs typeface="Times New Roman" panose="02020603050405020304" pitchFamily="18" charset="0"/>
              </a:rPr>
            </a:br>
            <a:endParaRPr lang="en-US" sz="27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69242" y="1992573"/>
            <a:ext cx="10922758" cy="4763069"/>
          </a:xfrm>
        </p:spPr>
        <p:txBody>
          <a:bodyPr>
            <a:normAutofit fontScale="92500" lnSpcReduction="10000"/>
          </a:bodyPr>
          <a:lstStyle/>
          <a:p>
            <a:pPr algn="r"/>
            <a:r>
              <a:rPr lang="ar-SA" dirty="0"/>
              <a:t>ا</a:t>
            </a:r>
            <a:r>
              <a:rPr lang="ar-SA" sz="2400" b="1" dirty="0">
                <a:latin typeface="Times New Roman" panose="02020603050405020304" pitchFamily="18" charset="0"/>
                <a:cs typeface="Times New Roman" panose="02020603050405020304" pitchFamily="18" charset="0"/>
              </a:rPr>
              <a:t>نواع </a:t>
            </a:r>
            <a:r>
              <a:rPr lang="ar-EG" sz="2400" b="1" dirty="0">
                <a:latin typeface="Times New Roman" panose="02020603050405020304" pitchFamily="18" charset="0"/>
                <a:cs typeface="Times New Roman" panose="02020603050405020304" pitchFamily="18" charset="0"/>
              </a:rPr>
              <a:t>أخرى من الجناس:</a:t>
            </a:r>
            <a:br>
              <a:rPr lang="ar-EG" sz="2400" b="1" dirty="0">
                <a:latin typeface="Times New Roman" panose="02020603050405020304" pitchFamily="18" charset="0"/>
                <a:cs typeface="Times New Roman" panose="02020603050405020304" pitchFamily="18" charset="0"/>
              </a:rPr>
            </a:br>
            <a:r>
              <a:rPr lang="ar-KW" sz="2400" b="1" dirty="0">
                <a:solidFill>
                  <a:srgbClr val="FF0000"/>
                </a:solidFill>
                <a:latin typeface="Times New Roman" panose="02020603050405020304" pitchFamily="18" charset="0"/>
                <a:cs typeface="Times New Roman" panose="02020603050405020304" pitchFamily="18" charset="0"/>
              </a:rPr>
              <a:t>1-الجناس المطلق:هو </a:t>
            </a:r>
            <a:r>
              <a:rPr lang="ar-KW" sz="2400" b="1" dirty="0">
                <a:latin typeface="Times New Roman" panose="02020603050405020304" pitchFamily="18" charset="0"/>
                <a:cs typeface="Times New Roman" panose="02020603050405020304" pitchFamily="18" charset="0"/>
              </a:rPr>
              <a:t>الذي يتشابه فيه ركناه بدون أن يكون بينهما اشتقاق،مثل قوله ص (أَسْلَمُ سَالَمَهَااللَّهُ،وَغِفَارُ غَفَرَ اللَّهُ لَهَا »أخرجه البخاري،وقوله تعالى(</a:t>
            </a:r>
            <a:r>
              <a:rPr lang="ar-SA" sz="2400" b="1" dirty="0">
                <a:latin typeface="Times New Roman" panose="02020603050405020304" pitchFamily="18" charset="0"/>
                <a:cs typeface="Times New Roman" panose="02020603050405020304" pitchFamily="18" charset="0"/>
              </a:rPr>
              <a:t>قَالُوا لَئِنْ لَمْ تَنْتَهِ يَا لُوطُ لَتَكُونَنَّ مِنَ الْمُخْرَجِينَ</a:t>
            </a:r>
            <a:r>
              <a:rPr lang="en-US" sz="2400" b="1" dirty="0">
                <a:latin typeface="Times New Roman" panose="02020603050405020304" pitchFamily="18" charset="0"/>
                <a:cs typeface="Times New Roman" panose="02020603050405020304" pitchFamily="18" charset="0"/>
              </a:rPr>
              <a:t> </a:t>
            </a:r>
            <a:r>
              <a:rPr lang="ar-SA" sz="2400" b="1" dirty="0">
                <a:latin typeface="Times New Roman" panose="02020603050405020304" pitchFamily="18" charset="0"/>
                <a:cs typeface="Times New Roman" panose="02020603050405020304" pitchFamily="18" charset="0"/>
              </a:rPr>
              <a:t>قَالَ إِنِّي لِعَمَلِكُمْ مِنَالْقَالِينَ</a:t>
            </a:r>
            <a:r>
              <a:rPr lang="ar-KW" sz="2400" b="1" dirty="0">
                <a:latin typeface="Times New Roman" panose="02020603050405020304" pitchFamily="18" charset="0"/>
                <a:cs typeface="Times New Roman" panose="02020603050405020304" pitchFamily="18" charset="0"/>
              </a:rPr>
              <a:t>)</a:t>
            </a:r>
            <a:r>
              <a:rPr lang="ar-SA" sz="2400" b="1" dirty="0">
                <a:latin typeface="Times New Roman" panose="02020603050405020304" pitchFamily="18" charset="0"/>
                <a:cs typeface="Times New Roman" panose="02020603050405020304" pitchFamily="18" charset="0"/>
              </a:rPr>
              <a:t/>
            </a:r>
            <a:br>
              <a:rPr lang="ar-SA" sz="2400" b="1" dirty="0">
                <a:latin typeface="Times New Roman" panose="02020603050405020304" pitchFamily="18" charset="0"/>
                <a:cs typeface="Times New Roman" panose="02020603050405020304" pitchFamily="18" charset="0"/>
              </a:rPr>
            </a:br>
            <a:r>
              <a:rPr lang="ar-KW" sz="2400" b="1" dirty="0">
                <a:solidFill>
                  <a:srgbClr val="FF0000"/>
                </a:solidFill>
                <a:latin typeface="Times New Roman" panose="02020603050405020304" pitchFamily="18" charset="0"/>
                <a:cs typeface="Times New Roman" panose="02020603050405020304" pitchFamily="18" charset="0"/>
              </a:rPr>
              <a:t>2-جناس الاشتقاق</a:t>
            </a:r>
            <a:r>
              <a:rPr lang="ar-KW" sz="2400" b="1" dirty="0">
                <a:latin typeface="Times New Roman" panose="02020603050405020304" pitchFamily="18" charset="0"/>
                <a:cs typeface="Times New Roman" panose="02020603050405020304" pitchFamily="18" charset="0"/>
              </a:rPr>
              <a:t>: هو الذي يتشابه فيه ركناه ويكون بينهما اشتقاق،مثل قوله تعالى: (إذا وقعت الواقعة </a:t>
            </a:r>
            <a:r>
              <a:rPr lang="ar-SA" sz="2400" b="1" dirty="0">
                <a:latin typeface="Times New Roman" panose="02020603050405020304" pitchFamily="18" charset="0"/>
                <a:cs typeface="Times New Roman" panose="02020603050405020304" pitchFamily="18" charset="0"/>
              </a:rPr>
              <a:t>لَيْسَ  لِوَقْعَتِهَا كَاذِبَةٌ</a:t>
            </a:r>
            <a:r>
              <a:rPr lang="ar-KW" sz="2400" b="1" dirty="0">
                <a:latin typeface="Times New Roman" panose="02020603050405020304" pitchFamily="18" charset="0"/>
                <a:cs typeface="Times New Roman" panose="02020603050405020304" pitchFamily="18" charset="0"/>
              </a:rPr>
              <a:t>)</a:t>
            </a:r>
            <a:br>
              <a:rPr lang="ar-KW" sz="2400" b="1" dirty="0">
                <a:latin typeface="Times New Roman" panose="02020603050405020304" pitchFamily="18" charset="0"/>
                <a:cs typeface="Times New Roman" panose="02020603050405020304" pitchFamily="18" charset="0"/>
              </a:rPr>
            </a:br>
            <a:r>
              <a:rPr lang="ar-EG" sz="2400" b="1" dirty="0">
                <a:latin typeface="Times New Roman" panose="02020603050405020304" pitchFamily="18" charset="0"/>
                <a:cs typeface="Times New Roman" panose="02020603050405020304" pitchFamily="18" charset="0"/>
              </a:rPr>
              <a:t>5- الجناس المُلفَّق:هو الذي يكون ركناه مركبين من كلمتين فأكثر،مثل قول الشاعر:</a:t>
            </a:r>
            <a:br>
              <a:rPr lang="ar-EG" sz="2400" b="1" dirty="0">
                <a:latin typeface="Times New Roman" panose="02020603050405020304" pitchFamily="18" charset="0"/>
                <a:cs typeface="Times New Roman" panose="02020603050405020304" pitchFamily="18" charset="0"/>
              </a:rPr>
            </a:br>
            <a:r>
              <a:rPr lang="ar-EG" sz="2400" b="1" dirty="0">
                <a:latin typeface="Times New Roman" panose="02020603050405020304" pitchFamily="18" charset="0"/>
                <a:cs typeface="Times New Roman" panose="02020603050405020304" pitchFamily="18" charset="0"/>
              </a:rPr>
              <a:t>            ولِيتُ الحكمَ خمساً وهيَ خمْسٌ ... لَعمْري والصبا في العُنْفُوانِ</a:t>
            </a:r>
            <a:br>
              <a:rPr lang="ar-EG" sz="2400" b="1" dirty="0">
                <a:latin typeface="Times New Roman" panose="02020603050405020304" pitchFamily="18" charset="0"/>
                <a:cs typeface="Times New Roman" panose="02020603050405020304" pitchFamily="18" charset="0"/>
              </a:rPr>
            </a:br>
            <a:r>
              <a:rPr lang="ar-EG" sz="2400" b="1" dirty="0">
                <a:latin typeface="Times New Roman" panose="02020603050405020304" pitchFamily="18" charset="0"/>
                <a:cs typeface="Times New Roman" panose="02020603050405020304" pitchFamily="18" charset="0"/>
              </a:rPr>
              <a:t>            فلم تَضَعِ الأعادي قَدْرَ شانــــي ..... ولا قالوا فلان قَدْ رَشانـي </a:t>
            </a:r>
            <a:endParaRPr lang="ar-IQ" sz="2400" b="1" dirty="0" smtClean="0">
              <a:latin typeface="Times New Roman" panose="02020603050405020304" pitchFamily="18" charset="0"/>
              <a:cs typeface="Times New Roman" panose="02020603050405020304" pitchFamily="18" charset="0"/>
            </a:endParaRPr>
          </a:p>
          <a:p>
            <a:pPr marL="0" indent="0" algn="r">
              <a:buNone/>
            </a:pPr>
            <a:r>
              <a:rPr lang="ar-EG" sz="2400" b="1" dirty="0">
                <a:latin typeface="Times New Roman" panose="02020603050405020304" pitchFamily="18" charset="0"/>
                <a:cs typeface="Times New Roman" panose="02020603050405020304" pitchFamily="18" charset="0"/>
              </a:rPr>
              <a:t>- الجناس المعنويّ:هو نوعان:جناس إضمار وجناس إشارة.</a:t>
            </a:r>
            <a:br>
              <a:rPr lang="ar-EG" sz="2400" b="1" dirty="0">
                <a:latin typeface="Times New Roman" panose="02020603050405020304" pitchFamily="18" charset="0"/>
                <a:cs typeface="Times New Roman" panose="02020603050405020304" pitchFamily="18" charset="0"/>
              </a:rPr>
            </a:br>
            <a:r>
              <a:rPr lang="ar-EG" sz="2400" b="1" dirty="0">
                <a:solidFill>
                  <a:srgbClr val="FF0000"/>
                </a:solidFill>
                <a:latin typeface="Times New Roman" panose="02020603050405020304" pitchFamily="18" charset="0"/>
                <a:cs typeface="Times New Roman" panose="02020603050405020304" pitchFamily="18" charset="0"/>
              </a:rPr>
              <a:t>أ -</a:t>
            </a:r>
            <a:r>
              <a:rPr lang="ar-EG" sz="2400" b="1" u="sng" dirty="0">
                <a:solidFill>
                  <a:srgbClr val="FF0000"/>
                </a:solidFill>
                <a:latin typeface="Times New Roman" panose="02020603050405020304" pitchFamily="18" charset="0"/>
                <a:cs typeface="Times New Roman" panose="02020603050405020304" pitchFamily="18" charset="0"/>
              </a:rPr>
              <a:t>جناس الإضمار</a:t>
            </a:r>
            <a:r>
              <a:rPr lang="ar-EG" sz="2400" b="1" dirty="0">
                <a:solidFill>
                  <a:srgbClr val="FF0000"/>
                </a:solidFill>
                <a:latin typeface="Times New Roman" panose="02020603050405020304" pitchFamily="18" charset="0"/>
                <a:cs typeface="Times New Roman" panose="02020603050405020304" pitchFamily="18" charset="0"/>
              </a:rPr>
              <a:t>:هوأن </a:t>
            </a:r>
            <a:r>
              <a:rPr lang="ar-EG" sz="2400" b="1" dirty="0">
                <a:latin typeface="Times New Roman" panose="02020603050405020304" pitchFamily="18" charset="0"/>
                <a:cs typeface="Times New Roman" panose="02020603050405020304" pitchFamily="18" charset="0"/>
              </a:rPr>
              <a:t>نستعمل كلمة تستدعي في ذهنك كلمة أخرى،وهذه الكلمة تفيد معنى غير معناها الأصلي بدلالةِ السِّياق،مثل قول الشاعر:</a:t>
            </a:r>
            <a:br>
              <a:rPr lang="ar-EG" sz="2400" b="1" dirty="0">
                <a:latin typeface="Times New Roman" panose="02020603050405020304" pitchFamily="18" charset="0"/>
                <a:cs typeface="Times New Roman" panose="02020603050405020304" pitchFamily="18" charset="0"/>
              </a:rPr>
            </a:br>
            <a:r>
              <a:rPr lang="ar-EG" sz="2400" b="1" dirty="0">
                <a:latin typeface="Times New Roman" panose="02020603050405020304" pitchFamily="18" charset="0"/>
                <a:cs typeface="Times New Roman" panose="02020603050405020304" pitchFamily="18" charset="0"/>
              </a:rPr>
              <a:t>مُنعَّمُ الجسمِ تحكي الماءَ رقتُهُ ... وقلبُهُ قسوةٌ يحكي أبا أوس</a:t>
            </a:r>
            <a:br>
              <a:rPr lang="ar-EG" sz="2400" b="1" dirty="0">
                <a:latin typeface="Times New Roman" panose="02020603050405020304" pitchFamily="18" charset="0"/>
                <a:cs typeface="Times New Roman" panose="02020603050405020304" pitchFamily="18" charset="0"/>
              </a:rPr>
            </a:br>
            <a:r>
              <a:rPr lang="ar-EG" sz="2400" b="1" dirty="0">
                <a:latin typeface="Times New Roman" panose="02020603050405020304" pitchFamily="18" charset="0"/>
                <a:cs typeface="Times New Roman" panose="02020603050405020304" pitchFamily="18" charset="0"/>
              </a:rPr>
              <a:t>وأوس شاعر مشهور من شعراء العرب،واسم أبيه حجر،فلفظ أبي أوس يحضر في الذِّهن اسمه،وهو حجر، وهو غير مقصود،وإنما المقصود:الحجَر المعلوم</a:t>
            </a:r>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6191780"/>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86</TotalTime>
  <Words>64</Words>
  <Application>Microsoft Office PowerPoint</Application>
  <PresentationFormat>Widescreen</PresentationFormat>
  <Paragraphs>13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Century Gothic</vt:lpstr>
      <vt:lpstr>Tahoma</vt:lpstr>
      <vt:lpstr>Times New Roman</vt:lpstr>
      <vt:lpstr>Wingdings</vt:lpstr>
      <vt:lpstr>Wingdings 3</vt:lpstr>
      <vt:lpstr>Wisp</vt:lpstr>
      <vt:lpstr>المحسنات اللفظية :الجناس وأنواعه</vt:lpstr>
      <vt:lpstr>الجناس هو تشابه لفظين في النّطق واختلافهما في المعنى. وهو نوعان: 1- جناس تامّ : وهو ما اتّفق فيه اللفظان في أَربعة أشياء هي:نوع الأحرف،وشكلها،وعددها،وترتيبها وهذا أكمل أنواع الجناس،كقوله تعالى (وَيَوْمَ تَقُومُ السَّاعَةُ يُقْسِمُ الْمُجْرِمُونَ مَا لَبِثُوا غَيْرَ سَاعَةٍ كَذَلِكَ كَانُوا يُؤْفَكُونَ) 2- جناس ناقص (غير تام):وهو ما اختلف فيه اللفظان في واحد من الأمور الأربعةكقوله تعالى(وَلَقَدْ أَرْسَلْنَا فِيهِمْ مُنْذِرِينَ فَانْظُرْ كَيْفَ كَانَ عَاقِبَةُ الْمُنْذَرِينَ)و(فأمّا اليتيم فلا تقهر وأمّا السّائل فلا تنهر). </vt:lpstr>
      <vt:lpstr>-جناس التركيب: لفظاه أحدهما كلمة مفردة وثانيهما لفظة مركبة من كلمتينِ وهو ثلاثة أنواع: أ- جناس التركيب المتشابه (المقرون):هو الذي يتشابه لفظاه في النطق والخط كقول شاعر : يا سيـداً حـــازَ رُقــىً ...  بـــمــــا حــبانــي وأولَى أحسنتَ بِرًّا فقلْ ليْ ...    أحسنتُ في الشكرِ أوْ لا ؟ الأولى كلمة مفردة بمعنى منح وأعطى والثانية مركبة من أو العاطفة ولا النافية ،وقول الآخر: إِذا مَلِكٌ لمْ يكُنْ ذاهِبهْ ... فدَعْهُ فدَوْلتهُ ذاهِبهْ ب- جناس التركيب المفروق:ماتشابه لفظاه في النطق وختلفا في الخط،كقول ابي الفتح البستي:        كلُّكمْ قدْ أخذَ الجـــــا ...مَ ولا جامَ لَنا       ما الذي ضرَّ مُديرَ ال ... جامِ لوْ جاملَنا        لا تعرِضنَّ على الرُّواةِ قصيدةً ........ ما لم تبالغْ قبلُ في تهذيبها        فمتى عرضْتَ الشِّعْرَ غيرَ مهذبٍ .. عدُّوهُ مِنكَ وساوِساً تَهْذي بِها ج- جناس التركيب المرفوّ:وهوأحد لفظيه كلمة وثانيهما كلمة وجزء من كلمة،مثل قول الشاعر:        ولا تلهُ عن تَذكارِ ذنبِكَ وابكِهِ ... بدمعٍ يُضاهي المُزْنَ حالَ مَصابِهِ        ومثّلْ لعينَيْكَ الحِمامَ ووقْعَهُ ... .وروْعَـةَ مَلْقــــاهُ ومطْعَــــــمَ صابِهِ </vt:lpstr>
      <vt:lpstr>-انواع الجناس غير التامّ:   1- ما اختلف فيه اللفظان في نوع الأحرف: يُشترَط  ألا يكون هذا الاختلاف في أكثر من حرفٍ،وهذا الجناس يأتي على نوعين: أ- جناس مضارع:يكون الحرفان المختلفان فيه متقاربين في المخرج،ويأتيان في أول الكلمة أو وسطها أو آخرها. الليل دامس،والطريقٌ طامس.:وقوله تعالى(وهم ينهون عنه وينأون عنه( قال النَّبِىِّ - صلى الله عليه وسلم:«الْخَيْلُ مَعْقُودٌ فِى نَوَاصِيهَا الْخَيْرُ إِلَى يَوْمِ الْقِيَامَةِ». ب- جناسٌ لاحق: يكون الحرفان المختلفان فيه متباعدين في المخرج،ويأتيان في أول الكلمة أو وسطها أو آخرها. قال تعالى(وَيْلٌ لِّكُلِّ هُمَزَةٍ لُّمَزَةٍ) قال تعالى(ذَلِكُم بِمَا كُنتُمْ تَفْرَحُونَ فِي الْأَرْضِ بِغَيْرِ الْحَقِّ وَبِمَا كُنتُمْ تَمْرَحُونَ) قال تعالى(وَإِذَا جَاءهُمْ أَمْرٌ مِّنَ الأَمْنِ أَوِ الْخَوْفِ أَذَاعُواْ بِهِ )  </vt:lpstr>
      <vt:lpstr>ب - جناس الإشارة: هو ما ذكرَ فيه أحدُ الركنينِ،وأشيرَ للآخر بما يدلُّ عليه، وذلك إذا لم يساعدِ الشِّعر ُعلى التصريحِ به،نحو قول الشاعر:   ياحمزةُ اسمحْ بوصلٍ وامننِ علينا بقربِ ... في ثغركَ اسمُكَ أضحَى مصحّفاً وبقلبي  ذكر الشاعر أحد المتجانسينِ،وهو حمزة،وأشار إلى الجناسِ فيه،بأنَّ مصحَّفه،فى ثغرهِ، أي خمرة وفى قلبه،أيْ جمرَة. تنبيه:ارجع إلى الجناس المصحّف أعلاه. الشاعر يريد أن حمزة إذا صحّفناه بإزالة نقطة الزّاي وجعلها فوق الحاء صار خمرة وإذا صحّفناه بجعل هذه النقطة تحت الحاء صار جمرة. تنبيه: 1- التصحيف هو تحريف بإزالة نقطة من حرف معجم (منقط) أو بإضافة نقطة إلى حرف مهمل (غير منقط) مثل حمّام وحجّام ومثل جمرة وحمرة. 2- التحريف يكون بتغيير نوع الحرف أو شكله أو ترتيبه.</vt:lpstr>
      <vt:lpstr>3-ما اختلف فيه اللفظان في ترتيب الأحرف:ويسمى جناس القلب وهو أقسام: - قلب كل ينعكس فيه ترتيب الأحرف كلها،كما في الدعاء:«اللَّهُمَّ اسْتُرْ عَوْرَاتِنَا وَآمِنْ رَوْعَاتِنَا». - قلب بعض ينعكس فيه ترتيب بعض الأحرف،(رحمَ اللهُ امرأ،أمسكَ ما بينَ فكّيه،وأطلقَ ما بين كفّيه» .   - قلب مجنّح هو ما كان فيه أحد اللفظين اللذين وقع بينهما القلب في أول البيت والثاني في آخره،كأنّهما جناحان للبيت، كقول الشاعر:قد لاح أنوار الهدى...في كفّه في كلّ حال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المحسنات اللفظية :الجناس وأنواعه</dc:title>
  <dc:creator>Windows User</dc:creator>
  <cp:lastModifiedBy>Windows User</cp:lastModifiedBy>
  <cp:revision>8</cp:revision>
  <dcterms:created xsi:type="dcterms:W3CDTF">2020-06-15T18:06:21Z</dcterms:created>
  <dcterms:modified xsi:type="dcterms:W3CDTF">2020-06-15T19:32:44Z</dcterms:modified>
</cp:coreProperties>
</file>