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ED408BD-E8F8-4016-9191-302A52CEED67}" type="datetimeFigureOut">
              <a:rPr lang="ar-IQ" smtClean="0"/>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ED408BD-E8F8-4016-9191-302A52CEED67}" type="datetimeFigureOut">
              <a:rPr lang="ar-IQ" smtClean="0"/>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ED408BD-E8F8-4016-9191-302A52CEED67}" type="datetimeFigureOut">
              <a:rPr lang="ar-IQ" smtClean="0"/>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0343A6A-A56F-4AC3-8BB4-61FCC9D75A97}"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ED408BD-E8F8-4016-9191-302A52CEED67}" type="datetimeFigureOut">
              <a:rPr lang="ar-IQ" smtClean="0"/>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0343A6A-A56F-4AC3-8BB4-61FCC9D75A97}"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ED408BD-E8F8-4016-9191-302A52CEED67}" type="datetimeFigureOut">
              <a:rPr lang="ar-IQ" smtClean="0"/>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ED408BD-E8F8-4016-9191-302A52CEED67}" type="datetimeFigureOut">
              <a:rPr lang="ar-IQ" smtClean="0"/>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0343A6A-A56F-4AC3-8BB4-61FCC9D75A97}"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ED408BD-E8F8-4016-9191-302A52CEED67}" type="datetimeFigureOut">
              <a:rPr lang="ar-IQ" smtClean="0"/>
              <a:t>09/10/1441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ED408BD-E8F8-4016-9191-302A52CEED67}" type="datetimeFigureOut">
              <a:rPr lang="ar-IQ" smtClean="0"/>
              <a:t>09/10/1441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ED408BD-E8F8-4016-9191-302A52CEED67}" type="datetimeFigureOut">
              <a:rPr lang="ar-IQ" smtClean="0"/>
              <a:t>09/10/1441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0343A6A-A56F-4AC3-8BB4-61FCC9D75A9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ED408BD-E8F8-4016-9191-302A52CEED67}" type="datetimeFigureOut">
              <a:rPr lang="ar-IQ" smtClean="0"/>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0343A6A-A56F-4AC3-8BB4-61FCC9D75A97}"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ED408BD-E8F8-4016-9191-302A52CEED67}" type="datetimeFigureOut">
              <a:rPr lang="ar-IQ" smtClean="0"/>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0343A6A-A56F-4AC3-8BB4-61FCC9D75A97}"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ED408BD-E8F8-4016-9191-302A52CEED67}" type="datetimeFigureOut">
              <a:rPr lang="ar-IQ" smtClean="0"/>
              <a:t>09/10/1441</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0343A6A-A56F-4AC3-8BB4-61FCC9D75A97}"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solidFill>
                  <a:schemeClr val="tx1"/>
                </a:solidFill>
              </a:rPr>
              <a:t>ادوات قياس الشخصية </a:t>
            </a:r>
            <a:endParaRPr lang="ar-IQ" dirty="0">
              <a:solidFill>
                <a:schemeClr val="tx1"/>
              </a:solidFill>
            </a:endParaRPr>
          </a:p>
        </p:txBody>
      </p:sp>
      <p:sp>
        <p:nvSpPr>
          <p:cNvPr id="3" name="عنوان فرعي 2"/>
          <p:cNvSpPr>
            <a:spLocks noGrp="1"/>
          </p:cNvSpPr>
          <p:nvPr>
            <p:ph type="subTitle" idx="1"/>
          </p:nvPr>
        </p:nvSpPr>
        <p:spPr/>
        <p:txBody>
          <a:bodyPr>
            <a:normAutofit/>
          </a:bodyPr>
          <a:lstStyle/>
          <a:p>
            <a:r>
              <a:rPr lang="ar-IQ" dirty="0" smtClean="0">
                <a:solidFill>
                  <a:schemeClr val="tx1"/>
                </a:solidFill>
              </a:rPr>
              <a:t>الاستاذ الدكتور </a:t>
            </a:r>
          </a:p>
          <a:p>
            <a:r>
              <a:rPr lang="ar-IQ" dirty="0" smtClean="0">
                <a:solidFill>
                  <a:schemeClr val="tx1"/>
                </a:solidFill>
              </a:rPr>
              <a:t>حيدر كريم سكر</a:t>
            </a:r>
            <a:r>
              <a:rPr lang="ar-IQ" dirty="0" smtClean="0"/>
              <a:t> </a:t>
            </a:r>
            <a:endParaRPr lang="ar-IQ" dirty="0"/>
          </a:p>
        </p:txBody>
      </p:sp>
    </p:spTree>
    <p:extLst>
      <p:ext uri="{BB962C8B-B14F-4D97-AF65-F5344CB8AC3E}">
        <p14:creationId xmlns:p14="http://schemas.microsoft.com/office/powerpoint/2010/main" val="3311884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72067" y="1844824"/>
            <a:ext cx="7804389" cy="4281339"/>
          </a:xfrm>
        </p:spPr>
        <p:txBody>
          <a:bodyPr>
            <a:normAutofit/>
          </a:bodyPr>
          <a:lstStyle/>
          <a:p>
            <a:pPr algn="just"/>
            <a:r>
              <a:rPr lang="ar-IQ" sz="2400" dirty="0" smtClean="0">
                <a:latin typeface="Simplified Arabic" pitchFamily="18" charset="-78"/>
                <a:cs typeface="Simplified Arabic" pitchFamily="18" charset="-78"/>
              </a:rPr>
              <a:t>يعد قياس الشخصية من التطورات الحديثة في ميدان القياس بعامة </a:t>
            </a:r>
            <a:r>
              <a:rPr lang="ar-IQ" sz="2400" dirty="0" err="1" smtClean="0">
                <a:latin typeface="Simplified Arabic" pitchFamily="18" charset="-78"/>
                <a:cs typeface="Simplified Arabic" pitchFamily="18" charset="-78"/>
              </a:rPr>
              <a:t>ولايعني</a:t>
            </a:r>
            <a:r>
              <a:rPr lang="ar-IQ" sz="2400" dirty="0" smtClean="0">
                <a:latin typeface="Simplified Arabic" pitchFamily="18" charset="-78"/>
                <a:cs typeface="Simplified Arabic" pitchFamily="18" charset="-78"/>
              </a:rPr>
              <a:t> هذا عدم وجود محاولات لقياسها في الازمنة البعيدة اذ ان محاولات كالتنجيم والفراسة وقراءة الخط كانت كلها محاولات غير علمية لقياس الشخصية ومن المحاولات القديمة ايضا ما حاوله </a:t>
            </a:r>
            <a:r>
              <a:rPr lang="ar-IQ" sz="2400" dirty="0" err="1" smtClean="0">
                <a:latin typeface="Simplified Arabic" pitchFamily="18" charset="-78"/>
                <a:cs typeface="Simplified Arabic" pitchFamily="18" charset="-78"/>
              </a:rPr>
              <a:t>كرابلن</a:t>
            </a:r>
            <a:r>
              <a:rPr lang="ar-IQ" sz="2400" dirty="0" smtClean="0">
                <a:latin typeface="Simplified Arabic" pitchFamily="18" charset="-78"/>
                <a:cs typeface="Simplified Arabic" pitchFamily="18" charset="-78"/>
              </a:rPr>
              <a:t> 1892 التي حاول فيها استخدام طريقة تداعي المعاني مع مرضاه كذلك محاولات سومر في اواخر القرن التاسع عشر اذ حاول ان يستخدم تداعي المعاني من جانب المرضى للتفرقة بين الاضطرابات العقلية المختلفة ، كذلك من المحاولات القديمة مساهمات </a:t>
            </a:r>
            <a:r>
              <a:rPr lang="ar-IQ" sz="2400" dirty="0" err="1" smtClean="0">
                <a:latin typeface="Simplified Arabic" pitchFamily="18" charset="-78"/>
                <a:cs typeface="Simplified Arabic" pitchFamily="18" charset="-78"/>
              </a:rPr>
              <a:t>جالتون</a:t>
            </a:r>
            <a:r>
              <a:rPr lang="ar-IQ" sz="2400" dirty="0" smtClean="0">
                <a:latin typeface="Simplified Arabic" pitchFamily="18" charset="-78"/>
                <a:cs typeface="Simplified Arabic" pitchFamily="18" charset="-78"/>
              </a:rPr>
              <a:t> الذي وضع البذور الاولى لمقاييس التقدير .</a:t>
            </a:r>
          </a:p>
          <a:p>
            <a:pPr algn="just"/>
            <a:r>
              <a:rPr lang="ar-IQ" sz="2400" dirty="0" smtClean="0">
                <a:latin typeface="Simplified Arabic" pitchFamily="18" charset="-78"/>
                <a:cs typeface="Simplified Arabic" pitchFamily="18" charset="-78"/>
              </a:rPr>
              <a:t>بدأ القياس الفعلي لجوانب الشخصية منذ الحرب العالمية الاولى اذ قام وود ورث 1917 بتقديم قائمة تحتوي على 116 فقرة لقياس الشخصية صيغت في شكل اسئلة يجاب عنها بنعم او لا </a:t>
            </a:r>
          </a:p>
          <a:p>
            <a:pPr algn="just"/>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تطور ادوات الشخصية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9881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91264" cy="5217443"/>
          </a:xfrm>
        </p:spPr>
        <p:txBody>
          <a:bodyPr>
            <a:normAutofit/>
          </a:bodyPr>
          <a:lstStyle/>
          <a:p>
            <a:pPr algn="just"/>
            <a:r>
              <a:rPr lang="ar-IQ" sz="2400" dirty="0" smtClean="0">
                <a:latin typeface="Simplified Arabic" pitchFamily="18" charset="-78"/>
                <a:cs typeface="Simplified Arabic" pitchFamily="18" charset="-78"/>
              </a:rPr>
              <a:t>في عام 1924 وضع فرايد </a:t>
            </a:r>
            <a:r>
              <a:rPr lang="ar-IQ" sz="2400" dirty="0" err="1" smtClean="0">
                <a:latin typeface="Simplified Arabic" pitchFamily="18" charset="-78"/>
                <a:cs typeface="Simplified Arabic" pitchFamily="18" charset="-78"/>
              </a:rPr>
              <a:t>وهيدبريدر</a:t>
            </a:r>
            <a:r>
              <a:rPr lang="ar-IQ" sz="2400" dirty="0" smtClean="0">
                <a:latin typeface="Simplified Arabic" pitchFamily="18" charset="-78"/>
                <a:cs typeface="Simplified Arabic" pitchFamily="18" charset="-78"/>
              </a:rPr>
              <a:t> اختبارا للشخصية صنف فيه الافراد الى فئتين المنبسطين والمنطوين وذلك في ضوء تقسيم </a:t>
            </a:r>
            <a:r>
              <a:rPr lang="ar-IQ" sz="2400" dirty="0" err="1" smtClean="0">
                <a:latin typeface="Simplified Arabic" pitchFamily="18" charset="-78"/>
                <a:cs typeface="Simplified Arabic" pitchFamily="18" charset="-78"/>
              </a:rPr>
              <a:t>يونج</a:t>
            </a:r>
            <a:r>
              <a:rPr lang="ar-IQ" sz="2400"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كذلك قدم البورت 1928 مقياسا للسيطرة ــ الخنوع </a:t>
            </a:r>
          </a:p>
          <a:p>
            <a:pPr algn="just"/>
            <a:r>
              <a:rPr lang="ar-IQ" sz="2400" dirty="0" smtClean="0">
                <a:latin typeface="Simplified Arabic" pitchFamily="18" charset="-78"/>
                <a:cs typeface="Simplified Arabic" pitchFamily="18" charset="-78"/>
              </a:rPr>
              <a:t>كما ظهرت تصنيفات متعددة لأنواع الاختبارات في الشخصية وساد مفهوم الاختبارات احادية البعد وهي التي تعني بقياس سمة واحدة او خاصية واحدة للشخصية </a:t>
            </a:r>
          </a:p>
          <a:p>
            <a:pPr algn="just"/>
            <a:r>
              <a:rPr lang="ar-IQ" sz="2400" dirty="0" smtClean="0">
                <a:latin typeface="Simplified Arabic" pitchFamily="18" charset="-78"/>
                <a:cs typeface="Simplified Arabic" pitchFamily="18" charset="-78"/>
              </a:rPr>
              <a:t>كذلك ظهرت مجموعة اخرى من الاختبارات ذات الابعاد المتعددة وهي التي تقيس اكثر من سمة او خاصية للشخصية.</a:t>
            </a:r>
          </a:p>
          <a:p>
            <a:pPr algn="just"/>
            <a:r>
              <a:rPr lang="ar-IQ" sz="2400" dirty="0" smtClean="0">
                <a:latin typeface="Simplified Arabic" pitchFamily="18" charset="-78"/>
                <a:cs typeface="Simplified Arabic" pitchFamily="18" charset="-78"/>
              </a:rPr>
              <a:t>هدفت معظم هذه الاختبارات الى عملية الانتقاء وفق مطالب العمال المختلفة والوظائف المتباينة وكذلك استخدمت في عمليات التوجيه والارشاد في المجالين التربوي والمهني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110582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507288" cy="5649491"/>
          </a:xfrm>
        </p:spPr>
        <p:txBody>
          <a:bodyPr>
            <a:normAutofit/>
          </a:bodyPr>
          <a:lstStyle/>
          <a:p>
            <a:r>
              <a:rPr lang="ar-IQ" sz="2400" dirty="0" smtClean="0">
                <a:latin typeface="Simplified Arabic" pitchFamily="18" charset="-78"/>
                <a:cs typeface="Simplified Arabic" pitchFamily="18" charset="-78"/>
              </a:rPr>
              <a:t>في عام 1960 قسم </a:t>
            </a:r>
            <a:r>
              <a:rPr lang="ar-IQ" sz="2400" dirty="0" err="1" smtClean="0">
                <a:latin typeface="Simplified Arabic" pitchFamily="18" charset="-78"/>
                <a:cs typeface="Simplified Arabic" pitchFamily="18" charset="-78"/>
              </a:rPr>
              <a:t>كرونباك</a:t>
            </a:r>
            <a:r>
              <a:rPr lang="ar-IQ" sz="2400" dirty="0" smtClean="0">
                <a:latin typeface="Simplified Arabic" pitchFamily="18" charset="-78"/>
                <a:cs typeface="Simplified Arabic" pitchFamily="18" charset="-78"/>
              </a:rPr>
              <a:t> المقاييس النفسية الى قسمين هما </a:t>
            </a:r>
          </a:p>
          <a:p>
            <a:r>
              <a:rPr lang="ar-IQ" sz="2400" b="1" dirty="0" smtClean="0">
                <a:latin typeface="Simplified Arabic" pitchFamily="18" charset="-78"/>
                <a:cs typeface="Simplified Arabic" pitchFamily="18" charset="-78"/>
              </a:rPr>
              <a:t>1 ــ مقاييس الاداء الاقصى : </a:t>
            </a:r>
            <a:r>
              <a:rPr lang="ar-IQ" sz="2400" dirty="0" smtClean="0">
                <a:latin typeface="Simplified Arabic" pitchFamily="18" charset="-78"/>
                <a:cs typeface="Simplified Arabic" pitchFamily="18" charset="-78"/>
              </a:rPr>
              <a:t>وهي انواع من المقاييس تستخدم لمعرفة اعلى اداء يمكن ان يصله الفرد ويعبر عن اقصى ما وصلت اليه قدراته وتتركز هذه الاختبارات في الجانب العقلي اختبارات الذكاء والقدرات العقلية </a:t>
            </a:r>
          </a:p>
          <a:p>
            <a:r>
              <a:rPr lang="ar-IQ" sz="2400" b="1" dirty="0" smtClean="0">
                <a:latin typeface="Simplified Arabic" pitchFamily="18" charset="-78"/>
                <a:cs typeface="Simplified Arabic" pitchFamily="18" charset="-78"/>
              </a:rPr>
              <a:t>2 ــ مقاييس الاداء المميز : </a:t>
            </a:r>
            <a:r>
              <a:rPr lang="ar-IQ" sz="2400" dirty="0" smtClean="0">
                <a:latin typeface="Simplified Arabic" pitchFamily="18" charset="-78"/>
                <a:cs typeface="Simplified Arabic" pitchFamily="18" charset="-78"/>
              </a:rPr>
              <a:t>وهي انواع من المقاييس تستخدم لمعرفة السلوك المميز للشخص في موقف ما او في مواقف متعددة وتقسم هذه الانواع من المقاييس الى : </a:t>
            </a:r>
          </a:p>
          <a:p>
            <a:r>
              <a:rPr lang="ar-IQ" sz="2400" dirty="0" smtClean="0">
                <a:latin typeface="Simplified Arabic" pitchFamily="18" charset="-78"/>
                <a:cs typeface="Simplified Arabic" pitchFamily="18" charset="-78"/>
              </a:rPr>
              <a:t>التقرير الذاتي </a:t>
            </a:r>
          </a:p>
          <a:p>
            <a:r>
              <a:rPr lang="ar-IQ" sz="2400" dirty="0" smtClean="0">
                <a:latin typeface="Simplified Arabic" pitchFamily="18" charset="-78"/>
                <a:cs typeface="Simplified Arabic" pitchFamily="18" charset="-78"/>
              </a:rPr>
              <a:t>احكام الاخرين والملاحظة المنظمة </a:t>
            </a:r>
          </a:p>
          <a:p>
            <a:r>
              <a:rPr lang="ar-IQ" sz="2400" dirty="0" smtClean="0">
                <a:latin typeface="Simplified Arabic" pitchFamily="18" charset="-78"/>
                <a:cs typeface="Simplified Arabic" pitchFamily="18" charset="-78"/>
              </a:rPr>
              <a:t>اختبارات الاداء  </a:t>
            </a:r>
          </a:p>
          <a:p>
            <a:r>
              <a:rPr lang="ar-IQ" sz="2400" dirty="0" smtClean="0">
                <a:latin typeface="Simplified Arabic" pitchFamily="18" charset="-78"/>
                <a:cs typeface="Simplified Arabic" pitchFamily="18" charset="-78"/>
              </a:rPr>
              <a:t>تلي ذلك العديد من مقاييس الشخصية التي يصعب حصرها واصبح هناك الان اكثر من بطارية لمقاييس الشخصية تصنف وفق اسس </a:t>
            </a:r>
            <a:r>
              <a:rPr lang="ar-IQ" sz="2400" dirty="0" err="1" smtClean="0">
                <a:latin typeface="Simplified Arabic" pitchFamily="18" charset="-78"/>
                <a:cs typeface="Simplified Arabic" pitchFamily="18" charset="-78"/>
              </a:rPr>
              <a:t>السيكومتري</a:t>
            </a:r>
            <a:r>
              <a:rPr lang="ar-IQ" sz="2400" dirty="0" smtClean="0">
                <a:latin typeface="Simplified Arabic" pitchFamily="18" charset="-78"/>
                <a:cs typeface="Simplified Arabic" pitchFamily="18" charset="-78"/>
              </a:rPr>
              <a:t> والاخرى يمكن ان تستخدم ضمن القياس </a:t>
            </a:r>
            <a:r>
              <a:rPr lang="ar-IQ" sz="2400" dirty="0" err="1" smtClean="0">
                <a:latin typeface="Simplified Arabic" pitchFamily="18" charset="-78"/>
                <a:cs typeface="Simplified Arabic" pitchFamily="18" charset="-78"/>
              </a:rPr>
              <a:t>الاديومتري</a:t>
            </a:r>
            <a:r>
              <a:rPr lang="ar-IQ" sz="2400" dirty="0" smtClean="0">
                <a:latin typeface="Simplified Arabic" pitchFamily="18" charset="-78"/>
                <a:cs typeface="Simplified Arabic" pitchFamily="18" charset="-78"/>
              </a:rPr>
              <a:t> والثالثة التي يمكن استخدامها ضمن الادوات </a:t>
            </a:r>
            <a:r>
              <a:rPr lang="ar-IQ" sz="2400" dirty="0" err="1" smtClean="0">
                <a:latin typeface="Simplified Arabic" pitchFamily="18" charset="-78"/>
                <a:cs typeface="Simplified Arabic" pitchFamily="18" charset="-78"/>
              </a:rPr>
              <a:t>الالكلينيكية</a:t>
            </a:r>
            <a:r>
              <a:rPr lang="ar-IQ" sz="2400" dirty="0" smtClean="0">
                <a:latin typeface="Simplified Arabic" pitchFamily="18" charset="-78"/>
                <a:cs typeface="Simplified Arabic" pitchFamily="18" charset="-78"/>
              </a:rPr>
              <a:t> </a:t>
            </a:r>
            <a:r>
              <a:rPr lang="ar-IQ" sz="2400" dirty="0" err="1" smtClean="0">
                <a:latin typeface="Simplified Arabic" pitchFamily="18" charset="-78"/>
                <a:cs typeface="Simplified Arabic" pitchFamily="18" charset="-78"/>
              </a:rPr>
              <a:t>والاسقاطية</a:t>
            </a:r>
            <a:r>
              <a:rPr lang="ar-IQ"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4125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91264" cy="5649491"/>
          </a:xfrm>
        </p:spPr>
        <p:txBody>
          <a:bodyPr>
            <a:normAutofit fontScale="92500" lnSpcReduction="10000"/>
          </a:bodyPr>
          <a:lstStyle/>
          <a:p>
            <a:pPr algn="just"/>
            <a:r>
              <a:rPr lang="ar-IQ" sz="2400" dirty="0" smtClean="0">
                <a:latin typeface="Simplified Arabic" pitchFamily="18" charset="-78"/>
                <a:cs typeface="Simplified Arabic" pitchFamily="18" charset="-78"/>
              </a:rPr>
              <a:t>يمكن ان يكون هناك العشرات من الاختبارات والمقاييس ان تتبادل مواقعها اذ ان المحدد فيما اذا كان الاختبار او المقياس </a:t>
            </a:r>
            <a:r>
              <a:rPr lang="ar-IQ" sz="2400" dirty="0" err="1" smtClean="0">
                <a:latin typeface="Simplified Arabic" pitchFamily="18" charset="-78"/>
                <a:cs typeface="Simplified Arabic" pitchFamily="18" charset="-78"/>
              </a:rPr>
              <a:t>سيكومتريا</a:t>
            </a:r>
            <a:r>
              <a:rPr lang="ar-IQ" sz="2400" dirty="0" smtClean="0">
                <a:latin typeface="Simplified Arabic" pitchFamily="18" charset="-78"/>
                <a:cs typeface="Simplified Arabic" pitchFamily="18" charset="-78"/>
              </a:rPr>
              <a:t> او </a:t>
            </a:r>
            <a:r>
              <a:rPr lang="ar-IQ" sz="2400" dirty="0" err="1" smtClean="0">
                <a:latin typeface="Simplified Arabic" pitchFamily="18" charset="-78"/>
                <a:cs typeface="Simplified Arabic" pitchFamily="18" charset="-78"/>
              </a:rPr>
              <a:t>اديومتريا</a:t>
            </a:r>
            <a:r>
              <a:rPr lang="ar-IQ" sz="2400" dirty="0" smtClean="0">
                <a:latin typeface="Simplified Arabic" pitchFamily="18" charset="-78"/>
                <a:cs typeface="Simplified Arabic" pitchFamily="18" charset="-78"/>
              </a:rPr>
              <a:t> او اكلينيكيا ليس فحسب وفق المحتوى ، ولكن الاكثر اهمية وحسما هو تحديد الهدف من التقويم ، اذ ان الهدف هو الذي يحدد بالدقة معايير التقويم في الشخصية </a:t>
            </a:r>
            <a:r>
              <a:rPr lang="ar-IQ" sz="2400" dirty="0" err="1" smtClean="0">
                <a:latin typeface="Simplified Arabic" pitchFamily="18" charset="-78"/>
                <a:cs typeface="Simplified Arabic" pitchFamily="18" charset="-78"/>
              </a:rPr>
              <a:t>فأذا</a:t>
            </a:r>
            <a:r>
              <a:rPr lang="ar-IQ" sz="2400" dirty="0" smtClean="0">
                <a:latin typeface="Simplified Arabic" pitchFamily="18" charset="-78"/>
                <a:cs typeface="Simplified Arabic" pitchFamily="18" charset="-78"/>
              </a:rPr>
              <a:t> كان الهدف من تقويم الشخصية هو مقارنة شخص بالجماعة المرجعية التي ينتمي اليها لمعرفة اين يقع بالنسبة للأخرين في نفس الجماعة ازاء سمة معينة من السمات والتي في ضوئها يتم انتقاء شخص او استبعاده وفق مطالب محددة فان تفسير الدرجة يدخل تحت باب الادوات </a:t>
            </a:r>
            <a:r>
              <a:rPr lang="ar-IQ" sz="2400" dirty="0" err="1" smtClean="0">
                <a:latin typeface="Simplified Arabic" pitchFamily="18" charset="-78"/>
                <a:cs typeface="Simplified Arabic" pitchFamily="18" charset="-78"/>
              </a:rPr>
              <a:t>السيكومترية</a:t>
            </a:r>
            <a:r>
              <a:rPr lang="ar-IQ" sz="2400"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واذا كان الهدف من تقويم الشخص هو معرفة موقع الفرد بالنسبة لمحك خارجي اذ تكشف الاداة المستخدمة عن مدى قرب الشخص من هذا المحك او بعده عنه  فيكون تفسير درجات هذا الاختبار المعد لذلك يدخل تحت باب الادوات </a:t>
            </a:r>
            <a:r>
              <a:rPr lang="ar-IQ" sz="2400" dirty="0" err="1" smtClean="0">
                <a:latin typeface="Simplified Arabic" pitchFamily="18" charset="-78"/>
                <a:cs typeface="Simplified Arabic" pitchFamily="18" charset="-78"/>
              </a:rPr>
              <a:t>الاديومترية</a:t>
            </a:r>
            <a:r>
              <a:rPr lang="ar-IQ" sz="2400"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واذا كان الهدف من تقويم الشخصية معرفة موضع الفرد بالنسبة لنفسه بين وقت واخر مدى تقدمه في العلاج مثلا زيادة درجة توافقه الشخصي او الاجتماعي بمرور الوقت فان تفسير درجات الشخص لمعرفة معدل النمو او الكسب او مدى التغير الحادث في الاتجاه المرغوب يدخل ايضا في باب الادوات </a:t>
            </a:r>
            <a:r>
              <a:rPr lang="ar-IQ" sz="2400" dirty="0" err="1" smtClean="0">
                <a:latin typeface="Simplified Arabic" pitchFamily="18" charset="-78"/>
                <a:cs typeface="Simplified Arabic" pitchFamily="18" charset="-78"/>
              </a:rPr>
              <a:t>الاديومترية</a:t>
            </a:r>
            <a:r>
              <a:rPr lang="ar-IQ" sz="2400"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واذا كان الهدف من تقويم الشخصية هو تشخيص الحالة وتتبع سير المرض فان الاداة المناسبة تدخل في باب الادوات </a:t>
            </a:r>
            <a:r>
              <a:rPr lang="ar-IQ" sz="2400" dirty="0" err="1" smtClean="0">
                <a:latin typeface="Simplified Arabic" pitchFamily="18" charset="-78"/>
                <a:cs typeface="Simplified Arabic" pitchFamily="18" charset="-78"/>
              </a:rPr>
              <a:t>الكلينيكية</a:t>
            </a:r>
            <a:r>
              <a:rPr lang="ar-IQ" sz="2400" dirty="0" smtClean="0">
                <a:latin typeface="Simplified Arabic" pitchFamily="18" charset="-78"/>
                <a:cs typeface="Simplified Arabic" pitchFamily="18" charset="-78"/>
              </a:rPr>
              <a:t>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981116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شكل موجة">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158</TotalTime>
  <Words>545</Words>
  <Application>Microsoft Office PowerPoint</Application>
  <PresentationFormat>عرض على الشاشة (3:4)‏</PresentationFormat>
  <Paragraphs>22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شكل موجة</vt:lpstr>
      <vt:lpstr>ادوات قياس الشخصية </vt:lpstr>
      <vt:lpstr>تطور ادوات الشخصية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ادوات قياس الشخصية</dc:title>
  <dc:creator>الافق الجديد</dc:creator>
  <cp:lastModifiedBy>الافق الجديد</cp:lastModifiedBy>
  <cp:revision>8</cp:revision>
  <dcterms:created xsi:type="dcterms:W3CDTF">2020-05-31T11:32:48Z</dcterms:created>
  <dcterms:modified xsi:type="dcterms:W3CDTF">2020-05-31T15:10:55Z</dcterms:modified>
</cp:coreProperties>
</file>