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0" r:id="rId5"/>
    <p:sldId id="261" r:id="rId6"/>
    <p:sldId id="262" r:id="rId7"/>
    <p:sldId id="263" r:id="rId8"/>
    <p:sldId id="265" r:id="rId9"/>
    <p:sldId id="266" r:id="rId10"/>
    <p:sldId id="267" r:id="rId11"/>
    <p:sldId id="268" r:id="rId12"/>
    <p:sldId id="269" r:id="rId13"/>
    <p:sldId id="270"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D8E4BA-031D-4836-A264-FA13AAA5F25E}"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3752358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8E4BA-031D-4836-A264-FA13AAA5F25E}"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3688863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8E4BA-031D-4836-A264-FA13AAA5F25E}"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339632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8E4BA-031D-4836-A264-FA13AAA5F25E}"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28451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8E4BA-031D-4836-A264-FA13AAA5F25E}"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2732602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D8E4BA-031D-4836-A264-FA13AAA5F25E}"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121408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D8E4BA-031D-4836-A264-FA13AAA5F25E}"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1829757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D8E4BA-031D-4836-A264-FA13AAA5F25E}"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2340412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8E4BA-031D-4836-A264-FA13AAA5F25E}"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90015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8E4BA-031D-4836-A264-FA13AAA5F25E}"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173154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8E4BA-031D-4836-A264-FA13AAA5F25E}"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B95455-673F-4A2B-AF4A-2396844FF421}" type="slidenum">
              <a:rPr lang="en-US" smtClean="0"/>
              <a:t>‹#›</a:t>
            </a:fld>
            <a:endParaRPr lang="en-US"/>
          </a:p>
        </p:txBody>
      </p:sp>
    </p:spTree>
    <p:extLst>
      <p:ext uri="{BB962C8B-B14F-4D97-AF65-F5344CB8AC3E}">
        <p14:creationId xmlns:p14="http://schemas.microsoft.com/office/powerpoint/2010/main" val="697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8E4BA-031D-4836-A264-FA13AAA5F25E}" type="datetimeFigureOut">
              <a:rPr lang="en-US" smtClean="0"/>
              <a:t>6/4/2020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95455-673F-4A2B-AF4A-2396844FF421}" type="slidenum">
              <a:rPr lang="en-US" smtClean="0"/>
              <a:t>‹#›</a:t>
            </a:fld>
            <a:endParaRPr lang="en-US"/>
          </a:p>
        </p:txBody>
      </p:sp>
    </p:spTree>
    <p:extLst>
      <p:ext uri="{BB962C8B-B14F-4D97-AF65-F5344CB8AC3E}">
        <p14:creationId xmlns:p14="http://schemas.microsoft.com/office/powerpoint/2010/main" val="556731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690" y="2119735"/>
            <a:ext cx="7620000" cy="1143000"/>
          </a:xfrm>
        </p:spPr>
        <p:txBody>
          <a:bodyPr>
            <a:normAutofit fontScale="90000"/>
          </a:bodyPr>
          <a:lstStyle/>
          <a:p>
            <a:pPr rtl="1"/>
            <a:r>
              <a:rPr lang="en-US" dirty="0" smtClean="0">
                <a:latin typeface="Times New Roman" pitchFamily="18" charset="0"/>
                <a:cs typeface="Times New Roman" pitchFamily="18" charset="0"/>
              </a:rPr>
              <a:t>Third class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Software Testing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61490" y="3886200"/>
            <a:ext cx="7772400" cy="4800600"/>
          </a:xfrm>
        </p:spPr>
        <p:txBody>
          <a:bodyPr>
            <a:normAutofit/>
          </a:bodyPr>
          <a:lstStyle/>
          <a:p>
            <a:pPr marL="114300" indent="0" algn="ctr">
              <a:buNone/>
            </a:pPr>
            <a:r>
              <a:rPr lang="en-US" sz="6600" dirty="0" smtClean="0">
                <a:latin typeface="Times New Roman" pitchFamily="18" charset="0"/>
                <a:cs typeface="Times New Roman" pitchFamily="18" charset="0"/>
              </a:rPr>
              <a:t>Software Engineering</a:t>
            </a:r>
          </a:p>
          <a:p>
            <a:pPr marL="114300" indent="0" algn="ctr">
              <a:buNone/>
            </a:pPr>
            <a:r>
              <a:rPr lang="en-US" sz="6600" dirty="0" smtClean="0">
                <a:latin typeface="Times New Roman" pitchFamily="18" charset="0"/>
                <a:cs typeface="Times New Roman" pitchFamily="18" charset="0"/>
              </a:rPr>
              <a:t>2020 </a:t>
            </a:r>
            <a:endParaRPr lang="en-US" sz="6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9000" y="0"/>
            <a:ext cx="203738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491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A. Black-box testing: </a:t>
            </a:r>
          </a:p>
        </p:txBody>
      </p:sp>
      <p:sp>
        <p:nvSpPr>
          <p:cNvPr id="3" name="Content Placeholder 2"/>
          <p:cNvSpPr>
            <a:spLocks noGrp="1"/>
          </p:cNvSpPr>
          <p:nvPr>
            <p:ph idx="1"/>
          </p:nvPr>
        </p:nvSpPr>
        <p:spPr>
          <a:xfrm>
            <a:off x="228600" y="1371600"/>
            <a:ext cx="8229600" cy="4525963"/>
          </a:xfrm>
        </p:spPr>
        <p:txBody>
          <a:bodyPr>
            <a:normAutofit fontScale="77500" lnSpcReduction="20000"/>
          </a:bodyPr>
          <a:lstStyle/>
          <a:p>
            <a:pPr marL="0" indent="0">
              <a:buNone/>
            </a:pPr>
            <a:r>
              <a:rPr lang="en-US" dirty="0">
                <a:latin typeface="Times New Roman" pitchFamily="18" charset="0"/>
                <a:cs typeface="Times New Roman" pitchFamily="18" charset="0"/>
              </a:rPr>
              <a:t>Black-box testing attempts to find errors in the following categories: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 incorrect </a:t>
            </a:r>
            <a:r>
              <a:rPr lang="en-US" dirty="0">
                <a:latin typeface="Times New Roman" pitchFamily="18" charset="0"/>
                <a:cs typeface="Times New Roman" pitchFamily="18" charset="0"/>
              </a:rPr>
              <a:t>or missing </a:t>
            </a:r>
            <a:r>
              <a:rPr lang="en-US" dirty="0" smtClean="0">
                <a:latin typeface="Times New Roman" pitchFamily="18" charset="0"/>
                <a:cs typeface="Times New Roman" pitchFamily="18" charset="0"/>
              </a:rPr>
              <a:t>functions.</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(2) interface </a:t>
            </a:r>
            <a:r>
              <a:rPr lang="en-US" dirty="0" smtClean="0">
                <a:latin typeface="Times New Roman" pitchFamily="18" charset="0"/>
                <a:cs typeface="Times New Roman" pitchFamily="18" charset="0"/>
              </a:rPr>
              <a:t>errors.</a:t>
            </a:r>
          </a:p>
          <a:p>
            <a:pPr marL="0" indent="0">
              <a:buNone/>
            </a:pP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3) errors in data structures or external data base </a:t>
            </a:r>
            <a:r>
              <a:rPr lang="en-US" dirty="0" smtClean="0">
                <a:latin typeface="Times New Roman" pitchFamily="18" charset="0"/>
                <a:cs typeface="Times New Roman" pitchFamily="18" charset="0"/>
              </a:rPr>
              <a:t>access.</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(4) behavior or performance </a:t>
            </a:r>
            <a:r>
              <a:rPr lang="en-US" dirty="0" smtClean="0">
                <a:latin typeface="Times New Roman" pitchFamily="18" charset="0"/>
                <a:cs typeface="Times New Roman" pitchFamily="18" charset="0"/>
              </a:rPr>
              <a:t>errors. </a:t>
            </a:r>
          </a:p>
          <a:p>
            <a:pPr marL="0" indent="0">
              <a:buNone/>
            </a:pP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5) initialization and termination errors</a:t>
            </a:r>
            <a:r>
              <a:rPr lang="en-US" dirty="0" smtClean="0"/>
              <a:t>.</a:t>
            </a:r>
            <a:endParaRPr lang="ar-IQ" dirty="0" smtClean="0"/>
          </a:p>
          <a:p>
            <a:pPr marL="0" indent="0" algn="r" rtl="1">
              <a:buNone/>
            </a:pPr>
            <a:r>
              <a:rPr lang="ar-IQ" dirty="0"/>
              <a:t>يحاول اختبار الصندوق الأسود العثور على أخطاء في الفئات التالية:</a:t>
            </a:r>
            <a:br>
              <a:rPr lang="ar-IQ" dirty="0"/>
            </a:br>
            <a:r>
              <a:rPr lang="ar-IQ" dirty="0"/>
              <a:t>(1) وظائف غير صحيحة أو مفقودة.</a:t>
            </a:r>
            <a:br>
              <a:rPr lang="ar-IQ" dirty="0"/>
            </a:br>
            <a:r>
              <a:rPr lang="ar-IQ" dirty="0"/>
              <a:t>(2) </a:t>
            </a:r>
            <a:r>
              <a:rPr lang="ar-IQ" dirty="0" smtClean="0"/>
              <a:t>أخطاء في واجهة البرامجيات.</a:t>
            </a:r>
            <a:r>
              <a:rPr lang="ar-IQ" dirty="0"/>
              <a:t/>
            </a:r>
            <a:br>
              <a:rPr lang="ar-IQ" dirty="0"/>
            </a:br>
            <a:r>
              <a:rPr lang="ar-IQ" dirty="0"/>
              <a:t>(3) أخطاء في هياكل البيانات أو الوصول إلى قاعدة البيانات الخارجية.</a:t>
            </a:r>
            <a:br>
              <a:rPr lang="ar-IQ" dirty="0"/>
            </a:br>
            <a:r>
              <a:rPr lang="ar-IQ" dirty="0"/>
              <a:t>(4) أخطاء سلوك أو </a:t>
            </a:r>
            <a:r>
              <a:rPr lang="ar-IQ" dirty="0" smtClean="0"/>
              <a:t>أداء البرامجيات.</a:t>
            </a:r>
            <a:r>
              <a:rPr lang="ar-IQ" dirty="0"/>
              <a:t/>
            </a:r>
            <a:br>
              <a:rPr lang="ar-IQ" dirty="0"/>
            </a:br>
            <a:r>
              <a:rPr lang="ar-IQ" dirty="0"/>
              <a:t>(5) أخطاء </a:t>
            </a:r>
            <a:r>
              <a:rPr lang="ar-IQ" dirty="0" smtClean="0"/>
              <a:t>تهيئة الرامجيات و انهائها.</a:t>
            </a:r>
            <a:endParaRPr lang="en-US" dirty="0"/>
          </a:p>
          <a:p>
            <a:pPr marL="0" indent="0">
              <a:buNone/>
            </a:pPr>
            <a:endParaRPr lang="en-US" dirty="0"/>
          </a:p>
        </p:txBody>
      </p:sp>
    </p:spTree>
    <p:extLst>
      <p:ext uri="{BB962C8B-B14F-4D97-AF65-F5344CB8AC3E}">
        <p14:creationId xmlns:p14="http://schemas.microsoft.com/office/powerpoint/2010/main" val="1932727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0" y="482463"/>
            <a:ext cx="8229600" cy="1143000"/>
          </a:xfrm>
        </p:spPr>
        <p:txBody>
          <a:bodyPr>
            <a:normAutofit fontScale="90000"/>
          </a:bodyPr>
          <a:lstStyle/>
          <a:p>
            <a:pPr algn="l"/>
            <a:r>
              <a:rPr lang="en-US" dirty="0" smtClean="0">
                <a:latin typeface="Times New Roman" pitchFamily="18" charset="0"/>
                <a:cs typeface="Times New Roman" pitchFamily="18" charset="0"/>
              </a:rPr>
              <a:t>B. </a:t>
            </a:r>
            <a:r>
              <a:rPr lang="en-US" dirty="0">
                <a:latin typeface="Times New Roman" pitchFamily="18" charset="0"/>
                <a:cs typeface="Times New Roman" pitchFamily="18" charset="0"/>
              </a:rPr>
              <a:t>White-box testing</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en-US" sz="2800" b="1" u="sng" dirty="0">
                <a:latin typeface="Times New Roman" pitchFamily="18" charset="0"/>
                <a:cs typeface="Times New Roman" pitchFamily="18" charset="0"/>
              </a:rPr>
              <a:t>White-box testing</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of software is predicated on close examination of procedural</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detail. Logical paths through the software are tested by providing test cases that exercise pacific sets of conditions and/or </a:t>
            </a:r>
            <a:r>
              <a:rPr lang="en-US" sz="2800" dirty="0" smtClean="0">
                <a:latin typeface="Times New Roman" pitchFamily="18" charset="0"/>
                <a:cs typeface="Times New Roman" pitchFamily="18" charset="0"/>
              </a:rPr>
              <a:t>loops.</a:t>
            </a:r>
            <a:r>
              <a:rPr lang="en-US" sz="2800" b="1" u="sng" dirty="0">
                <a:latin typeface="Times New Roman" pitchFamily="18" charset="0"/>
                <a:cs typeface="Times New Roman" pitchFamily="18" charset="0"/>
              </a:rPr>
              <a:t> White-box testing</a:t>
            </a:r>
            <a:r>
              <a:rPr lang="en-US" sz="2800" dirty="0">
                <a:latin typeface="Times New Roman" pitchFamily="18" charset="0"/>
                <a:cs typeface="Times New Roman" pitchFamily="18" charset="0"/>
              </a:rPr>
              <a:t>, sometimes called</a:t>
            </a:r>
            <a:r>
              <a:rPr lang="en-US" sz="2800" b="1" dirty="0">
                <a:latin typeface="Times New Roman" pitchFamily="18" charset="0"/>
                <a:cs typeface="Times New Roman" pitchFamily="18" charset="0"/>
              </a:rPr>
              <a:t> </a:t>
            </a:r>
            <a:r>
              <a:rPr lang="en-US" sz="2800" b="1" u="sng" dirty="0">
                <a:latin typeface="Times New Roman" pitchFamily="18" charset="0"/>
                <a:cs typeface="Times New Roman" pitchFamily="18" charset="0"/>
              </a:rPr>
              <a:t>glass-box testing</a:t>
            </a:r>
            <a:endParaRPr lang="en-US" sz="2800" dirty="0" smtClean="0">
              <a:latin typeface="Times New Roman" pitchFamily="18" charset="0"/>
              <a:cs typeface="Times New Roman" pitchFamily="18" charset="0"/>
            </a:endParaRPr>
          </a:p>
          <a:p>
            <a:pPr marL="0" indent="0" algn="just" rtl="1">
              <a:buNone/>
            </a:pPr>
            <a:r>
              <a:rPr lang="ar-IQ" sz="2800" dirty="0" smtClean="0"/>
              <a:t>الصندوق الأبيض </a:t>
            </a:r>
            <a:r>
              <a:rPr lang="ar-IQ" sz="2800" dirty="0"/>
              <a:t>للبرمجيات </a:t>
            </a:r>
            <a:r>
              <a:rPr lang="ar-IQ" sz="2800" dirty="0" smtClean="0"/>
              <a:t>يقوم على اساس الفحص </a:t>
            </a:r>
            <a:r>
              <a:rPr lang="ar-IQ" sz="2800" dirty="0"/>
              <a:t>الدقيق للتفاصيل الإجرائية. يتم اختبار المسارات المنطقية عبر البرنامج من خلال توفير حالات الاختبار التي </a:t>
            </a:r>
            <a:r>
              <a:rPr lang="ar-IQ" sz="2800" dirty="0" smtClean="0"/>
              <a:t>تختبر مجموعات محددة من </a:t>
            </a:r>
            <a:r>
              <a:rPr lang="ar-IQ" sz="2800" dirty="0"/>
              <a:t>الشروط و / أو الحلقات. ويسمى أحيانًا </a:t>
            </a:r>
            <a:r>
              <a:rPr lang="ar-IQ" sz="2800" dirty="0" smtClean="0"/>
              <a:t>اختبار الصندوق الابيض بالصندوق </a:t>
            </a:r>
            <a:r>
              <a:rPr lang="ar-IQ" sz="2800" dirty="0" smtClean="0"/>
              <a:t>الزجاجي</a:t>
            </a:r>
          </a:p>
          <a:p>
            <a:pPr marL="0" indent="0" algn="just">
              <a:buNone/>
            </a:pPr>
            <a:r>
              <a:rPr lang="en-US" sz="2800" dirty="0">
                <a:latin typeface="Times New Roman" pitchFamily="18" charset="0"/>
                <a:cs typeface="Times New Roman" pitchFamily="18" charset="0"/>
              </a:rPr>
              <a:t>Unlike white-box testing, which is performed early in the testing process, black box testing tends to be applied during later stages of testing. Because black box testing purposely disregards control structure, attention is focused on the information domain</a:t>
            </a:r>
            <a:r>
              <a:rPr lang="en-US" sz="2800" dirty="0" smtClean="0">
                <a:latin typeface="Times New Roman" pitchFamily="18" charset="0"/>
                <a:cs typeface="Times New Roman" pitchFamily="18" charset="0"/>
              </a:rPr>
              <a:t>.</a:t>
            </a:r>
          </a:p>
          <a:p>
            <a:pPr marL="0" indent="0" algn="just" rtl="1">
              <a:buNone/>
            </a:pPr>
            <a:r>
              <a:rPr lang="ar-IQ" sz="2600" dirty="0"/>
              <a:t>على عكس اختبار الصندوق الأبيض ، الذي يتم </a:t>
            </a:r>
            <a:r>
              <a:rPr lang="ar-IQ" sz="2600" dirty="0" smtClean="0"/>
              <a:t>فيه اجراء عملية الاختبار في وقت مبكر </a:t>
            </a:r>
            <a:r>
              <a:rPr lang="ar-IQ" sz="2600" dirty="0"/>
              <a:t>، يميل اختبار الصندوق الأسود إلى </a:t>
            </a:r>
            <a:r>
              <a:rPr lang="ar-IQ" sz="2600" dirty="0" smtClean="0"/>
              <a:t>اجراءه خلال </a:t>
            </a:r>
            <a:r>
              <a:rPr lang="ar-IQ" sz="2600" dirty="0"/>
              <a:t>مراحل الاختبار اللاحقة. نظرًا لأن اختبار الصندوق الأسود يتجاهل </a:t>
            </a:r>
            <a:r>
              <a:rPr lang="ar-IQ" sz="2600" dirty="0" smtClean="0"/>
              <a:t>هيكلية التحكم في الاختبار، ان التركيز في الصندوق الاسود ينصب </a:t>
            </a:r>
            <a:r>
              <a:rPr lang="ar-IQ" sz="2600" dirty="0"/>
              <a:t>على مجال المعلومات.</a:t>
            </a:r>
            <a:endParaRPr lang="en-US" sz="2600" dirty="0">
              <a:latin typeface="Times New Roman" pitchFamily="18" charset="0"/>
              <a:cs typeface="Times New Roman" pitchFamily="18" charset="0"/>
            </a:endParaRPr>
          </a:p>
          <a:p>
            <a:pPr marL="0" indent="0" algn="just" rtl="1">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7759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6318"/>
            <a:ext cx="8229600" cy="1143000"/>
          </a:xfrm>
        </p:spPr>
        <p:txBody>
          <a:bodyPr>
            <a:normAutofit fontScale="90000"/>
          </a:bodyPr>
          <a:lstStyle/>
          <a:p>
            <a:pPr algn="l"/>
            <a:r>
              <a:rPr lang="en-US" dirty="0">
                <a:latin typeface="Times New Roman" pitchFamily="18" charset="0"/>
                <a:cs typeface="Times New Roman" pitchFamily="18" charset="0"/>
              </a:rPr>
              <a:t>B. White-box testing</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51725"/>
            <a:ext cx="8229600" cy="4525963"/>
          </a:xfrm>
        </p:spPr>
        <p:txBody>
          <a:bodyPr>
            <a:noAutofit/>
          </a:bodyPr>
          <a:lstStyle/>
          <a:p>
            <a:pPr marL="0" indent="0">
              <a:buNone/>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software engineer can derive test cases that </a:t>
            </a: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(1)guarantee </a:t>
            </a:r>
            <a:r>
              <a:rPr lang="en-US" sz="2000" dirty="0">
                <a:latin typeface="Times New Roman" pitchFamily="18" charset="0"/>
                <a:cs typeface="Times New Roman" pitchFamily="18" charset="0"/>
              </a:rPr>
              <a:t>that all independent paths within a module have been exercised at least </a:t>
            </a:r>
            <a:r>
              <a:rPr lang="en-US" sz="2000" dirty="0" smtClean="0">
                <a:latin typeface="Times New Roman" pitchFamily="18" charset="0"/>
                <a:cs typeface="Times New Roman" pitchFamily="18" charset="0"/>
              </a:rPr>
              <a:t>once.</a:t>
            </a:r>
          </a:p>
          <a:p>
            <a:pPr marL="0" indent="0">
              <a:buNone/>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(2) exercise all logical decisions on their true and false </a:t>
            </a:r>
            <a:r>
              <a:rPr lang="en-US" sz="2000" dirty="0" smtClean="0">
                <a:latin typeface="Times New Roman" pitchFamily="18" charset="0"/>
                <a:cs typeface="Times New Roman" pitchFamily="18" charset="0"/>
              </a:rPr>
              <a:t>sides.</a:t>
            </a:r>
          </a:p>
          <a:p>
            <a:pPr marL="0" indent="0">
              <a:buNone/>
            </a:pP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3) execute all loops at their boundaries, and within their operational </a:t>
            </a:r>
            <a:r>
              <a:rPr lang="en-US" sz="2000" dirty="0" smtClean="0">
                <a:latin typeface="Times New Roman" pitchFamily="18" charset="0"/>
                <a:cs typeface="Times New Roman" pitchFamily="18" charset="0"/>
              </a:rPr>
              <a:t>bounds.</a:t>
            </a:r>
          </a:p>
          <a:p>
            <a:pPr marL="0" indent="0">
              <a:buNone/>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(4) exercise internal data structures to ensure their validity</a:t>
            </a:r>
            <a:r>
              <a:rPr lang="en-US" sz="2000" dirty="0" smtClean="0">
                <a:latin typeface="Times New Roman" pitchFamily="18" charset="0"/>
                <a:cs typeface="Times New Roman" pitchFamily="18" charset="0"/>
              </a:rPr>
              <a:t>.</a:t>
            </a:r>
          </a:p>
          <a:p>
            <a:pPr marL="0" indent="0" algn="r" rtl="1">
              <a:lnSpc>
                <a:spcPct val="170000"/>
              </a:lnSpc>
              <a:buNone/>
            </a:pPr>
            <a:r>
              <a:rPr lang="ar-IQ" sz="2000" dirty="0"/>
              <a:t>يمكن لمهندس البرمجيات أن يستمد حالات </a:t>
            </a:r>
            <a:r>
              <a:rPr lang="ar-IQ" sz="2000" dirty="0" smtClean="0"/>
              <a:t>الاختبارفي الصندوق الابيض كالاتي:-</a:t>
            </a:r>
            <a:r>
              <a:rPr lang="ar-IQ" sz="2000" dirty="0"/>
              <a:t/>
            </a:r>
            <a:br>
              <a:rPr lang="ar-IQ" sz="2000" dirty="0"/>
            </a:br>
            <a:r>
              <a:rPr lang="ar-IQ" sz="2000" dirty="0"/>
              <a:t>(1) </a:t>
            </a:r>
            <a:r>
              <a:rPr lang="ar-IQ" sz="2000" dirty="0" smtClean="0"/>
              <a:t>تضمن جميع </a:t>
            </a:r>
            <a:r>
              <a:rPr lang="ar-IQ" sz="2000" dirty="0"/>
              <a:t>المسارات المستقلة داخل الوحدة النمطية </a:t>
            </a:r>
            <a:r>
              <a:rPr lang="ar-IQ" sz="2000" dirty="0" smtClean="0"/>
              <a:t> قد تم تمرينها مرة </a:t>
            </a:r>
            <a:r>
              <a:rPr lang="ar-IQ" sz="2000" dirty="0"/>
              <a:t>واحدة على الأقل.</a:t>
            </a:r>
            <a:br>
              <a:rPr lang="ar-IQ" sz="2000" dirty="0"/>
            </a:br>
            <a:r>
              <a:rPr lang="ar-IQ" sz="2000" dirty="0" smtClean="0"/>
              <a:t>(</a:t>
            </a:r>
            <a:r>
              <a:rPr lang="ar-IQ" sz="2000" dirty="0"/>
              <a:t>2) </a:t>
            </a:r>
            <a:r>
              <a:rPr lang="ar-IQ" sz="2000" dirty="0" smtClean="0"/>
              <a:t>تمرين او تدريب جميع </a:t>
            </a:r>
            <a:r>
              <a:rPr lang="ar-IQ" sz="2000" dirty="0"/>
              <a:t>القرارات المنطقية على </a:t>
            </a:r>
            <a:r>
              <a:rPr lang="ar-IQ" sz="2000" dirty="0" smtClean="0"/>
              <a:t>قرارتها بخصوص الصواب و الخطأ .</a:t>
            </a:r>
          </a:p>
          <a:p>
            <a:pPr marL="0" indent="0" algn="r" rtl="1">
              <a:lnSpc>
                <a:spcPct val="170000"/>
              </a:lnSpc>
              <a:buNone/>
            </a:pPr>
            <a:r>
              <a:rPr lang="ar-IQ" sz="2000" dirty="0" smtClean="0"/>
              <a:t>(</a:t>
            </a:r>
            <a:r>
              <a:rPr lang="ar-IQ" sz="2000" dirty="0"/>
              <a:t>3) تنفيذ جميع الحلقات </a:t>
            </a:r>
            <a:r>
              <a:rPr lang="ar-IQ" sz="2000" dirty="0" smtClean="0"/>
              <a:t>.</a:t>
            </a:r>
            <a:r>
              <a:rPr lang="ar-IQ" sz="2000" dirty="0"/>
              <a:t/>
            </a:r>
            <a:br>
              <a:rPr lang="ar-IQ" sz="2000" dirty="0"/>
            </a:br>
            <a:r>
              <a:rPr lang="ar-IQ" sz="2000" dirty="0" smtClean="0"/>
              <a:t>(</a:t>
            </a:r>
            <a:r>
              <a:rPr lang="ar-IQ" sz="2000" dirty="0"/>
              <a:t>4) </a:t>
            </a:r>
            <a:r>
              <a:rPr lang="ar-IQ" sz="2000" dirty="0" smtClean="0"/>
              <a:t>تمرين او تدريب هياكل </a:t>
            </a:r>
            <a:r>
              <a:rPr lang="ar-IQ" sz="2000" dirty="0"/>
              <a:t>البيانات الداخلية للتأكد من صحتها.</a:t>
            </a:r>
            <a:endParaRPr lang="en-US" sz="2000" dirty="0">
              <a:latin typeface="Times New Roman" pitchFamily="18" charset="0"/>
              <a:cs typeface="Times New Roman" pitchFamily="18" charset="0"/>
            </a:endParaRPr>
          </a:p>
          <a:p>
            <a:pPr marL="0"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89067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2. Performance Testing</a:t>
            </a:r>
          </a:p>
        </p:txBody>
      </p:sp>
      <p:sp>
        <p:nvSpPr>
          <p:cNvPr id="3" name="Content Placeholder 2"/>
          <p:cNvSpPr>
            <a:spLocks noGrp="1"/>
          </p:cNvSpPr>
          <p:nvPr>
            <p:ph idx="1"/>
          </p:nvPr>
        </p:nvSpPr>
        <p:spPr/>
        <p:txBody>
          <a:bodyPr/>
          <a:lstStyle/>
          <a:p>
            <a:pPr marL="0" indent="0" algn="just">
              <a:buNone/>
            </a:pPr>
            <a:r>
              <a:rPr lang="en-US" dirty="0">
                <a:latin typeface="Times New Roman" pitchFamily="18" charset="0"/>
                <a:cs typeface="Times New Roman" pitchFamily="18" charset="0"/>
              </a:rPr>
              <a:t>Performance testing is designed to test the run-time performance of software within the context of an integrated system. Performance testing occurs </a:t>
            </a:r>
            <a:r>
              <a:rPr lang="en-US" dirty="0" smtClean="0">
                <a:latin typeface="Times New Roman" pitchFamily="18" charset="0"/>
                <a:cs typeface="Times New Roman" pitchFamily="18" charset="0"/>
              </a:rPr>
              <a:t>throughout </a:t>
            </a:r>
            <a:r>
              <a:rPr lang="en-US" dirty="0">
                <a:latin typeface="Times New Roman" pitchFamily="18" charset="0"/>
                <a:cs typeface="Times New Roman" pitchFamily="18" charset="0"/>
              </a:rPr>
              <a:t>all steps in the testing process</a:t>
            </a:r>
            <a:r>
              <a:rPr lang="en-US" dirty="0" smtClean="0">
                <a:latin typeface="Times New Roman" pitchFamily="18" charset="0"/>
                <a:cs typeface="Times New Roman" pitchFamily="18" charset="0"/>
              </a:rPr>
              <a:t>.</a:t>
            </a:r>
          </a:p>
          <a:p>
            <a:pPr marL="0" indent="0" algn="just" rtl="1">
              <a:buNone/>
            </a:pPr>
            <a:r>
              <a:rPr lang="ar-IQ" dirty="0" smtClean="0"/>
              <a:t>اختبار الأداء مصمم </a:t>
            </a:r>
            <a:r>
              <a:rPr lang="ar-IQ" dirty="0"/>
              <a:t>لاختبار أداء وقت تشغيل البرنامج </a:t>
            </a:r>
            <a:r>
              <a:rPr lang="ar-IQ" dirty="0" smtClean="0"/>
              <a:t>ضمن سياق </a:t>
            </a:r>
            <a:r>
              <a:rPr lang="ar-IQ" dirty="0"/>
              <a:t>نظام متكامل. </a:t>
            </a:r>
            <a:r>
              <a:rPr lang="ar-IQ" dirty="0" smtClean="0"/>
              <a:t>اختبار الأداء موجود </a:t>
            </a:r>
            <a:r>
              <a:rPr lang="ar-IQ" dirty="0"/>
              <a:t>خلال جميع </a:t>
            </a:r>
            <a:r>
              <a:rPr lang="ar-IQ" dirty="0" smtClean="0"/>
              <a:t>مراحل عملية اختبار البرامجيات.</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4926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3. Security Testing</a:t>
            </a:r>
          </a:p>
        </p:txBody>
      </p:sp>
      <p:sp>
        <p:nvSpPr>
          <p:cNvPr id="3" name="Content Placeholder 2"/>
          <p:cNvSpPr>
            <a:spLocks noGrp="1"/>
          </p:cNvSpPr>
          <p:nvPr>
            <p:ph idx="1"/>
          </p:nvPr>
        </p:nvSpPr>
        <p:spPr/>
        <p:txBody>
          <a:bodyPr>
            <a:normAutofit/>
          </a:bodyPr>
          <a:lstStyle/>
          <a:p>
            <a:pPr marL="0" indent="0" algn="just">
              <a:buNone/>
            </a:pPr>
            <a:r>
              <a:rPr lang="en-US" dirty="0">
                <a:latin typeface="Times New Roman" pitchFamily="18" charset="0"/>
                <a:cs typeface="Times New Roman" pitchFamily="18" charset="0"/>
              </a:rPr>
              <a:t>Security testing attempts to verify that protection mechanisms built into a system will, in fact, protect it from improper penetration. </a:t>
            </a:r>
            <a:endParaRPr lang="en-US" dirty="0" smtClean="0">
              <a:latin typeface="Times New Roman" pitchFamily="18" charset="0"/>
              <a:cs typeface="Times New Roman" pitchFamily="18" charset="0"/>
            </a:endParaRPr>
          </a:p>
          <a:p>
            <a:pPr marL="0" indent="0" algn="r">
              <a:buNone/>
            </a:pPr>
            <a:r>
              <a:rPr lang="ar-IQ" dirty="0" smtClean="0"/>
              <a:t>اختبار الامنية يقوم  بالتحقق </a:t>
            </a:r>
            <a:r>
              <a:rPr lang="ar-IQ" dirty="0"/>
              <a:t>من أن آليات الحماية </a:t>
            </a:r>
            <a:r>
              <a:rPr lang="ar-IQ" dirty="0" smtClean="0"/>
              <a:t>الموجودة في </a:t>
            </a:r>
            <a:r>
              <a:rPr lang="ar-IQ" dirty="0"/>
              <a:t>النظام ستحميه </a:t>
            </a:r>
            <a:r>
              <a:rPr lang="ar-IQ" dirty="0" smtClean="0"/>
              <a:t>من </a:t>
            </a:r>
            <a:r>
              <a:rPr lang="ar-IQ" dirty="0"/>
              <a:t>الاختراق غير السليم</a:t>
            </a:r>
            <a:r>
              <a:rPr lang="ar-IQ" dirty="0" smtClean="0"/>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97408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u="sng" dirty="0">
                <a:latin typeface="Times New Roman" pitchFamily="18" charset="0"/>
                <a:cs typeface="Times New Roman" pitchFamily="18" charset="0"/>
              </a:rPr>
              <a:t>4. Recovery Testing</a:t>
            </a:r>
            <a:br>
              <a:rPr lang="en-US" u="sng" dirty="0">
                <a:latin typeface="Times New Roman" pitchFamily="18" charset="0"/>
                <a:cs typeface="Times New Roman" pitchFamily="18" charset="0"/>
              </a:rPr>
            </a:b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b="1" u="sng" dirty="0">
                <a:latin typeface="Times New Roman" pitchFamily="18" charset="0"/>
                <a:cs typeface="Times New Roman" pitchFamily="18" charset="0"/>
              </a:rPr>
              <a:t>Recovery testing</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 a system test that forces the software to fail in a variety of ways</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and verifies that </a:t>
            </a:r>
            <a:r>
              <a:rPr lang="en-US" dirty="0" smtClean="0">
                <a:latin typeface="Times New Roman" pitchFamily="18" charset="0"/>
                <a:cs typeface="Times New Roman" pitchFamily="18" charset="0"/>
              </a:rPr>
              <a:t>recovery </a:t>
            </a:r>
            <a:r>
              <a:rPr lang="en-US" dirty="0">
                <a:latin typeface="Times New Roman" pitchFamily="18" charset="0"/>
                <a:cs typeface="Times New Roman" pitchFamily="18" charset="0"/>
              </a:rPr>
              <a:t>is properly </a:t>
            </a:r>
            <a:r>
              <a:rPr lang="en-US" dirty="0" smtClean="0">
                <a:latin typeface="Times New Roman" pitchFamily="18" charset="0"/>
                <a:cs typeface="Times New Roman" pitchFamily="18" charset="0"/>
              </a:rPr>
              <a:t>performed.</a:t>
            </a:r>
          </a:p>
          <a:p>
            <a:pPr marL="0" indent="0" algn="r">
              <a:buNone/>
            </a:pPr>
            <a:r>
              <a:rPr lang="ar-IQ" dirty="0"/>
              <a:t>اختبار </a:t>
            </a:r>
            <a:r>
              <a:rPr lang="ar-IQ" dirty="0" smtClean="0"/>
              <a:t>استرجاع النظام هو </a:t>
            </a:r>
            <a:r>
              <a:rPr lang="ar-IQ" dirty="0"/>
              <a:t>اختبار </a:t>
            </a:r>
            <a:r>
              <a:rPr lang="ar-IQ" dirty="0" smtClean="0"/>
              <a:t>يجبر </a:t>
            </a:r>
            <a:r>
              <a:rPr lang="ar-IQ" dirty="0"/>
              <a:t>البرنامج على </a:t>
            </a:r>
            <a:r>
              <a:rPr lang="ar-IQ" dirty="0" smtClean="0"/>
              <a:t>الخطأ بطرق </a:t>
            </a:r>
            <a:r>
              <a:rPr lang="ar-IQ" dirty="0"/>
              <a:t>متنوعة ويتحقق من إجراء </a:t>
            </a:r>
            <a:r>
              <a:rPr lang="ar-IQ" dirty="0" smtClean="0"/>
              <a:t>استرداد او استرجاع للبرنامج بشكل </a:t>
            </a:r>
            <a:r>
              <a:rPr lang="ar-IQ" dirty="0"/>
              <a:t>صحيح</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0240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5. Stress Testing</a:t>
            </a:r>
          </a:p>
        </p:txBody>
      </p:sp>
      <p:sp>
        <p:nvSpPr>
          <p:cNvPr id="3" name="Content Placeholder 2"/>
          <p:cNvSpPr>
            <a:spLocks noGrp="1"/>
          </p:cNvSpPr>
          <p:nvPr>
            <p:ph idx="1"/>
          </p:nvPr>
        </p:nvSpPr>
        <p:spPr>
          <a:xfrm>
            <a:off x="41550" y="1600200"/>
            <a:ext cx="8686800" cy="4525963"/>
          </a:xfrm>
        </p:spPr>
        <p:txBody>
          <a:bodyPr/>
          <a:lstStyle/>
          <a:p>
            <a:pPr marL="0" indent="0" algn="just">
              <a:buNone/>
            </a:pPr>
            <a:r>
              <a:rPr lang="en-US" b="1" u="sng" dirty="0">
                <a:latin typeface="Times New Roman" pitchFamily="18" charset="0"/>
                <a:cs typeface="Times New Roman" pitchFamily="18" charset="0"/>
              </a:rPr>
              <a:t>Stress testing</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executes a system in a manner that demands resources in abnormal</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quantity, frequency, or volume</a:t>
            </a:r>
            <a:r>
              <a:rPr lang="en-US" dirty="0" smtClean="0">
                <a:latin typeface="Times New Roman" pitchFamily="18" charset="0"/>
                <a:cs typeface="Times New Roman" pitchFamily="18" charset="0"/>
              </a:rPr>
              <a:t>.</a:t>
            </a:r>
            <a:endParaRPr lang="ar-IQ" dirty="0" smtClean="0">
              <a:latin typeface="Times New Roman" pitchFamily="18" charset="0"/>
              <a:cs typeface="Times New Roman" pitchFamily="18" charset="0"/>
            </a:endParaRPr>
          </a:p>
          <a:p>
            <a:pPr marL="0" indent="0" algn="r">
              <a:buNone/>
            </a:pPr>
            <a:r>
              <a:rPr lang="ar-IQ" dirty="0"/>
              <a:t>يقوم </a:t>
            </a:r>
            <a:r>
              <a:rPr lang="ar-IQ" dirty="0" smtClean="0"/>
              <a:t>هذا النوع من الاختبار بالضغط او عمل اجهاد على برامجيات عن طريق تنفيذ النظام </a:t>
            </a:r>
            <a:r>
              <a:rPr lang="ar-IQ" dirty="0"/>
              <a:t>بطريقة تتطلب موارد </a:t>
            </a:r>
            <a:r>
              <a:rPr lang="ar-IQ" dirty="0" smtClean="0"/>
              <a:t>بكمية غير طبيعية  </a:t>
            </a:r>
            <a:r>
              <a:rPr lang="ar-IQ" dirty="0"/>
              <a:t>أو </a:t>
            </a:r>
            <a:r>
              <a:rPr lang="ar-IQ" dirty="0" smtClean="0"/>
              <a:t>تكرار أو </a:t>
            </a:r>
            <a:r>
              <a:rPr lang="ar-IQ" dirty="0"/>
              <a:t>حجم غير </a:t>
            </a:r>
            <a:r>
              <a:rPr lang="ar-IQ" dirty="0" smtClean="0"/>
              <a:t>طبيعي.</a:t>
            </a:r>
            <a:endParaRPr lang="en-US"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380988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4-Acceptance-Testing</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latin typeface="Times New Roman" pitchFamily="18" charset="0"/>
                <a:cs typeface="Times New Roman" pitchFamily="18" charset="0"/>
              </a:rPr>
              <a:t>If software is developed as a product to be used by many customers, it is impractical to perform formal acceptance tests with each one. Most software product builders use a process called alpha and beta testing to uncover errors that only the end-user seems able to find</a:t>
            </a:r>
            <a:r>
              <a:rPr lang="en-US" dirty="0" smtClean="0">
                <a:latin typeface="Times New Roman" pitchFamily="18" charset="0"/>
                <a:cs typeface="Times New Roman" pitchFamily="18" charset="0"/>
              </a:rPr>
              <a:t>.</a:t>
            </a:r>
          </a:p>
          <a:p>
            <a:pPr marL="0" indent="0" algn="just" rtl="1">
              <a:buNone/>
            </a:pPr>
            <a:r>
              <a:rPr lang="ar-IQ" dirty="0"/>
              <a:t>إذا تم تطوير البرنامج كمنتج لاستخدامه من قبل </a:t>
            </a:r>
            <a:r>
              <a:rPr lang="ar-IQ" dirty="0" smtClean="0"/>
              <a:t>الزبائن، </a:t>
            </a:r>
            <a:r>
              <a:rPr lang="ar-IQ" dirty="0"/>
              <a:t>فمن غير </a:t>
            </a:r>
            <a:r>
              <a:rPr lang="ar-IQ" dirty="0" smtClean="0"/>
              <a:t>العملي از اتلمنطقي </a:t>
            </a:r>
            <a:r>
              <a:rPr lang="ar-IQ" dirty="0"/>
              <a:t>إجراء اختبارات القبول </a:t>
            </a:r>
            <a:r>
              <a:rPr lang="ar-IQ" dirty="0" smtClean="0"/>
              <a:t>مع </a:t>
            </a:r>
            <a:r>
              <a:rPr lang="ar-IQ" dirty="0"/>
              <a:t>كل </a:t>
            </a:r>
            <a:r>
              <a:rPr lang="ar-IQ" dirty="0" smtClean="0"/>
              <a:t>زبون. </a:t>
            </a:r>
            <a:r>
              <a:rPr lang="ar-IQ" dirty="0"/>
              <a:t>يستخدم معظم منشئي منتجات </a:t>
            </a:r>
            <a:r>
              <a:rPr lang="ar-IQ" dirty="0" smtClean="0"/>
              <a:t>البرامجيات عملية معالجة تدعى اختبار </a:t>
            </a:r>
            <a:r>
              <a:rPr lang="ar-IQ" dirty="0"/>
              <a:t>ألفا </a:t>
            </a:r>
            <a:r>
              <a:rPr lang="ar-IQ" dirty="0" smtClean="0"/>
              <a:t>و اختبار بيتا </a:t>
            </a:r>
            <a:r>
              <a:rPr lang="ar-IQ" dirty="0"/>
              <a:t>للكشف عن الأخطاء </a:t>
            </a:r>
            <a:r>
              <a:rPr lang="ar-IQ" dirty="0" smtClean="0"/>
              <a:t>حيث ان المستخدم </a:t>
            </a:r>
            <a:r>
              <a:rPr lang="ar-IQ" dirty="0"/>
              <a:t>النهائي فقط هو القادر على العثور </a:t>
            </a:r>
            <a:r>
              <a:rPr lang="ar-IQ" dirty="0" smtClean="0"/>
              <a:t>على تلك الاخطاء.</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54208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839200" cy="6019800"/>
          </a:xfrm>
        </p:spPr>
        <p:txBody>
          <a:bodyPr>
            <a:normAutofit fontScale="77500" lnSpcReduction="20000"/>
          </a:bodyPr>
          <a:lstStyle/>
          <a:p>
            <a:pPr marL="0" indent="0" algn="just">
              <a:buNone/>
            </a:pPr>
            <a:r>
              <a:rPr lang="en-US" b="1" u="sng" dirty="0" err="1" smtClean="0">
                <a:latin typeface="Times New Roman" pitchFamily="18" charset="0"/>
                <a:cs typeface="+mj-cs"/>
              </a:rPr>
              <a:t>a.The</a:t>
            </a:r>
            <a:r>
              <a:rPr lang="en-US" b="1" u="sng" dirty="0" smtClean="0">
                <a:latin typeface="Times New Roman" pitchFamily="18" charset="0"/>
                <a:cs typeface="+mj-cs"/>
              </a:rPr>
              <a:t> </a:t>
            </a:r>
            <a:r>
              <a:rPr lang="en-US" b="1" u="sng" dirty="0">
                <a:latin typeface="Times New Roman" pitchFamily="18" charset="0"/>
                <a:cs typeface="+mj-cs"/>
              </a:rPr>
              <a:t>alpha test</a:t>
            </a:r>
            <a:r>
              <a:rPr lang="en-US" b="1" dirty="0">
                <a:latin typeface="Times New Roman" pitchFamily="18" charset="0"/>
                <a:cs typeface="+mj-cs"/>
              </a:rPr>
              <a:t> </a:t>
            </a:r>
            <a:r>
              <a:rPr lang="en-US" dirty="0">
                <a:latin typeface="Times New Roman" pitchFamily="18" charset="0"/>
                <a:cs typeface="+mj-cs"/>
              </a:rPr>
              <a:t>is conducted at the developer's site by a customer</a:t>
            </a:r>
            <a:r>
              <a:rPr lang="en-US" dirty="0">
                <a:latin typeface="Times New Roman" pitchFamily="18" charset="0"/>
                <a:cs typeface="+mj-cs"/>
              </a:rPr>
              <a:t>. Alpha tests are conducted in a controlled environment</a:t>
            </a:r>
            <a:r>
              <a:rPr lang="en-US" dirty="0" smtClean="0">
                <a:latin typeface="Times New Roman" pitchFamily="18" charset="0"/>
                <a:cs typeface="+mj-cs"/>
              </a:rPr>
              <a:t>.</a:t>
            </a:r>
          </a:p>
          <a:p>
            <a:pPr marL="0" indent="0" algn="just" rtl="1">
              <a:buNone/>
            </a:pPr>
            <a:r>
              <a:rPr lang="ar-IQ" dirty="0" smtClean="0">
                <a:cs typeface="+mj-cs"/>
              </a:rPr>
              <a:t>يتم </a:t>
            </a:r>
            <a:r>
              <a:rPr lang="ar-IQ" dirty="0">
                <a:cs typeface="+mj-cs"/>
              </a:rPr>
              <a:t>إجراء اختبار ألفا في موقع </a:t>
            </a:r>
            <a:r>
              <a:rPr lang="ar-IQ" dirty="0" smtClean="0">
                <a:cs typeface="+mj-cs"/>
              </a:rPr>
              <a:t>مطور البرامجيات بواسطة أحد</a:t>
            </a:r>
            <a:r>
              <a:rPr lang="en-US" dirty="0" smtClean="0">
                <a:cs typeface="+mj-cs"/>
              </a:rPr>
              <a:t> </a:t>
            </a:r>
            <a:r>
              <a:rPr lang="ar-IQ" dirty="0" smtClean="0">
                <a:cs typeface="+mj-cs"/>
              </a:rPr>
              <a:t>العملاء او الزبائن . </a:t>
            </a:r>
            <a:r>
              <a:rPr lang="ar-IQ" dirty="0">
                <a:cs typeface="+mj-cs"/>
              </a:rPr>
              <a:t>يتم إجراء اختبارات ألفا في بيئة </a:t>
            </a:r>
            <a:r>
              <a:rPr lang="ar-IQ" dirty="0" smtClean="0">
                <a:cs typeface="+mj-cs"/>
              </a:rPr>
              <a:t>محكومة.</a:t>
            </a:r>
          </a:p>
          <a:p>
            <a:pPr marL="0" indent="0" algn="just" rtl="1">
              <a:buNone/>
            </a:pPr>
            <a:endParaRPr lang="ar-IQ" dirty="0" smtClean="0">
              <a:cs typeface="+mj-cs"/>
            </a:endParaRPr>
          </a:p>
          <a:p>
            <a:pPr marL="0" indent="0" algn="just">
              <a:buNone/>
            </a:pPr>
            <a:r>
              <a:rPr lang="en-US" b="1" u="sng" dirty="0" err="1">
                <a:latin typeface="Times New Roman" pitchFamily="18" charset="0"/>
                <a:cs typeface="+mj-cs"/>
              </a:rPr>
              <a:t>b.The</a:t>
            </a:r>
            <a:r>
              <a:rPr lang="en-US" b="1" u="sng" dirty="0">
                <a:latin typeface="Times New Roman" pitchFamily="18" charset="0"/>
                <a:cs typeface="+mj-cs"/>
              </a:rPr>
              <a:t> </a:t>
            </a:r>
            <a:r>
              <a:rPr lang="en-US" b="1" u="sng" dirty="0" smtClean="0">
                <a:latin typeface="Times New Roman" pitchFamily="18" charset="0"/>
                <a:cs typeface="+mj-cs"/>
              </a:rPr>
              <a:t>beta </a:t>
            </a:r>
            <a:r>
              <a:rPr lang="en-US" b="1" u="sng" dirty="0">
                <a:latin typeface="Times New Roman" pitchFamily="18" charset="0"/>
                <a:cs typeface="+mj-cs"/>
              </a:rPr>
              <a:t>test</a:t>
            </a:r>
            <a:r>
              <a:rPr lang="en-US" b="1" dirty="0">
                <a:latin typeface="Times New Roman" pitchFamily="18" charset="0"/>
                <a:cs typeface="+mj-cs"/>
              </a:rPr>
              <a:t> </a:t>
            </a:r>
            <a:r>
              <a:rPr lang="en-US" dirty="0" smtClean="0">
                <a:latin typeface="Times New Roman" pitchFamily="18" charset="0"/>
                <a:cs typeface="+mj-cs"/>
              </a:rPr>
              <a:t>Unlike </a:t>
            </a:r>
            <a:r>
              <a:rPr lang="en-US" dirty="0">
                <a:latin typeface="Times New Roman" pitchFamily="18" charset="0"/>
                <a:cs typeface="+mj-cs"/>
              </a:rPr>
              <a:t>alpha testing, the developer is generally not present. Therefore, the beta test is a "live" application of the software in an environment that cannot be controlled by the developer. </a:t>
            </a:r>
            <a:r>
              <a:rPr lang="en-US" dirty="0" smtClean="0">
                <a:latin typeface="Times New Roman" pitchFamily="18" charset="0"/>
                <a:cs typeface="+mj-cs"/>
              </a:rPr>
              <a:t>As </a:t>
            </a:r>
            <a:r>
              <a:rPr lang="en-US" dirty="0">
                <a:latin typeface="Times New Roman" pitchFamily="18" charset="0"/>
                <a:cs typeface="+mj-cs"/>
              </a:rPr>
              <a:t>a result of problems reported during beta tests, software engineers make modifications and then prepare for release of the software product to the entire customer base</a:t>
            </a:r>
            <a:r>
              <a:rPr lang="en-US" dirty="0" smtClean="0">
                <a:latin typeface="Times New Roman" pitchFamily="18" charset="0"/>
                <a:cs typeface="+mj-cs"/>
              </a:rPr>
              <a:t>.</a:t>
            </a:r>
            <a:endParaRPr lang="ar-IQ" dirty="0" smtClean="0">
              <a:latin typeface="Times New Roman" pitchFamily="18" charset="0"/>
              <a:cs typeface="+mj-cs"/>
            </a:endParaRPr>
          </a:p>
          <a:p>
            <a:pPr marL="0" indent="0" algn="just">
              <a:buNone/>
            </a:pPr>
            <a:endParaRPr lang="en-US" dirty="0" smtClean="0">
              <a:latin typeface="Times New Roman" pitchFamily="18" charset="0"/>
              <a:cs typeface="+mj-cs"/>
            </a:endParaRPr>
          </a:p>
          <a:p>
            <a:pPr marL="0" indent="0" algn="just" rtl="1">
              <a:buNone/>
            </a:pPr>
            <a:r>
              <a:rPr lang="ar-IQ" dirty="0"/>
              <a:t>اختبار </a:t>
            </a:r>
            <a:r>
              <a:rPr lang="en-US" dirty="0" err="1"/>
              <a:t>bete</a:t>
            </a:r>
            <a:r>
              <a:rPr lang="en-US" dirty="0"/>
              <a:t> </a:t>
            </a:r>
            <a:r>
              <a:rPr lang="ar-IQ" dirty="0"/>
              <a:t>على عكس اختبار </a:t>
            </a:r>
            <a:r>
              <a:rPr lang="en-US" dirty="0" smtClean="0"/>
              <a:t>alpha</a:t>
            </a:r>
            <a:r>
              <a:rPr lang="ar-IQ" dirty="0" smtClean="0"/>
              <a:t>، مطور برامجيات  </a:t>
            </a:r>
            <a:r>
              <a:rPr lang="ar-IQ" dirty="0"/>
              <a:t>غير موجود بشكل عام. ولذلك ، فإن </a:t>
            </a:r>
            <a:r>
              <a:rPr lang="ar-IQ" dirty="0" smtClean="0"/>
              <a:t>اختبار </a:t>
            </a:r>
            <a:r>
              <a:rPr lang="en-US" dirty="0" smtClean="0"/>
              <a:t>beta</a:t>
            </a:r>
            <a:r>
              <a:rPr lang="ar-IQ" dirty="0" smtClean="0"/>
              <a:t>هو </a:t>
            </a:r>
            <a:r>
              <a:rPr lang="ar-IQ" dirty="0"/>
              <a:t>تطبيق "مباشر" للبرنامج في بيئة لا يمكن </a:t>
            </a:r>
            <a:r>
              <a:rPr lang="ar-IQ" dirty="0" smtClean="0"/>
              <a:t>لمطور البرامجيات التحكم </a:t>
            </a:r>
            <a:r>
              <a:rPr lang="ar-IQ" dirty="0"/>
              <a:t>فيها. </a:t>
            </a:r>
            <a:r>
              <a:rPr lang="ar-IQ" dirty="0" smtClean="0"/>
              <a:t>وكنتيجة </a:t>
            </a:r>
            <a:r>
              <a:rPr lang="ar-IQ" dirty="0"/>
              <a:t>للمشكلات التي تم الإبلاغ عنها أثناء </a:t>
            </a:r>
            <a:r>
              <a:rPr lang="ar-IQ" dirty="0" smtClean="0"/>
              <a:t>اختبارات </a:t>
            </a:r>
            <a:r>
              <a:rPr lang="en-US" dirty="0"/>
              <a:t>beta</a:t>
            </a:r>
            <a:r>
              <a:rPr lang="ar-IQ" dirty="0" smtClean="0"/>
              <a:t>، </a:t>
            </a:r>
            <a:r>
              <a:rPr lang="ar-IQ" dirty="0"/>
              <a:t>يقوم مهندسو </a:t>
            </a:r>
            <a:r>
              <a:rPr lang="ar-IQ" dirty="0" smtClean="0"/>
              <a:t>البرامجيات </a:t>
            </a:r>
            <a:r>
              <a:rPr lang="ar-IQ" dirty="0"/>
              <a:t>بإجراء تعديلات ثم التحضير لإصدار منتج البرنامج </a:t>
            </a:r>
            <a:r>
              <a:rPr lang="ar-IQ" dirty="0" smtClean="0"/>
              <a:t>للعملاء او الزبائن.</a:t>
            </a:r>
            <a:endParaRPr lang="en-US" dirty="0">
              <a:latin typeface="Times New Roman" pitchFamily="18" charset="0"/>
              <a:cs typeface="+mj-cs"/>
            </a:endParaRPr>
          </a:p>
          <a:p>
            <a:pPr marL="0" indent="0" algn="just" rtl="1">
              <a:buNone/>
            </a:pPr>
            <a:endParaRPr lang="en-US" dirty="0">
              <a:latin typeface="Times New Roman" pitchFamily="18" charset="0"/>
              <a:cs typeface="+mj-cs"/>
            </a:endParaRPr>
          </a:p>
        </p:txBody>
      </p:sp>
    </p:spTree>
    <p:extLst>
      <p:ext uri="{BB962C8B-B14F-4D97-AF65-F5344CB8AC3E}">
        <p14:creationId xmlns:p14="http://schemas.microsoft.com/office/powerpoint/2010/main" val="264528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1143000"/>
          </a:xfrm>
        </p:spPr>
        <p:txBody>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Software Testing </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4525963"/>
          </a:xfrm>
        </p:spPr>
        <p:txBody>
          <a:bodyPr>
            <a:normAutofit fontScale="92500" lnSpcReduction="20000"/>
          </a:bodyPr>
          <a:lstStyle/>
          <a:p>
            <a:pPr marL="0" indent="0" algn="just">
              <a:lnSpc>
                <a:spcPct val="120000"/>
              </a:lnSpc>
              <a:buNone/>
            </a:pPr>
            <a:r>
              <a:rPr lang="en-US" b="1" dirty="0" smtClean="0">
                <a:effectLst>
                  <a:outerShdw blurRad="38100" dist="38100" dir="2700000" algn="tl">
                    <a:srgbClr val="000000">
                      <a:alpha val="43137"/>
                    </a:srgbClr>
                  </a:outerShdw>
                </a:effectLst>
                <a:latin typeface="Times New Roman"/>
                <a:ea typeface="Times New Roman"/>
                <a:cs typeface="+mj-cs"/>
              </a:rPr>
              <a:t>Software Testing </a:t>
            </a:r>
            <a:r>
              <a:rPr lang="en-US" dirty="0" smtClean="0">
                <a:effectLst/>
                <a:latin typeface="Times New Roman"/>
                <a:ea typeface="Times New Roman"/>
                <a:cs typeface="+mj-cs"/>
              </a:rPr>
              <a:t>is evaluation of the software against requirements gathered from users and system specifications. Testing is conducted at the phase level in software development life cycle or at module level in program code. Software testing comprises of </a:t>
            </a:r>
            <a:r>
              <a:rPr lang="en-US" b="1" u="sng" dirty="0" smtClean="0">
                <a:effectLst>
                  <a:outerShdw blurRad="38100" dist="38100" dir="2700000" algn="tl">
                    <a:srgbClr val="000000">
                      <a:alpha val="43137"/>
                    </a:srgbClr>
                  </a:outerShdw>
                </a:effectLst>
                <a:latin typeface="Times New Roman"/>
                <a:ea typeface="Times New Roman"/>
                <a:cs typeface="+mj-cs"/>
              </a:rPr>
              <a:t>Validation and Verification</a:t>
            </a:r>
            <a:r>
              <a:rPr lang="en-US" b="1" dirty="0" smtClean="0">
                <a:effectLst>
                  <a:outerShdw blurRad="38100" dist="38100" dir="2700000" algn="tl">
                    <a:srgbClr val="000000">
                      <a:alpha val="43137"/>
                    </a:srgbClr>
                  </a:outerShdw>
                </a:effectLst>
                <a:latin typeface="Times New Roman"/>
                <a:ea typeface="Times New Roman"/>
                <a:cs typeface="+mj-cs"/>
              </a:rPr>
              <a:t>.</a:t>
            </a:r>
          </a:p>
          <a:p>
            <a:pPr marL="0" indent="0" algn="just" rtl="1">
              <a:buNone/>
            </a:pPr>
            <a:endParaRPr lang="en-US" sz="2800" b="1" dirty="0" smtClean="0">
              <a:effectLst>
                <a:outerShdw blurRad="38100" dist="38100" dir="2700000" algn="tl">
                  <a:srgbClr val="000000">
                    <a:alpha val="43137"/>
                  </a:srgbClr>
                </a:outerShdw>
              </a:effectLst>
              <a:latin typeface="Times New Roman"/>
              <a:ea typeface="Times New Roman"/>
              <a:cs typeface="+mj-cs"/>
            </a:endParaRPr>
          </a:p>
          <a:p>
            <a:pPr marL="0" indent="0" algn="just" rtl="1">
              <a:buNone/>
            </a:pPr>
            <a:r>
              <a:rPr lang="ar-IQ" sz="2800" dirty="0" smtClean="0">
                <a:cs typeface="+mj-cs"/>
              </a:rPr>
              <a:t>اختبار البرامجيات هو تقييم البرامجيات تجاه المتطلبات التي تم جمعها من المستخدمين ومن مواصفات النظام. يتم إجراء الاختبار على مستوى المرحلة من </a:t>
            </a:r>
            <a:r>
              <a:rPr lang="en-US" sz="2800" dirty="0" smtClean="0">
                <a:cs typeface="+mj-cs"/>
              </a:rPr>
              <a:t> </a:t>
            </a:r>
            <a:r>
              <a:rPr lang="ar-IQ" sz="2800" dirty="0" smtClean="0">
                <a:cs typeface="+mj-cs"/>
              </a:rPr>
              <a:t>دورة حياة تطوير البرامج. يتكون اختبار البرمجيات من الفاعلية و التحقق</a:t>
            </a:r>
            <a:endParaRPr lang="en-US" sz="2800" dirty="0">
              <a:cs typeface="+mj-cs"/>
            </a:endParaRPr>
          </a:p>
        </p:txBody>
      </p:sp>
    </p:spTree>
    <p:extLst>
      <p:ext uri="{BB962C8B-B14F-4D97-AF65-F5344CB8AC3E}">
        <p14:creationId xmlns:p14="http://schemas.microsoft.com/office/powerpoint/2010/main" val="13092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523"/>
            <a:ext cx="8229600" cy="1143000"/>
          </a:xfrm>
        </p:spPr>
        <p:txBody>
          <a:bodyPr/>
          <a:lstStyle/>
          <a:p>
            <a:r>
              <a:rPr lang="en-US" dirty="0" smtClean="0">
                <a:effectLst>
                  <a:outerShdw blurRad="38100" dist="38100" dir="2700000" algn="tl">
                    <a:srgbClr val="000000">
                      <a:alpha val="43137"/>
                    </a:srgbClr>
                  </a:outerShdw>
                </a:effectLst>
                <a:latin typeface="Times New Roman" pitchFamily="18" charset="0"/>
                <a:cs typeface="Times New Roman" pitchFamily="18" charset="0"/>
              </a:rPr>
              <a:t>Software Testing Objectives</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263230" y="1191485"/>
            <a:ext cx="8652170" cy="4525963"/>
          </a:xfrm>
        </p:spPr>
        <p:txBody>
          <a:bodyPr>
            <a:normAutofit fontScale="40000" lnSpcReduction="20000"/>
          </a:bodyPr>
          <a:lstStyle/>
          <a:p>
            <a:pPr marL="514350" indent="-514350">
              <a:lnSpc>
                <a:spcPct val="170000"/>
              </a:lnSpc>
              <a:buFont typeface="+mj-lt"/>
              <a:buAutoNum type="alphaUcPeriod"/>
            </a:pPr>
            <a:r>
              <a:rPr lang="en-US" sz="5100" dirty="0" smtClean="0">
                <a:latin typeface="Times New Roman" pitchFamily="18" charset="0"/>
                <a:cs typeface="Times New Roman" pitchFamily="18" charset="0"/>
              </a:rPr>
              <a:t>Testing is a process of executing a program with the intent of finding an error.</a:t>
            </a:r>
          </a:p>
          <a:p>
            <a:pPr marL="514350" indent="-514350" algn="just">
              <a:lnSpc>
                <a:spcPct val="170000"/>
              </a:lnSpc>
              <a:buFont typeface="+mj-lt"/>
              <a:buAutoNum type="alphaUcPeriod"/>
            </a:pPr>
            <a:r>
              <a:rPr lang="en-US" sz="5100" dirty="0" smtClean="0">
                <a:latin typeface="Times New Roman" pitchFamily="18" charset="0"/>
                <a:cs typeface="Times New Roman" pitchFamily="18" charset="0"/>
              </a:rPr>
              <a:t>A good test case is one that has a high probability of finding an as-yet-undiscovered error.</a:t>
            </a:r>
          </a:p>
          <a:p>
            <a:pPr marL="514350" indent="-514350" algn="just">
              <a:lnSpc>
                <a:spcPct val="170000"/>
              </a:lnSpc>
              <a:buFont typeface="+mj-lt"/>
              <a:buAutoNum type="alphaUcPeriod"/>
            </a:pPr>
            <a:r>
              <a:rPr lang="en-US" sz="5100" dirty="0" smtClean="0">
                <a:latin typeface="Times New Roman" pitchFamily="18" charset="0"/>
                <a:cs typeface="Times New Roman" pitchFamily="18" charset="0"/>
              </a:rPr>
              <a:t>A successful test is one that uncovers an as-yet-undiscovered error.</a:t>
            </a:r>
          </a:p>
          <a:p>
            <a:pPr marL="0" indent="0" algn="r">
              <a:buNone/>
            </a:pPr>
            <a:r>
              <a:rPr lang="ar-IQ" sz="5000" dirty="0" smtClean="0"/>
              <a:t/>
            </a:r>
            <a:br>
              <a:rPr lang="ar-IQ" sz="5000" dirty="0" smtClean="0"/>
            </a:br>
            <a:r>
              <a:rPr lang="ar-IQ" sz="5000" dirty="0" smtClean="0"/>
              <a:t>1. الاختبار هو عملية تنفيذ برنامج بقصد او من اجل إيجاد خطأ.</a:t>
            </a:r>
            <a:br>
              <a:rPr lang="ar-IQ" sz="5000" dirty="0" smtClean="0"/>
            </a:br>
            <a:r>
              <a:rPr lang="ar-IQ" sz="5000" dirty="0" smtClean="0"/>
              <a:t/>
            </a:r>
            <a:br>
              <a:rPr lang="ar-IQ" sz="5000" dirty="0" smtClean="0"/>
            </a:br>
            <a:r>
              <a:rPr lang="ar-IQ" sz="5000" dirty="0" smtClean="0"/>
              <a:t>2. حالة اختبار الجيد (او الاختبار الجيد</a:t>
            </a:r>
            <a:r>
              <a:rPr lang="ar-IQ" sz="5000" smtClean="0"/>
              <a:t>) يكون لديه احتمال </a:t>
            </a:r>
            <a:r>
              <a:rPr lang="ar-IQ" sz="5000" dirty="0" smtClean="0"/>
              <a:t>كبير لإيجاد خطأ لم يتم اكتشافه حتى الآن.</a:t>
            </a:r>
            <a:br>
              <a:rPr lang="ar-IQ" sz="5000" dirty="0" smtClean="0"/>
            </a:br>
            <a:r>
              <a:rPr lang="ar-IQ" sz="5000" dirty="0" smtClean="0"/>
              <a:t/>
            </a:r>
            <a:br>
              <a:rPr lang="ar-IQ" sz="5000" dirty="0" smtClean="0"/>
            </a:br>
            <a:r>
              <a:rPr lang="ar-IQ" sz="5000" dirty="0" smtClean="0"/>
              <a:t>3. الاختبار الناجح هو الاختبار الذي يكتشف عن خطأ لم يتم اكتشافه بعد.</a:t>
            </a:r>
            <a:br>
              <a:rPr lang="ar-IQ" sz="5000" dirty="0" smtClean="0"/>
            </a:br>
            <a:endParaRPr lang="en-US" sz="5000" dirty="0" smtClean="0"/>
          </a:p>
          <a:p>
            <a:pPr marL="514350" indent="-514350">
              <a:buFont typeface="+mj-lt"/>
              <a:buAutoNum type="alphaUcPeriod"/>
            </a:pPr>
            <a:endParaRPr lang="en-US" dirty="0" smtClean="0"/>
          </a:p>
          <a:p>
            <a:pPr marL="514350" indent="-514350">
              <a:buFont typeface="+mj-lt"/>
              <a:buAutoNum type="alphaUcPeriod"/>
            </a:pPr>
            <a:endParaRPr lang="en-US" dirty="0" smtClean="0"/>
          </a:p>
          <a:p>
            <a:pPr marL="514350" indent="-514350">
              <a:buFont typeface="+mj-lt"/>
              <a:buAutoNum type="alphaUcPeriod"/>
            </a:pPr>
            <a:endParaRPr lang="en-US" dirty="0"/>
          </a:p>
        </p:txBody>
      </p:sp>
    </p:spTree>
    <p:extLst>
      <p:ext uri="{BB962C8B-B14F-4D97-AF65-F5344CB8AC3E}">
        <p14:creationId xmlns:p14="http://schemas.microsoft.com/office/powerpoint/2010/main" val="22864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latin typeface="Times New Roman" pitchFamily="18" charset="0"/>
                <a:cs typeface="Times New Roman" pitchFamily="18" charset="0"/>
              </a:rPr>
              <a:t>Testing </a:t>
            </a:r>
            <a:r>
              <a:rPr lang="en-US" b="1" dirty="0" smtClean="0">
                <a:latin typeface="Times New Roman" pitchFamily="18" charset="0"/>
                <a:cs typeface="Times New Roman" pitchFamily="18" charset="0"/>
              </a:rPr>
              <a:t>Levels(</a:t>
            </a:r>
            <a:r>
              <a:rPr lang="en-US" b="1" dirty="0">
                <a:latin typeface="Times New Roman" pitchFamily="18" charset="0"/>
                <a:cs typeface="Times New Roman" pitchFamily="18" charset="0"/>
              </a:rPr>
              <a:t>Strategies</a:t>
            </a:r>
            <a:r>
              <a:rPr lang="en-US" b="1" dirty="0"/>
              <a:t> </a:t>
            </a:r>
            <a:r>
              <a:rPr lang="en-US" b="1" dirty="0" smtClean="0"/>
              <a:t>)</a:t>
            </a:r>
            <a:r>
              <a:rPr lang="en-US" b="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8991600" cy="2209800"/>
          </a:xfrm>
        </p:spPr>
        <p:txBody>
          <a:bodyPr>
            <a:normAutofit lnSpcReduction="10000"/>
          </a:bodyPr>
          <a:lstStyle/>
          <a:p>
            <a:r>
              <a:rPr lang="en-US" dirty="0">
                <a:latin typeface="Times New Roman" pitchFamily="18" charset="0"/>
                <a:cs typeface="Times New Roman" pitchFamily="18" charset="0"/>
              </a:rPr>
              <a:t>Before jumping on the next stage, a stage is tested validated and </a:t>
            </a:r>
            <a:r>
              <a:rPr lang="en-US" dirty="0" smtClean="0">
                <a:latin typeface="Times New Roman" pitchFamily="18" charset="0"/>
                <a:cs typeface="Times New Roman" pitchFamily="18" charset="0"/>
              </a:rPr>
              <a:t>verified</a:t>
            </a:r>
          </a:p>
          <a:p>
            <a:pPr marL="0" indent="0" algn="r">
              <a:buNone/>
            </a:pPr>
            <a:r>
              <a:rPr lang="ar-IQ" dirty="0" smtClean="0"/>
              <a:t>قبل الانتقال الى المرحلة التالية ، كل مرحلة من المراحل يتم </a:t>
            </a:r>
          </a:p>
          <a:p>
            <a:pPr marL="0" indent="0" algn="r">
              <a:buNone/>
            </a:pPr>
            <a:r>
              <a:rPr lang="en-US" dirty="0" smtClean="0"/>
              <a:t>	   	           </a:t>
            </a:r>
            <a:r>
              <a:rPr lang="ar-IQ" dirty="0" smtClean="0"/>
              <a:t>اختبارها والتحقق من صحتها</a:t>
            </a:r>
            <a:endParaRPr lang="en-US" dirty="0">
              <a:latin typeface="Times New Roman" pitchFamily="18" charset="0"/>
              <a:cs typeface="Times New Roman" pitchFamily="18" charset="0"/>
            </a:endParaRPr>
          </a:p>
        </p:txBody>
      </p:sp>
      <p:sp>
        <p:nvSpPr>
          <p:cNvPr id="4" name="Rectangle 3"/>
          <p:cNvSpPr/>
          <p:nvPr/>
        </p:nvSpPr>
        <p:spPr>
          <a:xfrm>
            <a:off x="0" y="2971800"/>
            <a:ext cx="8991600" cy="3046988"/>
          </a:xfrm>
          <a:prstGeom prst="rect">
            <a:avLst/>
          </a:prstGeom>
        </p:spPr>
        <p:txBody>
          <a:bodyPr wrap="square">
            <a:spAutoFit/>
          </a:bodyPr>
          <a:lstStyle/>
          <a:p>
            <a:pPr marL="285750" indent="-285750" algn="just">
              <a:buFont typeface="Arial" pitchFamily="34" charset="0"/>
              <a:buChar char="•"/>
            </a:pPr>
            <a:r>
              <a:rPr lang="en-US" sz="3200" dirty="0">
                <a:latin typeface="Times New Roman" pitchFamily="18" charset="0"/>
                <a:cs typeface="Times New Roman" pitchFamily="18" charset="0"/>
              </a:rPr>
              <a:t>Testing separately is done just to make sure that there are no hidden bugs or issues left in the software. Software is tested on various levels</a:t>
            </a:r>
            <a:r>
              <a:rPr lang="en-US" sz="3200" dirty="0" smtClean="0">
                <a:latin typeface="Times New Roman" pitchFamily="18" charset="0"/>
                <a:cs typeface="Times New Roman" pitchFamily="18" charset="0"/>
              </a:rPr>
              <a:t>.</a:t>
            </a:r>
            <a:endParaRPr lang="ar-IQ" sz="3200" dirty="0" smtClean="0">
              <a:latin typeface="Times New Roman" pitchFamily="18" charset="0"/>
              <a:cs typeface="Times New Roman" pitchFamily="18" charset="0"/>
            </a:endParaRPr>
          </a:p>
          <a:p>
            <a:pPr algn="r"/>
            <a:r>
              <a:rPr lang="ar-IQ" sz="3200" dirty="0" smtClean="0"/>
              <a:t>الاختبار </a:t>
            </a:r>
            <a:r>
              <a:rPr lang="ar-IQ" sz="3200" dirty="0"/>
              <a:t>يتم </a:t>
            </a:r>
            <a:r>
              <a:rPr lang="ar-IQ" sz="3200" dirty="0" smtClean="0"/>
              <a:t>إجراءه </a:t>
            </a:r>
            <a:r>
              <a:rPr lang="ar-IQ" sz="3200" dirty="0"/>
              <a:t>بشكل منفصل </a:t>
            </a:r>
            <a:r>
              <a:rPr lang="ar-IQ" sz="3200" dirty="0" smtClean="0"/>
              <a:t>للتأكد </a:t>
            </a:r>
            <a:r>
              <a:rPr lang="ar-IQ" sz="3200" dirty="0"/>
              <a:t>من عدم وجود أخطاء أو </a:t>
            </a:r>
            <a:r>
              <a:rPr lang="ar-IQ" sz="3200" dirty="0" smtClean="0"/>
              <a:t>مشكلات غير ظاهرة (مخفية) </a:t>
            </a:r>
            <a:r>
              <a:rPr lang="ar-IQ" sz="3200" dirty="0"/>
              <a:t>في </a:t>
            </a:r>
            <a:r>
              <a:rPr lang="ar-IQ" sz="3200" dirty="0" smtClean="0"/>
              <a:t>البرامجيات. </a:t>
            </a:r>
            <a:r>
              <a:rPr lang="ar-IQ" sz="3200" dirty="0"/>
              <a:t>يتم اختبار </a:t>
            </a:r>
            <a:r>
              <a:rPr lang="ar-IQ" sz="3200" dirty="0" smtClean="0"/>
              <a:t>البرامجيات بمستويات </a:t>
            </a:r>
            <a:r>
              <a:rPr lang="ar-IQ" sz="3200" dirty="0"/>
              <a:t>مختلفة.</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12191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958"/>
            <a:ext cx="8229600" cy="1143000"/>
          </a:xfrm>
        </p:spPr>
        <p:txBody>
          <a:bodyPr/>
          <a:lstStyle/>
          <a:p>
            <a:r>
              <a:rPr lang="en-US" b="1" dirty="0">
                <a:effectLst>
                  <a:outerShdw blurRad="38100" dist="38100" dir="2700000" algn="tl">
                    <a:srgbClr val="000000">
                      <a:alpha val="43137"/>
                    </a:srgbClr>
                  </a:outerShdw>
                </a:effectLst>
                <a:latin typeface="Times New Roman" pitchFamily="18" charset="0"/>
                <a:cs typeface="Times New Roman" pitchFamily="18" charset="0"/>
              </a:rPr>
              <a:t>Types of Testing</a:t>
            </a:r>
          </a:p>
        </p:txBody>
      </p:sp>
      <p:sp>
        <p:nvSpPr>
          <p:cNvPr id="3" name="Content Placeholder 2"/>
          <p:cNvSpPr>
            <a:spLocks noGrp="1"/>
          </p:cNvSpPr>
          <p:nvPr>
            <p:ph idx="1"/>
          </p:nvPr>
        </p:nvSpPr>
        <p:spPr>
          <a:xfrm>
            <a:off x="457200" y="1198405"/>
            <a:ext cx="8229600" cy="4525963"/>
          </a:xfrm>
        </p:spPr>
        <p:txBody>
          <a:bodyPr>
            <a:normAutofit fontScale="85000" lnSpcReduction="20000"/>
          </a:bodyPr>
          <a:lstStyle/>
          <a:p>
            <a:pPr marL="0" indent="0" algn="just">
              <a:buNone/>
            </a:pPr>
            <a:r>
              <a:rPr lang="en-US" b="1" dirty="0" smtClean="0">
                <a:latin typeface="Times New Roman" pitchFamily="18" charset="0"/>
                <a:cs typeface="Times New Roman" pitchFamily="18" charset="0"/>
              </a:rPr>
              <a:t>1- Unit </a:t>
            </a:r>
            <a:r>
              <a:rPr lang="en-US" b="1" dirty="0">
                <a:latin typeface="Times New Roman" pitchFamily="18" charset="0"/>
                <a:cs typeface="Times New Roman" pitchFamily="18" charset="0"/>
              </a:rPr>
              <a:t>Testing</a:t>
            </a:r>
          </a:p>
          <a:p>
            <a:pPr marL="0" indent="0" algn="just">
              <a:buNone/>
            </a:pPr>
            <a:r>
              <a:rPr lang="en-US" dirty="0" smtClean="0">
                <a:latin typeface="Times New Roman" pitchFamily="18" charset="0"/>
                <a:cs typeface="Times New Roman" pitchFamily="18" charset="0"/>
              </a:rPr>
              <a:t>While </a:t>
            </a:r>
            <a:r>
              <a:rPr lang="en-US" dirty="0">
                <a:latin typeface="Times New Roman" pitchFamily="18" charset="0"/>
                <a:cs typeface="Times New Roman" pitchFamily="18" charset="0"/>
              </a:rPr>
              <a:t>coding, the programmer performs some tests on that unit of a program to know if it is error-free. Testing is performed under the white-box testing approach. Unit testing helps developers decide that individual units of the program are working as per requirement and are error-free</a:t>
            </a:r>
            <a:r>
              <a:rPr lang="en-US" dirty="0" smtClean="0">
                <a:latin typeface="Times New Roman" pitchFamily="18" charset="0"/>
                <a:cs typeface="Times New Roman" pitchFamily="18" charset="0"/>
              </a:rPr>
              <a:t>.</a:t>
            </a:r>
          </a:p>
          <a:p>
            <a:pPr marL="0" indent="0" algn="just" rtl="1">
              <a:buNone/>
            </a:pPr>
            <a:r>
              <a:rPr lang="ar-IQ" dirty="0"/>
              <a:t>أثناء </a:t>
            </a:r>
            <a:r>
              <a:rPr lang="ar-IQ" dirty="0" smtClean="0"/>
              <a:t>كتابة الكو او الايعازات، </a:t>
            </a:r>
            <a:r>
              <a:rPr lang="ar-IQ" dirty="0"/>
              <a:t>يقوم المبرمج بإجراء بعض الاختبارات </a:t>
            </a:r>
            <a:r>
              <a:rPr lang="ar-IQ" dirty="0" smtClean="0"/>
              <a:t>لمعرفة فيما إذا </a:t>
            </a:r>
            <a:r>
              <a:rPr lang="ar-IQ" dirty="0"/>
              <a:t>كانت خالية من الأخطاء. يتم إجراء الاختبار بموجب نهج اختبار </a:t>
            </a:r>
            <a:r>
              <a:rPr lang="ar-IQ" b="1" dirty="0"/>
              <a:t>الصندوق </a:t>
            </a:r>
            <a:r>
              <a:rPr lang="ar-IQ" b="1" dirty="0" smtClean="0"/>
              <a:t>الأبيض(يستخدم في اختبارات الوظائف)</a:t>
            </a:r>
            <a:r>
              <a:rPr lang="ar-IQ" dirty="0" smtClean="0"/>
              <a:t>. </a:t>
            </a:r>
            <a:endParaRPr lang="en-US" dirty="0" smtClean="0"/>
          </a:p>
          <a:p>
            <a:pPr marL="0" indent="0" algn="just" rtl="1">
              <a:buNone/>
            </a:pPr>
            <a:r>
              <a:rPr lang="ar-IQ" dirty="0" smtClean="0"/>
              <a:t>يساعد </a:t>
            </a:r>
            <a:r>
              <a:rPr lang="en-US" dirty="0"/>
              <a:t>unit testing</a:t>
            </a:r>
            <a:r>
              <a:rPr lang="ar-IQ" dirty="0" smtClean="0"/>
              <a:t> مطوري البرامج في </a:t>
            </a:r>
            <a:r>
              <a:rPr lang="ar-IQ" dirty="0"/>
              <a:t>تحديد </a:t>
            </a:r>
            <a:r>
              <a:rPr lang="ar-IQ" dirty="0" smtClean="0"/>
              <a:t>ان كانت الوحدات المنفصلة للبرنامج </a:t>
            </a:r>
            <a:r>
              <a:rPr lang="ar-IQ" dirty="0"/>
              <a:t>تعمل وفقًا </a:t>
            </a:r>
            <a:r>
              <a:rPr lang="ar-IQ" dirty="0" smtClean="0"/>
              <a:t>للمتطلبات المطلوبة  </a:t>
            </a:r>
            <a:r>
              <a:rPr lang="ar-IQ" dirty="0"/>
              <a:t>وخالية من الأخطاء.</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9113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616510"/>
            <a:ext cx="86487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676400" y="5463385"/>
            <a:ext cx="5524910" cy="461665"/>
          </a:xfrm>
          <a:prstGeom prst="rect">
            <a:avLst/>
          </a:prstGeom>
        </p:spPr>
        <p:txBody>
          <a:bodyPr wrap="none">
            <a:spAutoFit/>
          </a:bodyPr>
          <a:lstStyle/>
          <a:p>
            <a:r>
              <a:rPr lang="en-US" sz="2400" b="1" dirty="0" smtClean="0">
                <a:latin typeface="Times New Roman" pitchFamily="18" charset="0"/>
                <a:cs typeface="Times New Roman" pitchFamily="18" charset="0"/>
              </a:rPr>
              <a:t>Diagram shows </a:t>
            </a:r>
            <a:r>
              <a:rPr lang="en-US" sz="2400" b="1" dirty="0">
                <a:latin typeface="Times New Roman" pitchFamily="18" charset="0"/>
                <a:cs typeface="Times New Roman" pitchFamily="18" charset="0"/>
              </a:rPr>
              <a:t>types of Software Testing</a:t>
            </a:r>
          </a:p>
        </p:txBody>
      </p:sp>
    </p:spTree>
    <p:extLst>
      <p:ext uri="{BB962C8B-B14F-4D97-AF65-F5344CB8AC3E}">
        <p14:creationId xmlns:p14="http://schemas.microsoft.com/office/powerpoint/2010/main" val="13882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2- Integration Testing</a:t>
            </a:r>
          </a:p>
        </p:txBody>
      </p:sp>
      <p:sp>
        <p:nvSpPr>
          <p:cNvPr id="3" name="Content Placeholder 2"/>
          <p:cNvSpPr>
            <a:spLocks noGrp="1"/>
          </p:cNvSpPr>
          <p:nvPr>
            <p:ph idx="1"/>
          </p:nvPr>
        </p:nvSpPr>
        <p:spPr/>
        <p:txBody>
          <a:bodyPr>
            <a:normAutofit lnSpcReduction="10000"/>
          </a:bodyPr>
          <a:lstStyle/>
          <a:p>
            <a:pPr marL="0" indent="0" algn="just">
              <a:buNone/>
            </a:pPr>
            <a:r>
              <a:rPr lang="en-US" dirty="0">
                <a:latin typeface="Times New Roman" pitchFamily="18" charset="0"/>
                <a:cs typeface="Times New Roman" pitchFamily="18" charset="0"/>
              </a:rPr>
              <a:t>Even if the units of software are working fine individually, there is a need to find out if the units, if integrated together would also work without errors. For example, argument passes and data updating etc</a:t>
            </a:r>
            <a:r>
              <a:rPr lang="en-US" dirty="0" smtClean="0">
                <a:latin typeface="Times New Roman" pitchFamily="18" charset="0"/>
                <a:cs typeface="Times New Roman" pitchFamily="18" charset="0"/>
              </a:rPr>
              <a:t>.</a:t>
            </a:r>
          </a:p>
          <a:p>
            <a:pPr marL="0" indent="0" algn="r">
              <a:buNone/>
            </a:pPr>
            <a:r>
              <a:rPr lang="ar-IQ" dirty="0" smtClean="0"/>
              <a:t>حتى و </a:t>
            </a:r>
            <a:r>
              <a:rPr lang="ar-IQ" dirty="0"/>
              <a:t>إذا كانت وحدات البرامج تعمل بشكل </a:t>
            </a:r>
            <a:r>
              <a:rPr lang="ar-IQ" dirty="0" smtClean="0"/>
              <a:t>فردي وبدون اي مشاكل  </a:t>
            </a:r>
            <a:r>
              <a:rPr lang="ar-IQ" dirty="0"/>
              <a:t>، فهناك حاجة لمعرفة ما إذا كانت الوحدات </a:t>
            </a:r>
            <a:r>
              <a:rPr lang="ar-IQ" dirty="0" smtClean="0"/>
              <a:t>مدمجة مع بعضها ستعمل </a:t>
            </a:r>
            <a:r>
              <a:rPr lang="ar-IQ" dirty="0"/>
              <a:t>أيضًا دون أخطاء. على سبيل المثال </a:t>
            </a:r>
            <a:r>
              <a:rPr lang="ar-IQ" dirty="0" smtClean="0"/>
              <a:t>تحديث البيانات </a:t>
            </a:r>
            <a:r>
              <a:rPr lang="ar-IQ" dirty="0"/>
              <a:t>وما إلى ذلك.</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48825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3-System Testing</a:t>
            </a:r>
          </a:p>
        </p:txBody>
      </p:sp>
      <p:sp>
        <p:nvSpPr>
          <p:cNvPr id="3" name="Content Placeholder 2"/>
          <p:cNvSpPr>
            <a:spLocks noGrp="1"/>
          </p:cNvSpPr>
          <p:nvPr>
            <p:ph idx="1"/>
          </p:nvPr>
        </p:nvSpPr>
        <p:spPr/>
        <p:txBody>
          <a:bodyPr>
            <a:normAutofit fontScale="85000" lnSpcReduction="20000"/>
          </a:bodyPr>
          <a:lstStyle/>
          <a:p>
            <a:pPr marL="0" lvl="0" indent="0" algn="just">
              <a:buNone/>
            </a:pPr>
            <a:r>
              <a:rPr lang="en-US" b="1" dirty="0">
                <a:latin typeface="Times New Roman" pitchFamily="18" charset="0"/>
                <a:cs typeface="Times New Roman" pitchFamily="18" charset="0"/>
              </a:rPr>
              <a:t>1- Functionality </a:t>
            </a:r>
            <a:r>
              <a:rPr lang="en-US" b="1" dirty="0" smtClean="0">
                <a:latin typeface="Times New Roman" pitchFamily="18" charset="0"/>
                <a:cs typeface="Times New Roman" pitchFamily="18" charset="0"/>
              </a:rPr>
              <a:t>testing</a:t>
            </a:r>
            <a:r>
              <a:rPr lang="en-US" dirty="0" smtClean="0">
                <a:latin typeface="Times New Roman" pitchFamily="18" charset="0"/>
                <a:cs typeface="Times New Roman" pitchFamily="18" charset="0"/>
              </a:rPr>
              <a:t>: Tests </a:t>
            </a:r>
            <a:r>
              <a:rPr lang="en-US" dirty="0">
                <a:latin typeface="Times New Roman" pitchFamily="18" charset="0"/>
                <a:cs typeface="Times New Roman" pitchFamily="18" charset="0"/>
              </a:rPr>
              <a:t>all functionalities of the software against the</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requirement</a:t>
            </a:r>
            <a:r>
              <a:rPr lang="en-US" dirty="0" smtClean="0">
                <a:latin typeface="Times New Roman" pitchFamily="18" charset="0"/>
                <a:cs typeface="Times New Roman" pitchFamily="18" charset="0"/>
              </a:rPr>
              <a:t>.</a:t>
            </a:r>
            <a:endParaRPr lang="ar-IQ" dirty="0" smtClean="0">
              <a:latin typeface="Times New Roman" pitchFamily="18" charset="0"/>
              <a:cs typeface="Times New Roman" pitchFamily="18" charset="0"/>
            </a:endParaRPr>
          </a:p>
          <a:p>
            <a:pPr marL="0" lvl="0" indent="0" algn="r">
              <a:buNone/>
            </a:pPr>
            <a:r>
              <a:rPr lang="ar-IQ" dirty="0"/>
              <a:t>يختبر جميع وظائف </a:t>
            </a:r>
            <a:r>
              <a:rPr lang="ar-IQ" dirty="0" smtClean="0"/>
              <a:t>البرامجيات استعدادا للمتطلبات .</a:t>
            </a:r>
            <a:endParaRPr lang="en-US" dirty="0" smtClean="0">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A.</a:t>
            </a:r>
            <a:r>
              <a:rPr lang="ar-IQ"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Black-box testing: black-box</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tests are used to demonstrate that software factions are operational, that input is properly accepted and output is correctly produced, and that the integrity of external information (e.g., a database) is </a:t>
            </a:r>
            <a:r>
              <a:rPr lang="en-US" dirty="0" smtClean="0">
                <a:latin typeface="Times New Roman" pitchFamily="18" charset="0"/>
                <a:cs typeface="Times New Roman" pitchFamily="18" charset="0"/>
              </a:rPr>
              <a:t>maintained.</a:t>
            </a:r>
          </a:p>
          <a:p>
            <a:pPr marL="0" indent="0" algn="just" rtl="1">
              <a:buNone/>
            </a:pPr>
            <a:r>
              <a:rPr lang="ar-IQ" dirty="0" smtClean="0"/>
              <a:t>اختبار </a:t>
            </a:r>
            <a:r>
              <a:rPr lang="ar-IQ" dirty="0"/>
              <a:t>الصندوق الأسود: تُستخدم اختبارات الصندوق الأسود لإثبات أن </a:t>
            </a:r>
            <a:r>
              <a:rPr lang="ar-IQ" dirty="0" smtClean="0"/>
              <a:t>فئة البرامجيات </a:t>
            </a:r>
            <a:r>
              <a:rPr lang="ar-IQ" dirty="0"/>
              <a:t>تعمل </a:t>
            </a:r>
            <a:r>
              <a:rPr lang="ar-IQ" dirty="0" smtClean="0"/>
              <a:t>بشكل صحيح ، </a:t>
            </a:r>
            <a:r>
              <a:rPr lang="ar-IQ" dirty="0"/>
              <a:t>وأن </a:t>
            </a:r>
            <a:r>
              <a:rPr lang="ar-IQ" dirty="0" smtClean="0"/>
              <a:t>ادخال البيانات مقبول </a:t>
            </a:r>
            <a:r>
              <a:rPr lang="ar-IQ" dirty="0"/>
              <a:t>بشكل صحيح ويتم إنتاج المخرجات بشكل صحيح ، والحفاظ على سلامة المعلومات الخارجية </a:t>
            </a:r>
            <a:r>
              <a:rPr lang="ar-IQ" dirty="0" smtClean="0"/>
              <a:t>(مثال قاعدة </a:t>
            </a:r>
            <a:r>
              <a:rPr lang="ar-IQ" dirty="0"/>
              <a:t>البيانات)</a:t>
            </a:r>
          </a:p>
          <a:p>
            <a:pPr marL="0" indent="0" algn="just">
              <a:buNone/>
            </a:pP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54139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Black-box </a:t>
            </a:r>
            <a:r>
              <a:rPr lang="en-US" dirty="0">
                <a:latin typeface="Times New Roman" pitchFamily="18" charset="0"/>
                <a:cs typeface="Times New Roman" pitchFamily="18" charset="0"/>
              </a:rPr>
              <a:t>testing: </a:t>
            </a:r>
          </a:p>
        </p:txBody>
      </p:sp>
      <p:sp>
        <p:nvSpPr>
          <p:cNvPr id="3" name="Content Placeholder 2"/>
          <p:cNvSpPr>
            <a:spLocks noGrp="1"/>
          </p:cNvSpPr>
          <p:nvPr>
            <p:ph idx="1"/>
          </p:nvPr>
        </p:nvSpPr>
        <p:spPr>
          <a:xfrm>
            <a:off x="457200" y="1600200"/>
            <a:ext cx="8686800" cy="4525963"/>
          </a:xfrm>
        </p:spPr>
        <p:txBody>
          <a:bodyPr>
            <a:normAutofit fontScale="85000" lnSpcReduction="10000"/>
          </a:bodyPr>
          <a:lstStyle/>
          <a:p>
            <a:pPr>
              <a:buFont typeface="Wingdings" pitchFamily="2" charset="2"/>
              <a:buChar char="ü"/>
            </a:pPr>
            <a:r>
              <a:rPr lang="en-US" b="1" u="sng" dirty="0">
                <a:latin typeface="Times New Roman" pitchFamily="18" charset="0"/>
                <a:cs typeface="Times New Roman" pitchFamily="18" charset="0"/>
              </a:rPr>
              <a:t>Black-box testing</a:t>
            </a:r>
            <a:r>
              <a:rPr lang="en-US" dirty="0">
                <a:latin typeface="Times New Roman" pitchFamily="18" charset="0"/>
                <a:cs typeface="Times New Roman" pitchFamily="18" charset="0"/>
              </a:rPr>
              <a:t>, also</a:t>
            </a:r>
            <a:r>
              <a:rPr lang="en-US" b="1" dirty="0">
                <a:latin typeface="Times New Roman" pitchFamily="18" charset="0"/>
                <a:cs typeface="Times New Roman" pitchFamily="18" charset="0"/>
              </a:rPr>
              <a:t> </a:t>
            </a:r>
            <a:r>
              <a:rPr lang="en-US" b="1" u="sng" dirty="0">
                <a:latin typeface="Times New Roman" pitchFamily="18" charset="0"/>
                <a:cs typeface="Times New Roman" pitchFamily="18" charset="0"/>
              </a:rPr>
              <a:t>called behavioral testing</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focuses on the </a:t>
            </a:r>
            <a:r>
              <a:rPr lang="en-US" dirty="0" smtClean="0">
                <a:latin typeface="Times New Roman" pitchFamily="18" charset="0"/>
                <a:cs typeface="Times New Roman" pitchFamily="18" charset="0"/>
              </a:rPr>
              <a:t>functional requirements </a:t>
            </a:r>
            <a:r>
              <a:rPr lang="en-US" dirty="0">
                <a:latin typeface="Times New Roman" pitchFamily="18" charset="0"/>
                <a:cs typeface="Times New Roman" pitchFamily="18" charset="0"/>
              </a:rPr>
              <a:t>of the </a:t>
            </a:r>
            <a:r>
              <a:rPr lang="en-US" dirty="0" smtClean="0">
                <a:latin typeface="Times New Roman" pitchFamily="18" charset="0"/>
                <a:cs typeface="Times New Roman" pitchFamily="18" charset="0"/>
              </a:rPr>
              <a:t>software.</a:t>
            </a:r>
          </a:p>
          <a:p>
            <a:pPr marL="0" indent="0" algn="r">
              <a:buNone/>
            </a:pPr>
            <a:r>
              <a:rPr lang="ar-IQ" dirty="0" smtClean="0">
                <a:latin typeface="Times New Roman" pitchFamily="18" charset="0"/>
                <a:cs typeface="Times New Roman" pitchFamily="18" charset="0"/>
              </a:rPr>
              <a:t>اختبار </a:t>
            </a:r>
            <a:r>
              <a:rPr lang="ar-IQ" dirty="0">
                <a:latin typeface="Times New Roman" pitchFamily="18" charset="0"/>
                <a:cs typeface="Times New Roman" pitchFamily="18" charset="0"/>
              </a:rPr>
              <a:t>الصندوق الأسود ، الذي يسمى أيضًا الاختبار السلوكي يركز</a:t>
            </a:r>
            <a:r>
              <a:rPr lang="ar-IQ" dirty="0" smtClean="0">
                <a:latin typeface="Times New Roman" pitchFamily="18" charset="0"/>
                <a:cs typeface="Times New Roman" pitchFamily="18" charset="0"/>
              </a:rPr>
              <a:t> </a:t>
            </a:r>
            <a:r>
              <a:rPr lang="ar-IQ" dirty="0">
                <a:latin typeface="Times New Roman" pitchFamily="18" charset="0"/>
                <a:cs typeface="Times New Roman" pitchFamily="18" charset="0"/>
              </a:rPr>
              <a:t>على المتطلبات الوظيفية للبرنامج.</a:t>
            </a:r>
            <a:endParaRPr lang="en-US" dirty="0" smtClean="0">
              <a:latin typeface="Times New Roman" pitchFamily="18" charset="0"/>
              <a:cs typeface="Times New Roman" pitchFamily="18" charset="0"/>
            </a:endParaRPr>
          </a:p>
          <a:p>
            <a:pPr algn="just">
              <a:buFont typeface="Wingdings" pitchFamily="2" charset="2"/>
              <a:buChar char="ü"/>
            </a:pPr>
            <a:r>
              <a:rPr lang="en-US" dirty="0">
                <a:latin typeface="Times New Roman" pitchFamily="18" charset="0"/>
                <a:cs typeface="Times New Roman" pitchFamily="18" charset="0"/>
              </a:rPr>
              <a:t>Black-box testing is not an alternative to white-box techniques. Rather, it is a complementary approach that is likely to uncover a different class of errors than white box </a:t>
            </a:r>
            <a:r>
              <a:rPr lang="en-US" dirty="0" smtClean="0">
                <a:latin typeface="Times New Roman" pitchFamily="18" charset="0"/>
                <a:cs typeface="Times New Roman" pitchFamily="18" charset="0"/>
              </a:rPr>
              <a:t>methods</a:t>
            </a:r>
            <a:endParaRPr lang="ar-IQ" dirty="0" smtClean="0">
              <a:latin typeface="Times New Roman" pitchFamily="18" charset="0"/>
              <a:cs typeface="Times New Roman" pitchFamily="18" charset="0"/>
            </a:endParaRPr>
          </a:p>
          <a:p>
            <a:pPr marL="0" indent="0" algn="r">
              <a:buNone/>
            </a:pPr>
            <a:r>
              <a:rPr lang="ar-IQ" dirty="0"/>
              <a:t>اجراء الاختبارات باستخدام الصندوق الأسود ليس بديلاً عن الصندوق الأبيض. </a:t>
            </a:r>
            <a:r>
              <a:rPr lang="ar-IQ" dirty="0" smtClean="0"/>
              <a:t>على العكس من ذلك </a:t>
            </a:r>
            <a:r>
              <a:rPr lang="ar-IQ" dirty="0"/>
              <a:t>، إنه نهج تكميلي </a:t>
            </a:r>
            <a:r>
              <a:rPr lang="ar-IQ" dirty="0" smtClean="0"/>
              <a:t>و من </a:t>
            </a:r>
            <a:r>
              <a:rPr lang="ar-IQ" dirty="0"/>
              <a:t>المرجح ايضا  أن يكتشف فئة </a:t>
            </a:r>
            <a:r>
              <a:rPr lang="ar-IQ" dirty="0" smtClean="0"/>
              <a:t>مختلفة </a:t>
            </a:r>
            <a:r>
              <a:rPr lang="ar-IQ" dirty="0"/>
              <a:t>من الأخطاء عن </a:t>
            </a:r>
            <a:r>
              <a:rPr lang="ar-IQ" dirty="0" smtClean="0"/>
              <a:t>الطرق المستخدمة مع الصندوق </a:t>
            </a:r>
            <a:r>
              <a:rPr lang="ar-IQ" dirty="0"/>
              <a:t>الأبيض</a:t>
            </a: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59660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12136</TotalTime>
  <Words>1420</Words>
  <Application>Microsoft Office PowerPoint</Application>
  <PresentationFormat>On-screen Show (4:3)</PresentationFormat>
  <Paragraphs>81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Third class Software Testing</vt:lpstr>
      <vt:lpstr>Software Testing </vt:lpstr>
      <vt:lpstr>Software Testing Objectives</vt:lpstr>
      <vt:lpstr>Testing Levels(Strategies ) </vt:lpstr>
      <vt:lpstr>Types of Testing</vt:lpstr>
      <vt:lpstr>PowerPoint Presentation</vt:lpstr>
      <vt:lpstr>2- Integration Testing</vt:lpstr>
      <vt:lpstr>3-System Testing</vt:lpstr>
      <vt:lpstr>A. Black-box testing: </vt:lpstr>
      <vt:lpstr>A. Black-box testing: </vt:lpstr>
      <vt:lpstr>B. White-box testing </vt:lpstr>
      <vt:lpstr>B. White-box testing </vt:lpstr>
      <vt:lpstr>2. Performance Testing</vt:lpstr>
      <vt:lpstr>3. Security Testing</vt:lpstr>
      <vt:lpstr>4. Recovery Testing </vt:lpstr>
      <vt:lpstr>5. Stress Testing</vt:lpstr>
      <vt:lpstr>4-Acceptance-Testing</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66</cp:revision>
  <dcterms:created xsi:type="dcterms:W3CDTF">2020-05-15T19:57:48Z</dcterms:created>
  <dcterms:modified xsi:type="dcterms:W3CDTF">2020-06-07T06:12:51Z</dcterms:modified>
</cp:coreProperties>
</file>