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 name="مثلث قائم الزاوية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عنوان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grpSp>
        <p:nvGrpSpPr>
          <p:cNvPr id="2" name="مجموعة 1"/>
          <p:cNvGrpSpPr/>
          <p:nvPr/>
        </p:nvGrpSpPr>
        <p:grpSpPr>
          <a:xfrm>
            <a:off x="-3765" y="4953000"/>
            <a:ext cx="9147765" cy="1912088"/>
            <a:chOff x="-3765" y="4832896"/>
            <a:chExt cx="9147765" cy="2032192"/>
          </a:xfrm>
        </p:grpSpPr>
        <p:sp>
          <p:nvSpPr>
            <p:cNvPr id="7" name="شكل حر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شكل حر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شكل حر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رابط مستقيم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عنصر نائب للتاريخ 29"/>
          <p:cNvSpPr>
            <a:spLocks noGrp="1"/>
          </p:cNvSpPr>
          <p:nvPr>
            <p:ph type="dt" sz="half" idx="10"/>
          </p:nvPr>
        </p:nvSpPr>
        <p:spPr/>
        <p:txBody>
          <a:bodyPr/>
          <a:lstStyle>
            <a:lvl1pPr>
              <a:defRPr>
                <a:solidFill>
                  <a:srgbClr val="FFFFFF"/>
                </a:solidFill>
              </a:defRPr>
            </a:lvl1pPr>
            <a:extLst/>
          </a:lstStyle>
          <a:p>
            <a:fld id="{40F5640E-6C05-44AA-8464-D085E76846AC}" type="datetimeFigureOut">
              <a:rPr lang="ar-IQ" smtClean="0"/>
              <a:t>11/10/1441</a:t>
            </a:fld>
            <a:endParaRPr lang="ar-IQ"/>
          </a:p>
        </p:txBody>
      </p:sp>
      <p:sp>
        <p:nvSpPr>
          <p:cNvPr id="19" name="عنصر نائب للتذييل 18"/>
          <p:cNvSpPr>
            <a:spLocks noGrp="1"/>
          </p:cNvSpPr>
          <p:nvPr>
            <p:ph type="ftr" sz="quarter" idx="11"/>
          </p:nvPr>
        </p:nvSpPr>
        <p:spPr/>
        <p:txBody>
          <a:bodyPr/>
          <a:lstStyle>
            <a:lvl1pPr>
              <a:defRPr>
                <a:solidFill>
                  <a:schemeClr val="accent1">
                    <a:tint val="20000"/>
                  </a:schemeClr>
                </a:solidFill>
              </a:defRPr>
            </a:lvl1pPr>
            <a:extLst/>
          </a:lstStyle>
          <a:p>
            <a:endParaRPr lang="ar-IQ"/>
          </a:p>
        </p:txBody>
      </p:sp>
      <p:sp>
        <p:nvSpPr>
          <p:cNvPr id="27" name="عنصر نائب لرقم الشريحة 26"/>
          <p:cNvSpPr>
            <a:spLocks noGrp="1"/>
          </p:cNvSpPr>
          <p:nvPr>
            <p:ph type="sldNum" sz="quarter" idx="12"/>
          </p:nvPr>
        </p:nvSpPr>
        <p:spPr/>
        <p:txBody>
          <a:bodyPr/>
          <a:lstStyle>
            <a:lvl1pPr>
              <a:defRPr>
                <a:solidFill>
                  <a:srgbClr val="FFFFFF"/>
                </a:solidFill>
              </a:defRPr>
            </a:lvl1pPr>
            <a:extLst/>
          </a:lstStyle>
          <a:p>
            <a:fld id="{F88B726B-9787-4C6D-9137-1C6A06EB53BC}"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481329"/>
            <a:ext cx="8229600" cy="4386071"/>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88B726B-9787-4C6D-9137-1C6A06EB53BC}"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44013" y="274640"/>
            <a:ext cx="1777470" cy="5592761"/>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1"/>
            <a:ext cx="6324600" cy="5592760"/>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88B726B-9787-4C6D-9137-1C6A06EB53BC}"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88B726B-9787-4C6D-9137-1C6A06EB53BC}" type="slidenum">
              <a:rPr lang="ar-IQ" smtClean="0"/>
              <a:t>‹#›</a:t>
            </a:fld>
            <a:endParaRPr lang="ar-IQ"/>
          </a:p>
        </p:txBody>
      </p:sp>
      <p:sp>
        <p:nvSpPr>
          <p:cNvPr id="7" name="عنوان 6"/>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5" name="عنصر نائب للتذييل 4"/>
          <p:cNvSpPr>
            <a:spLocks noGrp="1"/>
          </p:cNvSpPr>
          <p:nvPr>
            <p:ph type="ftr" sz="quarter" idx="11"/>
          </p:nvPr>
        </p:nvSpPr>
        <p:spPr/>
        <p:txBody>
          <a:bodyPr/>
          <a:lstStyle>
            <a:extLst/>
          </a:lstStyle>
          <a:p>
            <a:endParaRPr lang="ar-IQ"/>
          </a:p>
        </p:txBody>
      </p:sp>
      <p:sp>
        <p:nvSpPr>
          <p:cNvPr id="6" name="عنصر نائب لرقم الشريحة 5"/>
          <p:cNvSpPr>
            <a:spLocks noGrp="1"/>
          </p:cNvSpPr>
          <p:nvPr>
            <p:ph type="sldNum" sz="quarter" idx="12"/>
          </p:nvPr>
        </p:nvSpPr>
        <p:spPr/>
        <p:txBody>
          <a:bodyPr/>
          <a:lstStyle>
            <a:extLst/>
          </a:lstStyle>
          <a:p>
            <a:fld id="{F88B726B-9787-4C6D-9137-1C6A06EB53BC}" type="slidenum">
              <a:rPr lang="ar-IQ" smtClean="0"/>
              <a:t>‹#›</a:t>
            </a:fld>
            <a:endParaRPr lang="ar-IQ"/>
          </a:p>
        </p:txBody>
      </p:sp>
      <p:sp>
        <p:nvSpPr>
          <p:cNvPr id="7" name="شارة رتبة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شارة رتبة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bg>
      <p:bgRef idx="1002">
        <a:schemeClr val="bg1"/>
      </p:bgRef>
    </p:bg>
    <p:spTree>
      <p:nvGrpSpPr>
        <p:cNvPr id="1" name=""/>
        <p:cNvGrpSpPr/>
        <p:nvPr/>
      </p:nvGrpSpPr>
      <p:grpSpPr>
        <a:xfrm>
          <a:off x="0" y="0"/>
          <a:ext cx="0" cy="0"/>
          <a:chOff x="0" y="0"/>
          <a:chExt cx="0" cy="0"/>
        </a:xfrm>
      </p:grpSpPr>
      <p:sp>
        <p:nvSpPr>
          <p:cNvPr id="3" name="عنصر نائب للمحتوى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F88B726B-9787-4C6D-9137-1C6A06EB53BC}" type="slidenum">
              <a:rPr lang="ar-IQ" smtClean="0"/>
              <a:t>‹#›</a:t>
            </a:fld>
            <a:endParaRPr lang="ar-IQ"/>
          </a:p>
        </p:txBody>
      </p:sp>
      <p:sp>
        <p:nvSpPr>
          <p:cNvPr id="8" name="عنوان 7"/>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8" name="عنصر نائب للتذييل 7"/>
          <p:cNvSpPr>
            <a:spLocks noGrp="1"/>
          </p:cNvSpPr>
          <p:nvPr>
            <p:ph type="ftr" sz="quarter" idx="11"/>
          </p:nvPr>
        </p:nvSpPr>
        <p:spPr/>
        <p:txBody>
          <a:bodyPr/>
          <a:lstStyle>
            <a:extLst/>
          </a:lstStyle>
          <a:p>
            <a:endParaRPr lang="ar-IQ"/>
          </a:p>
        </p:txBody>
      </p:sp>
      <p:sp>
        <p:nvSpPr>
          <p:cNvPr id="9" name="عنصر نائب لرقم الشريحة 8"/>
          <p:cNvSpPr>
            <a:spLocks noGrp="1"/>
          </p:cNvSpPr>
          <p:nvPr>
            <p:ph type="sldNum" sz="quarter" idx="12"/>
          </p:nvPr>
        </p:nvSpPr>
        <p:spPr/>
        <p:txBody>
          <a:bodyPr/>
          <a:lstStyle>
            <a:extLst/>
          </a:lstStyle>
          <a:p>
            <a:fld id="{F88B726B-9787-4C6D-9137-1C6A06EB53B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bg>
      <p:bgRef idx="1002">
        <a:schemeClr val="bg1"/>
      </p:bgRef>
    </p:bg>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4" name="عنصر نائب للتذييل 3"/>
          <p:cNvSpPr>
            <a:spLocks noGrp="1"/>
          </p:cNvSpPr>
          <p:nvPr>
            <p:ph type="ftr" sz="quarter" idx="11"/>
          </p:nvPr>
        </p:nvSpPr>
        <p:spPr/>
        <p:txBody>
          <a:bodyPr/>
          <a:lstStyle>
            <a:extLst/>
          </a:lstStyle>
          <a:p>
            <a:endParaRPr lang="ar-IQ"/>
          </a:p>
        </p:txBody>
      </p:sp>
      <p:sp>
        <p:nvSpPr>
          <p:cNvPr id="5" name="عنصر نائب لرقم الشريحة 4"/>
          <p:cNvSpPr>
            <a:spLocks noGrp="1"/>
          </p:cNvSpPr>
          <p:nvPr>
            <p:ph type="sldNum" sz="quarter" idx="12"/>
          </p:nvPr>
        </p:nvSpPr>
        <p:spPr/>
        <p:txBody>
          <a:bodyPr/>
          <a:lstStyle>
            <a:extLst/>
          </a:lstStyle>
          <a:p>
            <a:fld id="{F88B726B-9787-4C6D-9137-1C6A06EB53BC}" type="slidenum">
              <a:rPr lang="ar-IQ" smtClean="0"/>
              <a:t>‹#›</a:t>
            </a:fld>
            <a:endParaRPr lang="ar-IQ"/>
          </a:p>
        </p:txBody>
      </p:sp>
      <p:sp>
        <p:nvSpPr>
          <p:cNvPr id="6" name="عنوان 5"/>
          <p:cNvSpPr>
            <a:spLocks noGrp="1"/>
          </p:cNvSpPr>
          <p:nvPr>
            <p:ph type="title"/>
          </p:nvPr>
        </p:nvSpPr>
        <p:spPr/>
        <p:txBody>
          <a:bodyPr rtlCol="0"/>
          <a:lstStyle>
            <a:extLst/>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40F5640E-6C05-44AA-8464-D085E76846AC}" type="datetimeFigureOut">
              <a:rPr lang="ar-IQ" smtClean="0"/>
              <a:t>11/10/1441</a:t>
            </a:fld>
            <a:endParaRPr lang="ar-IQ"/>
          </a:p>
        </p:txBody>
      </p:sp>
      <p:sp>
        <p:nvSpPr>
          <p:cNvPr id="3" name="عنصر نائب للتذييل 2"/>
          <p:cNvSpPr>
            <a:spLocks noGrp="1"/>
          </p:cNvSpPr>
          <p:nvPr>
            <p:ph type="ftr" sz="quarter" idx="11"/>
          </p:nvPr>
        </p:nvSpPr>
        <p:spPr/>
        <p:txBody>
          <a:bodyPr/>
          <a:lstStyle>
            <a:extLst/>
          </a:lstStyle>
          <a:p>
            <a:endParaRPr lang="ar-IQ"/>
          </a:p>
        </p:txBody>
      </p:sp>
      <p:sp>
        <p:nvSpPr>
          <p:cNvPr id="4" name="عنصر نائب لرقم الشريحة 3"/>
          <p:cNvSpPr>
            <a:spLocks noGrp="1"/>
          </p:cNvSpPr>
          <p:nvPr>
            <p:ph type="sldNum" sz="quarter" idx="12"/>
          </p:nvPr>
        </p:nvSpPr>
        <p:spPr/>
        <p:txBody>
          <a:bodyPr/>
          <a:lstStyle>
            <a:extLst/>
          </a:lstStyle>
          <a:p>
            <a:fld id="{F88B726B-9787-4C6D-9137-1C6A06EB53BC}"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3">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727032" y="6407944"/>
            <a:ext cx="1920240" cy="365760"/>
          </a:xfrm>
        </p:spPr>
        <p:txBody>
          <a:bodyPr/>
          <a:lstStyle>
            <a:extLst/>
          </a:lstStyle>
          <a:p>
            <a:fld id="{40F5640E-6C05-44AA-8464-D085E76846AC}" type="datetimeFigureOut">
              <a:rPr lang="ar-IQ" smtClean="0"/>
              <a:t>11/10/1441</a:t>
            </a:fld>
            <a:endParaRPr lang="ar-IQ"/>
          </a:p>
        </p:txBody>
      </p:sp>
      <p:sp>
        <p:nvSpPr>
          <p:cNvPr id="6" name="عنصر نائب للتذييل 5"/>
          <p:cNvSpPr>
            <a:spLocks noGrp="1"/>
          </p:cNvSpPr>
          <p:nvPr>
            <p:ph type="ftr" sz="quarter" idx="11"/>
          </p:nvPr>
        </p:nvSpPr>
        <p:spPr/>
        <p:txBody>
          <a:bodyPr/>
          <a:lstStyle>
            <a:extLst/>
          </a:lstStyle>
          <a:p>
            <a:endParaRPr lang="ar-IQ"/>
          </a:p>
        </p:txBody>
      </p:sp>
      <p:sp>
        <p:nvSpPr>
          <p:cNvPr id="7" name="عنصر نائب لرقم الشريحة 6"/>
          <p:cNvSpPr>
            <a:spLocks noGrp="1"/>
          </p:cNvSpPr>
          <p:nvPr>
            <p:ph type="sldNum" sz="quarter" idx="12"/>
          </p:nvPr>
        </p:nvSpPr>
        <p:spPr/>
        <p:txBody>
          <a:bodyPr/>
          <a:lstStyle>
            <a:extLst/>
          </a:lstStyle>
          <a:p>
            <a:fld id="{F88B726B-9787-4C6D-9137-1C6A06EB53BC}"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
        <p:nvSpPr>
          <p:cNvPr id="3" name="عنصر نائب للصورة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ar-SA" smtClean="0"/>
              <a:t>انقر فوق الأيقونة لإضافة صورة</a:t>
            </a:r>
            <a:endParaRPr kumimoji="0" lang="en-US" dirty="0"/>
          </a:p>
        </p:txBody>
      </p:sp>
      <p:sp>
        <p:nvSpPr>
          <p:cNvPr id="5" name="عنصر نائب للتاريخ 4"/>
          <p:cNvSpPr>
            <a:spLocks noGrp="1"/>
          </p:cNvSpPr>
          <p:nvPr>
            <p:ph type="dt" sz="half" idx="10"/>
          </p:nvPr>
        </p:nvSpPr>
        <p:spPr/>
        <p:txBody>
          <a:bodyPr/>
          <a:lstStyle>
            <a:lvl1pPr>
              <a:defRPr>
                <a:solidFill>
                  <a:schemeClr val="tx1"/>
                </a:solidFill>
              </a:defRPr>
            </a:lvl1pPr>
            <a:extLst/>
          </a:lstStyle>
          <a:p>
            <a:fld id="{40F5640E-6C05-44AA-8464-D085E76846AC}" type="datetimeFigureOut">
              <a:rPr lang="ar-IQ" smtClean="0"/>
              <a:t>11/10/1441</a:t>
            </a:fld>
            <a:endParaRPr lang="ar-IQ"/>
          </a:p>
        </p:txBody>
      </p:sp>
      <p:sp>
        <p:nvSpPr>
          <p:cNvPr id="6" name="عنصر نائب للتذييل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IQ"/>
          </a:p>
        </p:txBody>
      </p:sp>
      <p:sp>
        <p:nvSpPr>
          <p:cNvPr id="7" name="عنصر نائب لرقم الشريحة 6"/>
          <p:cNvSpPr>
            <a:spLocks noGrp="1"/>
          </p:cNvSpPr>
          <p:nvPr>
            <p:ph type="sldNum" sz="quarter" idx="12"/>
          </p:nvPr>
        </p:nvSpPr>
        <p:spPr/>
        <p:txBody>
          <a:bodyPr/>
          <a:lstStyle>
            <a:lvl1pPr>
              <a:defRPr>
                <a:solidFill>
                  <a:schemeClr val="tx1"/>
                </a:solidFill>
              </a:defRPr>
            </a:lvl1pPr>
            <a:extLst/>
          </a:lstStyle>
          <a:p>
            <a:fld id="{F88B726B-9787-4C6D-9137-1C6A06EB53BC}" type="slidenum">
              <a:rPr lang="ar-IQ" smtClean="0"/>
              <a:t>‹#›</a:t>
            </a:fld>
            <a:endParaRPr lang="ar-IQ"/>
          </a:p>
        </p:txBody>
      </p:sp>
      <p:sp>
        <p:nvSpPr>
          <p:cNvPr id="2" name="عنوان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ar-SA" smtClean="0"/>
              <a:t>انقر لتحرير نمط العنوان الرئيسي</a:t>
            </a:r>
            <a:endParaRPr kumimoji="0" lang="en-US"/>
          </a:p>
        </p:txBody>
      </p:sp>
      <p:sp>
        <p:nvSpPr>
          <p:cNvPr id="8" name="شكل حر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شكل حر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مثلث قائم الزاوية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رابط مستقيم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شارة رتبة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شارة رتبة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شكل حر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شكل حر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مثلث قائم الزاوية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رابط مستقيم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عنصر نائب للعنوان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F5640E-6C05-44AA-8464-D085E76846AC}" type="datetimeFigureOut">
              <a:rPr lang="ar-IQ" smtClean="0"/>
              <a:t>11/10/1441</a:t>
            </a:fld>
            <a:endParaRPr lang="ar-IQ"/>
          </a:p>
        </p:txBody>
      </p:sp>
      <p:sp>
        <p:nvSpPr>
          <p:cNvPr id="22" name="عنصر نائب للتذييل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IQ"/>
          </a:p>
        </p:txBody>
      </p:sp>
      <p:sp>
        <p:nvSpPr>
          <p:cNvPr id="18" name="عنصر نائب لرقم الشريحة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88B726B-9787-4C6D-9137-1C6A06EB53BC}"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123728" y="1772816"/>
            <a:ext cx="5544616" cy="936104"/>
          </a:xfrm>
        </p:spPr>
        <p:style>
          <a:lnRef idx="1">
            <a:schemeClr val="accent1"/>
          </a:lnRef>
          <a:fillRef idx="2">
            <a:schemeClr val="accent1"/>
          </a:fillRef>
          <a:effectRef idx="1">
            <a:schemeClr val="accent1"/>
          </a:effectRef>
          <a:fontRef idx="minor">
            <a:schemeClr val="dk1"/>
          </a:fontRef>
        </p:style>
        <p:txBody>
          <a:bodyPr/>
          <a:lstStyle/>
          <a:p>
            <a:r>
              <a:rPr lang="ar-IQ" dirty="0" smtClean="0"/>
              <a:t>       تقويم الشخصية </a:t>
            </a:r>
            <a:endParaRPr lang="ar-IQ" dirty="0"/>
          </a:p>
        </p:txBody>
      </p:sp>
      <p:sp>
        <p:nvSpPr>
          <p:cNvPr id="3" name="عنوان فرعي 2"/>
          <p:cNvSpPr>
            <a:spLocks noGrp="1"/>
          </p:cNvSpPr>
          <p:nvPr>
            <p:ph type="subTitle" idx="1"/>
          </p:nvPr>
        </p:nvSpPr>
        <p:spPr>
          <a:xfrm>
            <a:off x="2627784" y="3140969"/>
            <a:ext cx="4680520" cy="1224136"/>
          </a:xfrm>
        </p:spPr>
        <p:style>
          <a:lnRef idx="1">
            <a:schemeClr val="accent1"/>
          </a:lnRef>
          <a:fillRef idx="2">
            <a:schemeClr val="accent1"/>
          </a:fillRef>
          <a:effectRef idx="1">
            <a:schemeClr val="accent1"/>
          </a:effectRef>
          <a:fontRef idx="minor">
            <a:schemeClr val="dk1"/>
          </a:fontRef>
        </p:style>
        <p:txBody>
          <a:bodyPr/>
          <a:lstStyle/>
          <a:p>
            <a:r>
              <a:rPr lang="ar-IQ" dirty="0" smtClean="0"/>
              <a:t>                 الاستاذ الدكتور </a:t>
            </a:r>
          </a:p>
          <a:p>
            <a:r>
              <a:rPr lang="ar-IQ" dirty="0" smtClean="0"/>
              <a:t>                حيدر كريم سكر </a:t>
            </a:r>
            <a:endParaRPr lang="ar-IQ" dirty="0"/>
          </a:p>
        </p:txBody>
      </p:sp>
    </p:spTree>
    <p:extLst>
      <p:ext uri="{BB962C8B-B14F-4D97-AF65-F5344CB8AC3E}">
        <p14:creationId xmlns:p14="http://schemas.microsoft.com/office/powerpoint/2010/main" val="35518173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435280" cy="5937523"/>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ج ــ الحاجات عند </a:t>
            </a:r>
            <a:r>
              <a:rPr lang="ar-IQ" sz="2400" b="1" dirty="0" err="1" smtClean="0">
                <a:latin typeface="Simplified Arabic" pitchFamily="18" charset="-78"/>
                <a:cs typeface="Simplified Arabic" pitchFamily="18" charset="-78"/>
              </a:rPr>
              <a:t>موراي</a:t>
            </a:r>
            <a:r>
              <a:rPr lang="ar-IQ" sz="2400" b="1" dirty="0" smtClean="0">
                <a:latin typeface="Simplified Arabic" pitchFamily="18" charset="-78"/>
                <a:cs typeface="Simplified Arabic" pitchFamily="18" charset="-78"/>
              </a:rPr>
              <a:t> : </a:t>
            </a:r>
          </a:p>
          <a:p>
            <a:pPr algn="just"/>
            <a:r>
              <a:rPr lang="ar-IQ" sz="2400" dirty="0" smtClean="0">
                <a:latin typeface="Simplified Arabic" pitchFamily="18" charset="-78"/>
                <a:cs typeface="Simplified Arabic" pitchFamily="18" charset="-78"/>
              </a:rPr>
              <a:t>اذ يعد «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  المخ اساس الشخصية يكون من الطبيعي ان انشطة المخ وظائفه هي التي تؤثر في سلوك الفرد والشخص من وجهة نظر «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a:t>
            </a:r>
            <a:r>
              <a:rPr lang="ar-IQ" sz="2400" dirty="0" err="1" smtClean="0">
                <a:latin typeface="Simplified Arabic" pitchFamily="18" charset="-78"/>
                <a:cs typeface="Simplified Arabic" pitchFamily="18" charset="-78"/>
              </a:rPr>
              <a:t>لايمكن</a:t>
            </a:r>
            <a:r>
              <a:rPr lang="ar-IQ" sz="2400" dirty="0" smtClean="0">
                <a:latin typeface="Simplified Arabic" pitchFamily="18" charset="-78"/>
                <a:cs typeface="Simplified Arabic" pitchFamily="18" charset="-78"/>
              </a:rPr>
              <a:t> تقويمه الا بالنظرة الشمولية عن طريق دراسة سيرة حياته ويستخدم في ذلك المقابلات والاستبيانات وتاريخ العائلة وتاريخ الحالة ويرجع ذلك الى المفاهيم النظرية التي طرحا باعتبار ان الانا العليا التي </a:t>
            </a:r>
            <a:r>
              <a:rPr lang="ar-IQ" sz="2400" dirty="0" err="1" smtClean="0">
                <a:latin typeface="Simplified Arabic" pitchFamily="18" charset="-78"/>
                <a:cs typeface="Simplified Arabic" pitchFamily="18" charset="-78"/>
              </a:rPr>
              <a:t>تستدخل</a:t>
            </a:r>
            <a:r>
              <a:rPr lang="ar-IQ" sz="2400" dirty="0" smtClean="0">
                <a:latin typeface="Simplified Arabic" pitchFamily="18" charset="-78"/>
                <a:cs typeface="Simplified Arabic" pitchFamily="18" charset="-78"/>
              </a:rPr>
              <a:t> القيم والمعايير طوال الحياة :لاحظ الفرق بين مفهوم الانا العليا هنا والانا العليا عند فرويد كذلك </a:t>
            </a:r>
            <a:r>
              <a:rPr lang="ar-IQ" sz="2400" dirty="0" err="1" smtClean="0">
                <a:latin typeface="Simplified Arabic" pitchFamily="18" charset="-78"/>
                <a:cs typeface="Simplified Arabic" pitchFamily="18" charset="-78"/>
              </a:rPr>
              <a:t>لايهتم</a:t>
            </a:r>
            <a:r>
              <a:rPr lang="ar-IQ" sz="2400" dirty="0" smtClean="0">
                <a:latin typeface="Simplified Arabic" pitchFamily="18" charset="-78"/>
                <a:cs typeface="Simplified Arabic" pitchFamily="18" charset="-78"/>
              </a:rPr>
              <a:t>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في تقويمه للشخصية بمفهوم الصراع اذ يعد نادر الحدوث الا في حالة الانا الضعيفة بينما الانا العادية تكون عقلانية واعية قادرة على الاختيار : لاحظ الخلاف ايضا بين الانا هنا والانا عند فرويد التي تكون مكبلة ، وفي ضوء هذا طرح </a:t>
            </a:r>
            <a:r>
              <a:rPr lang="ar-IQ" sz="2400" dirty="0" err="1" smtClean="0">
                <a:latin typeface="Simplified Arabic" pitchFamily="18" charset="-78"/>
                <a:cs typeface="Simplified Arabic" pitchFamily="18" charset="-78"/>
              </a:rPr>
              <a:t>موراي</a:t>
            </a:r>
            <a:r>
              <a:rPr lang="ar-IQ" sz="2400" dirty="0" smtClean="0">
                <a:latin typeface="Simplified Arabic" pitchFamily="18" charset="-78"/>
                <a:cs typeface="Simplified Arabic" pitchFamily="18" charset="-78"/>
              </a:rPr>
              <a:t> مجموعة من الحاجات الظاهرة والكامنة ويتحقق السواء للفرد حين تشبع هذه الحاجات وهي كلها قابلة للقياس .</a:t>
            </a:r>
          </a:p>
        </p:txBody>
      </p:sp>
    </p:spTree>
    <p:extLst>
      <p:ext uri="{BB962C8B-B14F-4D97-AF65-F5344CB8AC3E}">
        <p14:creationId xmlns:p14="http://schemas.microsoft.com/office/powerpoint/2010/main" val="3253491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363272" cy="5649491"/>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ar-IQ" sz="2400" dirty="0" smtClean="0">
                <a:latin typeface="Simplified Arabic" pitchFamily="18" charset="-78"/>
                <a:cs typeface="Simplified Arabic" pitchFamily="18" charset="-78"/>
              </a:rPr>
              <a:t>يشيع خلط بين مفهومي التقويم والقياس ، فكثيرا ما نرى في ادبيات علم النفس بعامة وادبيات علم الشخصية بخاصة ترادف هذين المصطلحين ، وهذا يعني </a:t>
            </a:r>
            <a:r>
              <a:rPr lang="ar-IQ" sz="2400" smtClean="0">
                <a:latin typeface="Simplified Arabic" pitchFamily="18" charset="-78"/>
                <a:cs typeface="Simplified Arabic" pitchFamily="18" charset="-78"/>
              </a:rPr>
              <a:t>ان </a:t>
            </a:r>
            <a:r>
              <a:rPr lang="ar-IQ" sz="2400" smtClean="0">
                <a:latin typeface="Simplified Arabic" pitchFamily="18" charset="-78"/>
                <a:cs typeface="Simplified Arabic" pitchFamily="18" charset="-78"/>
              </a:rPr>
              <a:t>التقويم </a:t>
            </a:r>
            <a:r>
              <a:rPr lang="ar-IQ" sz="2400" dirty="0" smtClean="0">
                <a:latin typeface="Simplified Arabic" pitchFamily="18" charset="-78"/>
                <a:cs typeface="Simplified Arabic" pitchFamily="18" charset="-78"/>
              </a:rPr>
              <a:t>يعد بمثابة قياس الشخصية ، والاغلوطة تكمن في عدم ادراك ان مفهوم التقويم كما هو شائع بين معظم السيكولوجيين والتربويين المعاصرين ، هو ان هذه العملية تتضمن اصدار احكام قيمية بينما يقتصر مفهوم القياس على مجرد الوصف الكمي لدراسة الظاهرة الطبيعية او السيكولوجية او التربوية او الاجتماعية </a:t>
            </a:r>
          </a:p>
          <a:p>
            <a:pPr algn="just"/>
            <a:r>
              <a:rPr lang="ar-IQ" sz="2400" dirty="0" smtClean="0">
                <a:latin typeface="Simplified Arabic" pitchFamily="18" charset="-78"/>
                <a:cs typeface="Simplified Arabic" pitchFamily="18" charset="-78"/>
              </a:rPr>
              <a:t>فالقياس الكمي هو تقنين لعملية الوصف دون اصدار احكام قيمية ، اي بمعنى ان القياس عملية تحويل الظاهرة الى ارقام .</a:t>
            </a:r>
          </a:p>
          <a:p>
            <a:pPr algn="just"/>
            <a:r>
              <a:rPr lang="ar-IQ" sz="2400" dirty="0" smtClean="0">
                <a:latin typeface="Simplified Arabic" pitchFamily="18" charset="-78"/>
                <a:cs typeface="Simplified Arabic" pitchFamily="18" charset="-78"/>
              </a:rPr>
              <a:t>فاذا قلنا على سبيل المثال ان هذا التلميذ طويل وذاك قصير فان هذا الوصف يعني وصفا غير دقيق ويتسم بعدم التحديد ولكن حين نقنن الطول او القصر فنقول ان </a:t>
            </a:r>
            <a:r>
              <a:rPr lang="ar-IQ" sz="2400" dirty="0" err="1" smtClean="0">
                <a:latin typeface="Simplified Arabic" pitchFamily="18" charset="-78"/>
                <a:cs typeface="Simplified Arabic" pitchFamily="18" charset="-78"/>
              </a:rPr>
              <a:t>التميذ</a:t>
            </a:r>
            <a:r>
              <a:rPr lang="ar-IQ" sz="2400" dirty="0" smtClean="0">
                <a:latin typeface="Simplified Arabic" pitchFamily="18" charset="-78"/>
                <a:cs typeface="Simplified Arabic" pitchFamily="18" charset="-78"/>
              </a:rPr>
              <a:t> الاول يصل طوله الى 182 سم ويعد طويلا بالنسبة لمتوسط الطول الشائع في سنه وفي نفس الثقافة ونفس المجتمع ، وحين نقول ان التلميذ الاخر يصل طوله الى 159 سم فانه يعد قصيرا بالنسبة لمتوسط الطول في سنه وفي نفس ثقافته وفي نفس مجتمعه . </a:t>
            </a:r>
          </a:p>
          <a:p>
            <a:pPr algn="just"/>
            <a:r>
              <a:rPr lang="ar-IQ" sz="2400" dirty="0" smtClean="0">
                <a:latin typeface="Simplified Arabic" pitchFamily="18" charset="-78"/>
                <a:cs typeface="Simplified Arabic" pitchFamily="18" charset="-78"/>
              </a:rPr>
              <a:t>اذا القياس </a:t>
            </a:r>
            <a:r>
              <a:rPr lang="ar-IQ" sz="2400" dirty="0" err="1" smtClean="0">
                <a:latin typeface="Simplified Arabic" pitchFamily="18" charset="-78"/>
                <a:cs typeface="Simplified Arabic" pitchFamily="18" charset="-78"/>
              </a:rPr>
              <a:t>ماهو</a:t>
            </a:r>
            <a:r>
              <a:rPr lang="ar-IQ" sz="2400" dirty="0" smtClean="0">
                <a:latin typeface="Simplified Arabic" pitchFamily="18" charset="-78"/>
                <a:cs typeface="Simplified Arabic" pitchFamily="18" charset="-78"/>
              </a:rPr>
              <a:t> الا تحديد كمي او تقنين للظاهرة المراد دراستها .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39962272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363272" cy="5865515"/>
          </a:xfrm>
        </p:spPr>
        <p:style>
          <a:lnRef idx="1">
            <a:schemeClr val="accent1"/>
          </a:lnRef>
          <a:fillRef idx="2">
            <a:schemeClr val="accent1"/>
          </a:fillRef>
          <a:effectRef idx="1">
            <a:schemeClr val="accent1"/>
          </a:effectRef>
          <a:fontRef idx="minor">
            <a:schemeClr val="dk1"/>
          </a:fontRef>
        </p:style>
        <p:txBody>
          <a:bodyPr/>
          <a:lstStyle/>
          <a:p>
            <a:pPr algn="just"/>
            <a:r>
              <a:rPr lang="ar-IQ" sz="2400" dirty="0" smtClean="0">
                <a:latin typeface="Simplified Arabic" pitchFamily="18" charset="-78"/>
                <a:cs typeface="Simplified Arabic" pitchFamily="18" charset="-78"/>
              </a:rPr>
              <a:t>اما التقويم فيقصد به اعطاء قيمة او وزن </a:t>
            </a:r>
            <a:r>
              <a:rPr lang="ar-IQ" sz="2400" dirty="0" err="1" smtClean="0">
                <a:latin typeface="Simplified Arabic" pitchFamily="18" charset="-78"/>
                <a:cs typeface="Simplified Arabic" pitchFamily="18" charset="-78"/>
              </a:rPr>
              <a:t>لاي</a:t>
            </a:r>
            <a:r>
              <a:rPr lang="ar-IQ" sz="2400" dirty="0" smtClean="0">
                <a:latin typeface="Simplified Arabic" pitchFamily="18" charset="-78"/>
                <a:cs typeface="Simplified Arabic" pitchFamily="18" charset="-78"/>
              </a:rPr>
              <a:t> بعد من ابعاد الانسان او لأي جانب من جوانبه واعطاء الوزن او القيمة قد يكون كيفيا او كميا ، ففي الحالة الاولى نحن نقول هذا طيب او شرير هذا سوي وذاك عصابي هذا جميل وذاك قبيح </a:t>
            </a:r>
          </a:p>
          <a:p>
            <a:pPr algn="just"/>
            <a:r>
              <a:rPr lang="ar-IQ" sz="2400" dirty="0" smtClean="0">
                <a:latin typeface="Simplified Arabic" pitchFamily="18" charset="-78"/>
                <a:cs typeface="Simplified Arabic" pitchFamily="18" charset="-78"/>
              </a:rPr>
              <a:t>فالتقويم في الشخصية يسعى نحو اصدار هذا الحكم القيمي الذي يمثل مثلا الحكم على الشخصية بالمرض او سوء التوافق او بالانحراف ويتطلب الامر علاجا بينما يكون الحكم القيمي ايجابيا من ناحية السواء او التوافق او الصلاحية للانتقاء للاختيار لعمل ما او وظيفة او اية مهمة تتطلب مجموعة من القيم كالأمانة والدقة في الاداء او الانضباط او تحمل المسؤولية من قيم تصدر بشأنها احكاما .</a:t>
            </a:r>
          </a:p>
          <a:p>
            <a:pPr algn="just"/>
            <a:r>
              <a:rPr lang="ar-IQ" sz="2400" dirty="0" smtClean="0">
                <a:latin typeface="Simplified Arabic" pitchFamily="18" charset="-78"/>
                <a:cs typeface="Simplified Arabic" pitchFamily="18" charset="-78"/>
              </a:rPr>
              <a:t>يعد القياس الكمي احد ادوات عملية التقويم ولكنه ليس عملية التقويم ذاتها . </a:t>
            </a:r>
          </a:p>
          <a:p>
            <a:pPr algn="just"/>
            <a:r>
              <a:rPr lang="ar-IQ" sz="2400" dirty="0" smtClean="0">
                <a:latin typeface="Simplified Arabic" pitchFamily="18" charset="-78"/>
                <a:cs typeface="Simplified Arabic" pitchFamily="18" charset="-78"/>
              </a:rPr>
              <a:t>من هنا يعد تقويم الشخصية مطلبا مهما في كافة مؤسسات اي مجتمع في قطاع الانتاج او في قطاع الخدمات ، اذ ان المجتمعات المعاصرة تتطلب كفاءة متميزة في اداء الاعمال وتناغما في شخصية القائم باي عمل تناغما مع نفسه كما يتمثل في توافقه النفسي وتناغما مع الاخر كما يتمثل في توافقه مع الاخر ومع المجتمع ومع العمل . </a:t>
            </a:r>
          </a:p>
          <a:p>
            <a:endParaRPr lang="ar-IQ" dirty="0"/>
          </a:p>
        </p:txBody>
      </p:sp>
    </p:spTree>
    <p:extLst>
      <p:ext uri="{BB962C8B-B14F-4D97-AF65-F5344CB8AC3E}">
        <p14:creationId xmlns:p14="http://schemas.microsoft.com/office/powerpoint/2010/main" val="1003408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IQ" sz="2400" b="1" dirty="0" smtClean="0">
                <a:latin typeface="Simplified Arabic" pitchFamily="18" charset="-78"/>
                <a:cs typeface="Simplified Arabic" pitchFamily="18" charset="-78"/>
              </a:rPr>
              <a:t>المسلمات الاساسية في تقويم الشخصية :</a:t>
            </a:r>
          </a:p>
          <a:p>
            <a:r>
              <a:rPr lang="ar-IQ" sz="2400" dirty="0" smtClean="0">
                <a:latin typeface="Simplified Arabic" pitchFamily="18" charset="-78"/>
                <a:cs typeface="Simplified Arabic" pitchFamily="18" charset="-78"/>
              </a:rPr>
              <a:t>1 ـ يولد الانسان محايدا بافتراض سلامته من الناحيتين العضوية ( التكوينية او الجبلية) والفسيولوجية ( وظائف الاعضاء ) </a:t>
            </a:r>
          </a:p>
          <a:p>
            <a:r>
              <a:rPr lang="ar-IQ" sz="2400" dirty="0" smtClean="0">
                <a:latin typeface="Simplified Arabic" pitchFamily="18" charset="-78"/>
                <a:cs typeface="Simplified Arabic" pitchFamily="18" charset="-78"/>
              </a:rPr>
              <a:t>2 ــ يتشكل الانسان في ضوء الثقافة التي ينخرط فيها , وما يتبعها من ثقافات فرعية في ضوء تاريخ حضاري خاص به وفي ضوء مجتمع معين وبيئة معينة </a:t>
            </a:r>
          </a:p>
          <a:p>
            <a:r>
              <a:rPr lang="ar-IQ" sz="2400" dirty="0" smtClean="0">
                <a:latin typeface="Simplified Arabic" pitchFamily="18" charset="-78"/>
                <a:cs typeface="Simplified Arabic" pitchFamily="18" charset="-78"/>
              </a:rPr>
              <a:t>3 ــ تتعدد وتتكثر الفروق الفردية بين الافراد ومن ثم فالشخصيات متباينة بالضرورة </a:t>
            </a:r>
          </a:p>
          <a:p>
            <a:r>
              <a:rPr lang="ar-IQ" sz="2400" dirty="0" smtClean="0">
                <a:latin typeface="Simplified Arabic" pitchFamily="18" charset="-78"/>
                <a:cs typeface="Simplified Arabic" pitchFamily="18" charset="-78"/>
              </a:rPr>
              <a:t>4 ــ يمكن تقويم الشخصية وفق الرؤى النظرية للمنظرين </a:t>
            </a:r>
          </a:p>
          <a:p>
            <a:r>
              <a:rPr lang="ar-IQ" sz="2400" dirty="0" smtClean="0">
                <a:latin typeface="Simplified Arabic" pitchFamily="18" charset="-78"/>
                <a:cs typeface="Simplified Arabic" pitchFamily="18" charset="-78"/>
              </a:rPr>
              <a:t>5 ــ يستخدم في تقويم الشخصية انواع متعددة من القياس منها السيكو متري </a:t>
            </a:r>
            <a:r>
              <a:rPr lang="ar-IQ" sz="2400" dirty="0" err="1" smtClean="0">
                <a:latin typeface="Simplified Arabic" pitchFamily="18" charset="-78"/>
                <a:cs typeface="Simplified Arabic" pitchFamily="18" charset="-78"/>
              </a:rPr>
              <a:t>والاديومتري</a:t>
            </a:r>
            <a:r>
              <a:rPr lang="ar-IQ" sz="2400" dirty="0" smtClean="0">
                <a:latin typeface="Simplified Arabic" pitchFamily="18" charset="-78"/>
                <a:cs typeface="Simplified Arabic" pitchFamily="18" charset="-78"/>
              </a:rPr>
              <a:t> والاسقاطي ( الاكلينيكي ) </a:t>
            </a:r>
          </a:p>
          <a:p>
            <a:r>
              <a:rPr lang="ar-IQ" sz="2400" dirty="0" smtClean="0">
                <a:latin typeface="Simplified Arabic" pitchFamily="18" charset="-78"/>
                <a:cs typeface="Simplified Arabic" pitchFamily="18" charset="-78"/>
              </a:rPr>
              <a:t>6 ــ القياس بأنواعه يتضمن العديد والمتنوع من الادوات مثل الاختبارات المتنوعة والمقاييس المختلفة والمقابلات ودراسة الحالات والملاحظة المنظمة ودراسة تاريخ الحياة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الاسس النظرية لتقويم الشخصية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1967043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just"/>
            <a:r>
              <a:rPr lang="ar-IQ" sz="2400" dirty="0" smtClean="0">
                <a:latin typeface="Simplified Arabic" pitchFamily="18" charset="-78"/>
                <a:cs typeface="Simplified Arabic" pitchFamily="18" charset="-78"/>
              </a:rPr>
              <a:t>تم عرض مجموعة من النظريات المهمة في الشخصية وقد قسمت الى ثلاث تيارات كبرى هي الحتمية التكوينية والحتمية البيئية والحتمية التفاعلية وداخل هذه التيارات الثلاث توجد مجموعة من النظريات لها اطرها النظرية ومن ثم فان التقويم للشخصية في كل نظرية يكون بالضرورة محكوما بهذه النظرية وبإطارها . </a:t>
            </a:r>
          </a:p>
          <a:p>
            <a:pPr algn="just"/>
            <a:r>
              <a:rPr lang="ar-IQ" sz="2400" b="1" dirty="0" smtClean="0">
                <a:latin typeface="Simplified Arabic" pitchFamily="18" charset="-78"/>
                <a:cs typeface="Simplified Arabic" pitchFamily="18" charset="-78"/>
              </a:rPr>
              <a:t>1 ــ الاطار النظري لمجموعة من النظريات داخل تيار ( الحتمية التكوينية ) </a:t>
            </a:r>
          </a:p>
          <a:p>
            <a:pPr algn="just"/>
            <a:r>
              <a:rPr lang="ar-IQ" sz="2400" b="1" dirty="0" smtClean="0">
                <a:latin typeface="Simplified Arabic" pitchFamily="18" charset="-78"/>
                <a:cs typeface="Simplified Arabic" pitchFamily="18" charset="-78"/>
              </a:rPr>
              <a:t>أ ــ بالنسبة </a:t>
            </a:r>
            <a:r>
              <a:rPr lang="ar-IQ" sz="2400" b="1" dirty="0" err="1" smtClean="0">
                <a:latin typeface="Simplified Arabic" pitchFamily="18" charset="-78"/>
                <a:cs typeface="Simplified Arabic" pitchFamily="18" charset="-78"/>
              </a:rPr>
              <a:t>لفرويد</a:t>
            </a:r>
            <a:r>
              <a:rPr lang="ar-IQ" sz="2400" b="1" dirty="0" smtClean="0">
                <a:latin typeface="Simplified Arabic" pitchFamily="18" charset="-78"/>
                <a:cs typeface="Simplified Arabic" pitchFamily="18" charset="-78"/>
              </a:rPr>
              <a:t> : </a:t>
            </a:r>
          </a:p>
          <a:p>
            <a:pPr algn="just"/>
            <a:r>
              <a:rPr lang="ar-IQ" sz="2400" dirty="0" smtClean="0">
                <a:latin typeface="Simplified Arabic" pitchFamily="18" charset="-78"/>
                <a:cs typeface="Simplified Arabic" pitchFamily="18" charset="-78"/>
              </a:rPr>
              <a:t>ينظر فرويد للشخصية بعدها منظومة مغلقة محكومة بالحتمية </a:t>
            </a:r>
            <a:r>
              <a:rPr lang="ar-IQ" sz="2400" dirty="0" err="1" smtClean="0">
                <a:latin typeface="Simplified Arabic" pitchFamily="18" charset="-78"/>
                <a:cs typeface="Simplified Arabic" pitchFamily="18" charset="-78"/>
              </a:rPr>
              <a:t>البايولوجية</a:t>
            </a:r>
            <a:r>
              <a:rPr lang="ar-IQ" sz="2400" dirty="0" smtClean="0">
                <a:latin typeface="Simplified Arabic" pitchFamily="18" charset="-78"/>
                <a:cs typeface="Simplified Arabic" pitchFamily="18" charset="-78"/>
              </a:rPr>
              <a:t> ويتولد الصراع في الفرد داخل الاجهزة النفسية الثلاثة ( الهو ، الانا ، الانا العليا ) ويضطر الفرد عن طريق </a:t>
            </a:r>
            <a:r>
              <a:rPr lang="ar-IQ" sz="2400" dirty="0" err="1" smtClean="0">
                <a:latin typeface="Simplified Arabic" pitchFamily="18" charset="-78"/>
                <a:cs typeface="Simplified Arabic" pitchFamily="18" charset="-78"/>
              </a:rPr>
              <a:t>ميكانزمات</a:t>
            </a:r>
            <a:r>
              <a:rPr lang="ar-IQ" sz="2400" dirty="0" smtClean="0">
                <a:latin typeface="Simplified Arabic" pitchFamily="18" charset="-78"/>
                <a:cs typeface="Simplified Arabic" pitchFamily="18" charset="-78"/>
              </a:rPr>
              <a:t> الدفاع ان يزيل الفرد ومن ثم يكون تقويم الشخصية عند فرويد محكوما بفهم </a:t>
            </a:r>
            <a:r>
              <a:rPr lang="ar-IQ" sz="2400" dirty="0" err="1" smtClean="0">
                <a:latin typeface="Simplified Arabic" pitchFamily="18" charset="-78"/>
                <a:cs typeface="Simplified Arabic" pitchFamily="18" charset="-78"/>
              </a:rPr>
              <a:t>الديناميات</a:t>
            </a:r>
            <a:r>
              <a:rPr lang="ar-IQ" sz="2400" dirty="0" smtClean="0">
                <a:latin typeface="Simplified Arabic" pitchFamily="18" charset="-78"/>
                <a:cs typeface="Simplified Arabic" pitchFamily="18" charset="-78"/>
              </a:rPr>
              <a:t> التي تؤدي ادوارا داخل الجهاز النفسي والاداة المناسبة للتقويم هنا تكون دراسة الحالة وكذلك تاريخ الحياة وفي ضوء هذه الادوات التي تشخص الفرد يبدأ العلاج الذي يتمثل في منهج التحليل النفسي .</a:t>
            </a:r>
            <a:endParaRPr lang="ar-IQ" sz="2400" dirty="0">
              <a:latin typeface="Simplified Arabic" pitchFamily="18" charset="-78"/>
              <a:cs typeface="Simplified Arabic" pitchFamily="18" charset="-78"/>
            </a:endParaRPr>
          </a:p>
        </p:txBody>
      </p:sp>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normAutofit/>
          </a:bodyPr>
          <a:lstStyle/>
          <a:p>
            <a:pPr algn="r"/>
            <a:r>
              <a:rPr lang="ar-IQ" sz="2800" b="1" dirty="0" smtClean="0">
                <a:latin typeface="Simplified Arabic" pitchFamily="18" charset="-78"/>
                <a:cs typeface="Simplified Arabic" pitchFamily="18" charset="-78"/>
              </a:rPr>
              <a:t>المنطلقات النظرية في تقويم الشخصية </a:t>
            </a:r>
            <a:endParaRPr lang="ar-IQ" sz="2800" b="1" dirty="0">
              <a:latin typeface="Simplified Arabic" pitchFamily="18" charset="-78"/>
              <a:cs typeface="Simplified Arabic" pitchFamily="18" charset="-78"/>
            </a:endParaRPr>
          </a:p>
        </p:txBody>
      </p:sp>
    </p:spTree>
    <p:extLst>
      <p:ext uri="{BB962C8B-B14F-4D97-AF65-F5344CB8AC3E}">
        <p14:creationId xmlns:p14="http://schemas.microsoft.com/office/powerpoint/2010/main" val="2419842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435280" cy="5721499"/>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ب ــ بالنسبة لا بو قراط ــ كر تشمر ــ </a:t>
            </a:r>
            <a:r>
              <a:rPr lang="ar-IQ" sz="2400" b="1" dirty="0" err="1" smtClean="0">
                <a:latin typeface="Simplified Arabic" pitchFamily="18" charset="-78"/>
                <a:cs typeface="Simplified Arabic" pitchFamily="18" charset="-78"/>
              </a:rPr>
              <a:t>شلدون</a:t>
            </a:r>
            <a:r>
              <a:rPr lang="ar-IQ" sz="2400" b="1" dirty="0" smtClean="0">
                <a:latin typeface="Simplified Arabic" pitchFamily="18" charset="-78"/>
                <a:cs typeface="Simplified Arabic" pitchFamily="18" charset="-78"/>
              </a:rPr>
              <a:t> :</a:t>
            </a:r>
          </a:p>
          <a:p>
            <a:pPr algn="just"/>
            <a:r>
              <a:rPr lang="ar-IQ" sz="2400" dirty="0" smtClean="0">
                <a:latin typeface="Simplified Arabic" pitchFamily="18" charset="-78"/>
                <a:cs typeface="Simplified Arabic" pitchFamily="18" charset="-78"/>
              </a:rPr>
              <a:t>ترتبط الانماط او الطرز التي يتصورها كل من اصحاب النظريات التكوينية بحالات الذهان اساسا ، فعند ابو قراط يركز على الانماط ( الدموي ، الصفراوي ، السوداوي ، البلغمي ) ويرتبط المزاج بهذه الانماط ومن ثم يمكن التنبؤ من وجهة نظره بنوع الخلل في الناحية المزاجية اذا ما حدد النمط الخاص بسوائل الجسم . </a:t>
            </a:r>
          </a:p>
          <a:p>
            <a:pPr algn="just"/>
            <a:r>
              <a:rPr lang="ar-IQ" sz="2400" dirty="0" smtClean="0">
                <a:latin typeface="Simplified Arabic" pitchFamily="18" charset="-78"/>
                <a:cs typeface="Simplified Arabic" pitchFamily="18" charset="-78"/>
              </a:rPr>
              <a:t>وبالنسبة لكر تشمر فان «الفصام « يرتبط في تصوره بنمط الجسم النحيل بينما يرتبط «الهوس ــ الاكتئاب» بنمط الجسم البدين ويكون التقويم هنا محكوم ايضا بهذه الانماط او الطرز.</a:t>
            </a:r>
          </a:p>
          <a:p>
            <a:pPr algn="just"/>
            <a:r>
              <a:rPr lang="ar-IQ" sz="2400" dirty="0" smtClean="0">
                <a:latin typeface="Simplified Arabic" pitchFamily="18" charset="-78"/>
                <a:cs typeface="Simplified Arabic" pitchFamily="18" charset="-78"/>
              </a:rPr>
              <a:t>وبالنسبة </a:t>
            </a:r>
            <a:r>
              <a:rPr lang="ar-IQ" sz="2400" dirty="0" err="1" smtClean="0">
                <a:latin typeface="Simplified Arabic" pitchFamily="18" charset="-78"/>
                <a:cs typeface="Simplified Arabic" pitchFamily="18" charset="-78"/>
              </a:rPr>
              <a:t>لشلدون</a:t>
            </a:r>
            <a:r>
              <a:rPr lang="ar-IQ" sz="2400" dirty="0" smtClean="0">
                <a:latin typeface="Simplified Arabic" pitchFamily="18" charset="-78"/>
                <a:cs typeface="Simplified Arabic" pitchFamily="18" charset="-78"/>
              </a:rPr>
              <a:t> يركز على التكوينات الثلاثة ( </a:t>
            </a:r>
            <a:r>
              <a:rPr lang="ar-IQ" sz="2400" dirty="0" err="1" smtClean="0">
                <a:latin typeface="Simplified Arabic" pitchFamily="18" charset="-78"/>
                <a:cs typeface="Simplified Arabic" pitchFamily="18" charset="-78"/>
              </a:rPr>
              <a:t>الحشوية</a:t>
            </a:r>
            <a:r>
              <a:rPr lang="ar-IQ" sz="2400" dirty="0" smtClean="0">
                <a:latin typeface="Simplified Arabic" pitchFamily="18" charset="-78"/>
                <a:cs typeface="Simplified Arabic" pitchFamily="18" charset="-78"/>
              </a:rPr>
              <a:t> ، البدنية ، المخية ) وتعد هذه التكوينات في ضوء سياقات وليست في ضوء فئات وترتبط هذه الانماط في تصوره ايضا بالطبقات الثلاثة ( </a:t>
            </a:r>
            <a:r>
              <a:rPr lang="ar-IQ" sz="2400" dirty="0" err="1" smtClean="0">
                <a:latin typeface="Simplified Arabic" pitchFamily="18" charset="-78"/>
                <a:cs typeface="Simplified Arabic" pitchFamily="18" charset="-78"/>
              </a:rPr>
              <a:t>الاندومورفي</a:t>
            </a:r>
            <a:r>
              <a:rPr lang="ar-IQ" sz="2400" dirty="0" smtClean="0">
                <a:latin typeface="Simplified Arabic" pitchFamily="18" charset="-78"/>
                <a:cs typeface="Simplified Arabic" pitchFamily="18" charset="-78"/>
              </a:rPr>
              <a:t> ، </a:t>
            </a:r>
            <a:r>
              <a:rPr lang="ar-IQ" sz="2400" dirty="0" err="1" smtClean="0">
                <a:latin typeface="Simplified Arabic" pitchFamily="18" charset="-78"/>
                <a:cs typeface="Simplified Arabic" pitchFamily="18" charset="-78"/>
              </a:rPr>
              <a:t>الاكتومورفي</a:t>
            </a:r>
            <a:r>
              <a:rPr lang="ar-IQ" sz="2400" dirty="0" smtClean="0">
                <a:latin typeface="Simplified Arabic" pitchFamily="18" charset="-78"/>
                <a:cs typeface="Simplified Arabic" pitchFamily="18" charset="-78"/>
              </a:rPr>
              <a:t> ، </a:t>
            </a:r>
            <a:r>
              <a:rPr lang="ar-IQ" sz="2400" dirty="0" err="1" smtClean="0">
                <a:latin typeface="Simplified Arabic" pitchFamily="18" charset="-78"/>
                <a:cs typeface="Simplified Arabic" pitchFamily="18" charset="-78"/>
              </a:rPr>
              <a:t>الميزومورفي</a:t>
            </a:r>
            <a:r>
              <a:rPr lang="ar-IQ" sz="2400" dirty="0" smtClean="0">
                <a:latin typeface="Simplified Arabic" pitchFamily="18" charset="-78"/>
                <a:cs typeface="Simplified Arabic" pitchFamily="18" charset="-78"/>
              </a:rPr>
              <a:t> ) وعليه يكون تقويم الشخصية ايضا في ضوء هذه الطرز وتداخلاتها .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076347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363272" cy="5793507"/>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ج ــ بالنسبة « </a:t>
            </a:r>
            <a:r>
              <a:rPr lang="ar-IQ" sz="2400" b="1" dirty="0" err="1" smtClean="0">
                <a:latin typeface="Simplified Arabic" pitchFamily="18" charset="-78"/>
                <a:cs typeface="Simplified Arabic" pitchFamily="18" charset="-78"/>
              </a:rPr>
              <a:t>لكيرت</a:t>
            </a:r>
            <a:r>
              <a:rPr lang="ar-IQ" sz="2400" b="1" dirty="0" smtClean="0">
                <a:latin typeface="Simplified Arabic" pitchFamily="18" charset="-78"/>
                <a:cs typeface="Simplified Arabic" pitchFamily="18" charset="-78"/>
              </a:rPr>
              <a:t> جولد شتاين» صاحب النظرية العضوية : </a:t>
            </a:r>
          </a:p>
          <a:p>
            <a:pPr algn="just"/>
            <a:r>
              <a:rPr lang="ar-IQ" sz="2400" dirty="0" smtClean="0">
                <a:latin typeface="Simplified Arabic" pitchFamily="18" charset="-78"/>
                <a:cs typeface="Simplified Arabic" pitchFamily="18" charset="-78"/>
              </a:rPr>
              <a:t>يشترك ايضا مع سابقيه في ابراز الاهتمام بحتمية التكوين ن الا انه يختلف في ان الكائن الحي في حالة تفاعل دينامي مع الموقف وينظر جولد شتاين للفرد من منطلق منظومي ويركز في تقويمه للشخصية على واقع تحقيق الذات الذي يعد الدافع الوحيد . </a:t>
            </a:r>
          </a:p>
          <a:p>
            <a:pPr algn="just"/>
            <a:r>
              <a:rPr lang="ar-IQ" sz="2400" b="1" dirty="0" smtClean="0">
                <a:latin typeface="Simplified Arabic" pitchFamily="18" charset="-78"/>
                <a:cs typeface="Simplified Arabic" pitchFamily="18" charset="-78"/>
              </a:rPr>
              <a:t>د ــ بالنسبة «لجوردن البورت « صاحب نظرية السمات  : </a:t>
            </a:r>
          </a:p>
          <a:p>
            <a:pPr algn="just"/>
            <a:r>
              <a:rPr lang="ar-IQ" sz="2400" dirty="0" smtClean="0">
                <a:latin typeface="Simplified Arabic" pitchFamily="18" charset="-78"/>
                <a:cs typeface="Simplified Arabic" pitchFamily="18" charset="-78"/>
              </a:rPr>
              <a:t>يتبع في تقويمه للشخصية المنهج </a:t>
            </a:r>
            <a:r>
              <a:rPr lang="ar-IQ" sz="2400" dirty="0" err="1" smtClean="0">
                <a:latin typeface="Simplified Arabic" pitchFamily="18" charset="-78"/>
                <a:cs typeface="Simplified Arabic" pitchFamily="18" charset="-78"/>
              </a:rPr>
              <a:t>الايديوغرافي</a:t>
            </a:r>
            <a:r>
              <a:rPr lang="ar-IQ" sz="2400" dirty="0" smtClean="0">
                <a:latin typeface="Simplified Arabic" pitchFamily="18" charset="-78"/>
                <a:cs typeface="Simplified Arabic" pitchFamily="18" charset="-78"/>
              </a:rPr>
              <a:t> ( المنحى الفردي ) اذ يعد الشخصية متفردة ، كما يعدها ( هنا والان ) ومن ثم تعد نظريته لا تاريخية ويكون التقويم من وجهة نظره مبنيا على مجموعة السمات التي تميز الفرد كما تتمثل في السمة القلبية الاساسية والتي قد لا توجد الا في بعض الناس ( كالسادية والمازوشية ثم السمات المركزية وتكون في حدود « 5 ــ 10 « سمة مثل العدوان والعاطفية ثم السمات الثانوية والتي يمكن الوصول اليها عن طريق الملاحظة لفترة زمنية طويلة ومن ثم يعد التقويم للشخصية في ضوء هذه المجموعة من السمات التي يتميز بها الفرد بطريقة متفردة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261369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435280" cy="5865515"/>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lang="ar-IQ" sz="2600" b="1" dirty="0" smtClean="0">
                <a:latin typeface="Simplified Arabic" pitchFamily="18" charset="-78"/>
                <a:cs typeface="Simplified Arabic" pitchFamily="18" charset="-78"/>
              </a:rPr>
              <a:t>2 ــ نظريات تستند الى الحتمية التفاعلية : </a:t>
            </a:r>
          </a:p>
          <a:p>
            <a:pPr algn="just"/>
            <a:r>
              <a:rPr lang="ar-IQ" sz="2400" b="1" dirty="0" smtClean="0">
                <a:latin typeface="Simplified Arabic" pitchFamily="18" charset="-78"/>
                <a:cs typeface="Simplified Arabic" pitchFamily="18" charset="-78"/>
              </a:rPr>
              <a:t>أ ـ </a:t>
            </a:r>
            <a:r>
              <a:rPr lang="ar-IQ" sz="2400" b="1" dirty="0" err="1" smtClean="0">
                <a:latin typeface="Simplified Arabic" pitchFamily="18" charset="-78"/>
                <a:cs typeface="Simplified Arabic" pitchFamily="18" charset="-78"/>
              </a:rPr>
              <a:t>الفرويدية</a:t>
            </a:r>
            <a:r>
              <a:rPr lang="ar-IQ" sz="2400" b="1" dirty="0" smtClean="0">
                <a:latin typeface="Simplified Arabic" pitchFamily="18" charset="-78"/>
                <a:cs typeface="Simplified Arabic" pitchFamily="18" charset="-78"/>
              </a:rPr>
              <a:t> الجديدة « </a:t>
            </a:r>
            <a:r>
              <a:rPr lang="ar-IQ" sz="2400" b="1" dirty="0" err="1" smtClean="0">
                <a:latin typeface="Simplified Arabic" pitchFamily="18" charset="-78"/>
                <a:cs typeface="Simplified Arabic" pitchFamily="18" charset="-78"/>
              </a:rPr>
              <a:t>ادلر</a:t>
            </a:r>
            <a:r>
              <a:rPr lang="ar-IQ" sz="2400" b="1" dirty="0" smtClean="0">
                <a:latin typeface="Simplified Arabic" pitchFamily="18" charset="-78"/>
                <a:cs typeface="Simplified Arabic" pitchFamily="18" charset="-78"/>
              </a:rPr>
              <a:t> ، فروم ، </a:t>
            </a:r>
            <a:r>
              <a:rPr lang="ar-IQ" sz="2400" b="1" dirty="0" err="1" smtClean="0">
                <a:latin typeface="Simplified Arabic" pitchFamily="18" charset="-78"/>
                <a:cs typeface="Simplified Arabic" pitchFamily="18" charset="-78"/>
              </a:rPr>
              <a:t>هورناي</a:t>
            </a:r>
            <a:r>
              <a:rPr lang="ar-IQ" sz="2400" b="1" dirty="0" smtClean="0">
                <a:latin typeface="Simplified Arabic" pitchFamily="18" charset="-78"/>
                <a:cs typeface="Simplified Arabic" pitchFamily="18" charset="-78"/>
              </a:rPr>
              <a:t> ، سوليفان « </a:t>
            </a:r>
          </a:p>
          <a:p>
            <a:pPr algn="just"/>
            <a:r>
              <a:rPr lang="ar-IQ" sz="2400" dirty="0" smtClean="0">
                <a:latin typeface="Simplified Arabic" pitchFamily="18" charset="-78"/>
                <a:cs typeface="Simplified Arabic" pitchFamily="18" charset="-78"/>
              </a:rPr>
              <a:t>يركز هذا التيار على البعد الثقافي والاجتماعي في الشخصية فالنسبة «</a:t>
            </a:r>
            <a:r>
              <a:rPr lang="ar-IQ" sz="2400" dirty="0" err="1" smtClean="0">
                <a:latin typeface="Simplified Arabic" pitchFamily="18" charset="-78"/>
                <a:cs typeface="Simplified Arabic" pitchFamily="18" charset="-78"/>
              </a:rPr>
              <a:t>لادلر</a:t>
            </a:r>
            <a:r>
              <a:rPr lang="ar-IQ" sz="2400" dirty="0" smtClean="0">
                <a:latin typeface="Simplified Arabic" pitchFamily="18" charset="-78"/>
                <a:cs typeface="Simplified Arabic" pitchFamily="18" charset="-78"/>
              </a:rPr>
              <a:t>» يعد الكفاح من اجل التفوق هو الركيزة الاساسية في الشخصية في ضوء نظرته بالاهتمام الاجتماعي، ويضيف «فروم» الطابع الاجتماعي للشخصية مع الطابع الفردي لها ويتمثل في الطابع الاجتماعي الاهتمام بما هو مشترك مع الاخرين ، وبالنسبة للطابع الفردي يتركز تقويم الشخصية على العمل والنجاح اذ ان عدم تحقيقهما يؤدي الى القلق ويتولد الشك وتعد الحاجات الاربعة « </a:t>
            </a:r>
            <a:r>
              <a:rPr lang="ar-IQ" sz="2400" dirty="0" err="1" smtClean="0">
                <a:latin typeface="Simplified Arabic" pitchFamily="18" charset="-78"/>
                <a:cs typeface="Simplified Arabic" pitchFamily="18" charset="-78"/>
              </a:rPr>
              <a:t>لفروم</a:t>
            </a:r>
            <a:r>
              <a:rPr lang="ar-IQ" sz="2400" dirty="0" smtClean="0">
                <a:latin typeface="Simplified Arabic" pitchFamily="18" charset="-78"/>
                <a:cs typeface="Simplified Arabic" pitchFamily="18" charset="-78"/>
              </a:rPr>
              <a:t> « بمثابة ركائز عملية تقويم الشخصية . </a:t>
            </a:r>
          </a:p>
          <a:p>
            <a:pPr algn="just"/>
            <a:r>
              <a:rPr lang="ar-IQ" sz="2400" dirty="0" smtClean="0">
                <a:latin typeface="Simplified Arabic" pitchFamily="18" charset="-78"/>
                <a:cs typeface="Simplified Arabic" pitchFamily="18" charset="-78"/>
              </a:rPr>
              <a:t>وبالنسبة « </a:t>
            </a:r>
            <a:r>
              <a:rPr lang="ar-IQ" sz="2400" dirty="0" err="1" smtClean="0">
                <a:latin typeface="Simplified Arabic" pitchFamily="18" charset="-78"/>
                <a:cs typeface="Simplified Arabic" pitchFamily="18" charset="-78"/>
              </a:rPr>
              <a:t>لهورناي</a:t>
            </a:r>
            <a:r>
              <a:rPr lang="ar-IQ" sz="2400" dirty="0" smtClean="0">
                <a:latin typeface="Simplified Arabic" pitchFamily="18" charset="-78"/>
                <a:cs typeface="Simplified Arabic" pitchFamily="18" charset="-78"/>
              </a:rPr>
              <a:t> «  فيتم تقويم الشخصية من خلال عملية التنشئة الاجتماعية داخل الاسرة في ضوء الثقافة السائدة وتؤدي التنشئة الاجتماعية السيئة الى توليد العصاب وتقسمه الى ثلاث حاجات عصابية « التوجه نحو الناس « « التوجه ضد الناس « « التوجه بعيدا عن الناس « </a:t>
            </a:r>
          </a:p>
          <a:p>
            <a:pPr algn="just"/>
            <a:r>
              <a:rPr lang="ar-IQ" sz="2400" dirty="0" smtClean="0">
                <a:latin typeface="Simplified Arabic" pitchFamily="18" charset="-78"/>
                <a:cs typeface="Simplified Arabic" pitchFamily="18" charset="-78"/>
              </a:rPr>
              <a:t>وبالنسبة « لسوليفان « يركز في تقويمه للشخصية على تفاعل الفرد مع الاخرين فالسمات كالعدوان والحقد ليست موجودة داخل الناس ولكنها خصائص مكتسبة للسلوك ويعد الذات منظومة تتناغم اذ ما تمت علاقاتها الانسانية بنجاح ويعد القلق الذي تعاني منه الشخصية ناتجا بفعل ظروف اجتماعية محبطة </a:t>
            </a:r>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1083915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435280" cy="5865515"/>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ar-IQ" sz="2400" b="1" dirty="0" smtClean="0">
                <a:latin typeface="Simplified Arabic" pitchFamily="18" charset="-78"/>
                <a:cs typeface="Simplified Arabic" pitchFamily="18" charset="-78"/>
              </a:rPr>
              <a:t>ب ــ المجال </a:t>
            </a:r>
            <a:r>
              <a:rPr lang="ar-IQ" sz="2400" b="1" dirty="0" err="1" smtClean="0">
                <a:latin typeface="Simplified Arabic" pitchFamily="18" charset="-78"/>
                <a:cs typeface="Simplified Arabic" pitchFamily="18" charset="-78"/>
              </a:rPr>
              <a:t>لكيرت</a:t>
            </a:r>
            <a:r>
              <a:rPr lang="ar-IQ" sz="2400" b="1" dirty="0" smtClean="0">
                <a:latin typeface="Simplified Arabic" pitchFamily="18" charset="-78"/>
                <a:cs typeface="Simplified Arabic" pitchFamily="18" charset="-78"/>
              </a:rPr>
              <a:t> ليفين : </a:t>
            </a:r>
          </a:p>
          <a:p>
            <a:pPr algn="just"/>
            <a:r>
              <a:rPr lang="ar-IQ" sz="2400" dirty="0" smtClean="0">
                <a:latin typeface="Simplified Arabic" pitchFamily="18" charset="-78"/>
                <a:cs typeface="Simplified Arabic" pitchFamily="18" charset="-78"/>
              </a:rPr>
              <a:t>في ضوء ما طرح « ليفين «  من مفاهيم يبرز الدور الفاعل لما اسماه « حيز الحياة»  او البيئة السيكولوجية ، ويتم تقويم الشخصية في تصوره داخل المجال الاجتماعي الذي يوجد فيه الفرد ، بما يتضمن من انواع الصراعات والعقبات التي تعترض </a:t>
            </a:r>
            <a:r>
              <a:rPr lang="ar-IQ" sz="2400" dirty="0" err="1" smtClean="0">
                <a:latin typeface="Simplified Arabic" pitchFamily="18" charset="-78"/>
                <a:cs typeface="Simplified Arabic" pitchFamily="18" charset="-78"/>
              </a:rPr>
              <a:t>اشباعات</a:t>
            </a:r>
            <a:r>
              <a:rPr lang="ar-IQ" sz="2400" dirty="0" smtClean="0">
                <a:latin typeface="Simplified Arabic" pitchFamily="18" charset="-78"/>
                <a:cs typeface="Simplified Arabic" pitchFamily="18" charset="-78"/>
              </a:rPr>
              <a:t> الفرد ، كذلك يتضمن التقويم بحث قدرة الفرد على استجابته للمنبهات الخارجية والمواقف المثيرة ومدى قدرته على تحقيق حاجاته الانية ، وكذلك في ضوء مفاهيم المناطق المتمايزة التي تختلف من فرد </a:t>
            </a:r>
            <a:r>
              <a:rPr lang="ar-IQ" sz="2400" dirty="0" err="1" smtClean="0">
                <a:latin typeface="Simplified Arabic" pitchFamily="18" charset="-78"/>
                <a:cs typeface="Simplified Arabic" pitchFamily="18" charset="-78"/>
              </a:rPr>
              <a:t>لاخر</a:t>
            </a:r>
            <a:r>
              <a:rPr lang="ar-IQ" sz="2400" dirty="0" smtClean="0">
                <a:latin typeface="Simplified Arabic" pitchFamily="18" charset="-78"/>
                <a:cs typeface="Simplified Arabic" pitchFamily="18" charset="-78"/>
              </a:rPr>
              <a:t> ، كذلك من المهم ايضا في التقويم من وجهة نظر « ليفين»  كشف مستويات الحقيقة والوهم التي تسير الفرد ، ويعد التقويم في هذه النظرية تقويما </a:t>
            </a:r>
            <a:r>
              <a:rPr lang="ar-IQ" sz="2400" dirty="0" err="1" smtClean="0">
                <a:latin typeface="Simplified Arabic" pitchFamily="18" charset="-78"/>
                <a:cs typeface="Simplified Arabic" pitchFamily="18" charset="-78"/>
              </a:rPr>
              <a:t>موقفيا</a:t>
            </a:r>
            <a:r>
              <a:rPr lang="ar-IQ" sz="2400" dirty="0" smtClean="0">
                <a:latin typeface="Simplified Arabic" pitchFamily="18" charset="-78"/>
                <a:cs typeface="Simplified Arabic" pitchFamily="18" charset="-78"/>
              </a:rPr>
              <a:t> ومن ثم ليس للماضي اي اعتبارات . </a:t>
            </a:r>
          </a:p>
          <a:p>
            <a:pPr algn="just"/>
            <a:endParaRPr lang="ar-IQ" sz="2400" dirty="0">
              <a:latin typeface="Simplified Arabic" pitchFamily="18" charset="-78"/>
              <a:cs typeface="Simplified Arabic" pitchFamily="18" charset="-78"/>
            </a:endParaRPr>
          </a:p>
        </p:txBody>
      </p:sp>
    </p:spTree>
    <p:extLst>
      <p:ext uri="{BB962C8B-B14F-4D97-AF65-F5344CB8AC3E}">
        <p14:creationId xmlns:p14="http://schemas.microsoft.com/office/powerpoint/2010/main" val="6831167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لتقى">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ملتقى">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ملتقى">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125</TotalTime>
  <Words>1407</Words>
  <Application>Microsoft Office PowerPoint</Application>
  <PresentationFormat>عرض على الشاشة (3:4)‏</PresentationFormat>
  <Paragraphs>41</Paragraphs>
  <Slides>10</Slides>
  <Notes>0</Notes>
  <HiddenSlides>0</HiddenSlides>
  <MMClips>0</MMClips>
  <ScaleCrop>false</ScaleCrop>
  <HeadingPairs>
    <vt:vector size="4" baseType="variant">
      <vt:variant>
        <vt:lpstr>نسق</vt:lpstr>
      </vt:variant>
      <vt:variant>
        <vt:i4>1</vt:i4>
      </vt:variant>
      <vt:variant>
        <vt:lpstr>عناوين الشرائح</vt:lpstr>
      </vt:variant>
      <vt:variant>
        <vt:i4>10</vt:i4>
      </vt:variant>
    </vt:vector>
  </HeadingPairs>
  <TitlesOfParts>
    <vt:vector size="11" baseType="lpstr">
      <vt:lpstr>ملتقى</vt:lpstr>
      <vt:lpstr>       تقويم الشخصية </vt:lpstr>
      <vt:lpstr>عرض تقديمي في PowerPoint</vt:lpstr>
      <vt:lpstr>عرض تقديمي في PowerPoint</vt:lpstr>
      <vt:lpstr>الاسس النظرية لتقويم الشخصية </vt:lpstr>
      <vt:lpstr>المنطلقات النظرية في تقويم الشخصية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تقويم الشخصية </dc:title>
  <dc:creator>الافق الجديد</dc:creator>
  <cp:lastModifiedBy>الافق الجديد</cp:lastModifiedBy>
  <cp:revision>17</cp:revision>
  <dcterms:created xsi:type="dcterms:W3CDTF">2020-05-31T08:28:44Z</dcterms:created>
  <dcterms:modified xsi:type="dcterms:W3CDTF">2020-06-02T07:19:13Z</dcterms:modified>
</cp:coreProperties>
</file>