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A2F3A82-FEE5-4DE2-A6EB-66345A4B09D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A2F3A82-FEE5-4DE2-A6EB-66345A4B09D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2F3A82-FEE5-4DE2-A6EB-66345A4B09D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6ADAD0-2B1A-44F4-B333-E7F76B7A80DC}"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A2F3A82-FEE5-4DE2-A6EB-66345A4B09D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6ADAD0-2B1A-44F4-B333-E7F76B7A80DC}"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A2F3A82-FEE5-4DE2-A6EB-66345A4B09D9}" type="datetimeFigureOut">
              <a:rPr lang="ar-IQ" smtClean="0"/>
              <a:t>26/09/1441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A2F3A82-FEE5-4DE2-A6EB-66345A4B09D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6ADAD0-2B1A-44F4-B333-E7F76B7A80DC}"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A2F3A82-FEE5-4DE2-A6EB-66345A4B09D9}" type="datetimeFigureOut">
              <a:rPr lang="ar-IQ" smtClean="0"/>
              <a:t>26/09/1441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A2F3A82-FEE5-4DE2-A6EB-66345A4B09D9}" type="datetimeFigureOut">
              <a:rPr lang="ar-IQ" smtClean="0"/>
              <a:t>26/09/1441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2F3A82-FEE5-4DE2-A6EB-66345A4B09D9}" type="datetimeFigureOut">
              <a:rPr lang="ar-IQ" smtClean="0"/>
              <a:t>26/09/1441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76ADAD0-2B1A-44F4-B333-E7F76B7A80D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2F3A82-FEE5-4DE2-A6EB-66345A4B09D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6ADAD0-2B1A-44F4-B333-E7F76B7A80DC}"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A2F3A82-FEE5-4DE2-A6EB-66345A4B09D9}" type="datetimeFigureOut">
              <a:rPr lang="ar-IQ" smtClean="0"/>
              <a:t>26/09/1441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6ADAD0-2B1A-44F4-B333-E7F76B7A80DC}"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2F3A82-FEE5-4DE2-A6EB-66345A4B09D9}" type="datetimeFigureOut">
              <a:rPr lang="ar-IQ" smtClean="0"/>
              <a:t>26/09/1441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76ADAD0-2B1A-44F4-B333-E7F76B7A80DC}"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solidFill>
                  <a:schemeClr val="tx1"/>
                </a:solidFill>
              </a:rPr>
              <a:t>نظرية الذات </a:t>
            </a:r>
            <a:br>
              <a:rPr lang="ar-IQ" dirty="0" smtClean="0">
                <a:solidFill>
                  <a:schemeClr val="tx1"/>
                </a:solidFill>
              </a:rPr>
            </a:br>
            <a:r>
              <a:rPr lang="ar-IQ" dirty="0" smtClean="0">
                <a:solidFill>
                  <a:schemeClr val="tx1"/>
                </a:solidFill>
              </a:rPr>
              <a:t>كارل روجرز</a:t>
            </a:r>
            <a:endParaRPr lang="ar-IQ" dirty="0">
              <a:solidFill>
                <a:schemeClr val="tx1"/>
              </a:solidFill>
            </a:endParaRPr>
          </a:p>
        </p:txBody>
      </p:sp>
      <p:sp>
        <p:nvSpPr>
          <p:cNvPr id="3" name="عنوان فرعي 2"/>
          <p:cNvSpPr>
            <a:spLocks noGrp="1"/>
          </p:cNvSpPr>
          <p:nvPr>
            <p:ph type="subTitle" idx="1"/>
          </p:nvPr>
        </p:nvSpPr>
        <p:spPr/>
        <p:txBody>
          <a:bodyPr/>
          <a:lstStyle/>
          <a:p>
            <a:r>
              <a:rPr lang="ar-IQ" dirty="0" smtClean="0">
                <a:solidFill>
                  <a:schemeClr val="tx1"/>
                </a:solidFill>
              </a:rPr>
              <a:t>الاستاذ الدكتور </a:t>
            </a:r>
          </a:p>
          <a:p>
            <a:r>
              <a:rPr lang="ar-IQ" dirty="0" smtClean="0">
                <a:solidFill>
                  <a:schemeClr val="tx1"/>
                </a:solidFill>
              </a:rPr>
              <a:t>حيدر كريم سكر </a:t>
            </a:r>
            <a:endParaRPr lang="ar-IQ" dirty="0">
              <a:solidFill>
                <a:schemeClr val="tx1"/>
              </a:solidFill>
            </a:endParaRPr>
          </a:p>
        </p:txBody>
      </p:sp>
    </p:spTree>
    <p:extLst>
      <p:ext uri="{BB962C8B-B14F-4D97-AF65-F5344CB8AC3E}">
        <p14:creationId xmlns:p14="http://schemas.microsoft.com/office/powerpoint/2010/main" val="1297408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484784"/>
            <a:ext cx="7804389" cy="4641379"/>
          </a:xfrm>
        </p:spPr>
        <p:txBody>
          <a:bodyPr>
            <a:noAutofit/>
          </a:bodyPr>
          <a:lstStyle/>
          <a:p>
            <a:pPr algn="just"/>
            <a:r>
              <a:rPr lang="ar-IQ" sz="2000" dirty="0" smtClean="0">
                <a:solidFill>
                  <a:schemeClr val="tx1"/>
                </a:solidFill>
                <a:latin typeface="Simplified Arabic" pitchFamily="18" charset="-78"/>
                <a:cs typeface="Simplified Arabic" pitchFamily="18" charset="-78"/>
              </a:rPr>
              <a:t>يهدف العلاج عند روجرز الى مساعدة العميل على النمو النفسي السوي ومحاولة احداث التطابق بين الذات الواقعية له وبين مفهوم الفرد عن ذاته المدركة ومفهوم الذات لدى الاخرين اي ان العلاج يتركز في محاولة تغيير الذات كي تتطابق مع الواقع او تحويل الذات المثالية لدى الفرد الى ذاته الواقعية وبذا يتم التوافق وتتضمن طريقة العلاج عند روجرز بعدين اساسيين هما </a:t>
            </a:r>
          </a:p>
          <a:p>
            <a:pPr algn="just"/>
            <a:r>
              <a:rPr lang="ar-IQ" sz="2000" dirty="0" smtClean="0">
                <a:solidFill>
                  <a:schemeClr val="tx1"/>
                </a:solidFill>
                <a:latin typeface="Simplified Arabic" pitchFamily="18" charset="-78"/>
                <a:cs typeface="Simplified Arabic" pitchFamily="18" charset="-78"/>
              </a:rPr>
              <a:t>ـ التلقائية</a:t>
            </a:r>
          </a:p>
          <a:p>
            <a:pPr algn="just"/>
            <a:r>
              <a:rPr lang="ar-IQ" sz="2000" dirty="0" smtClean="0">
                <a:solidFill>
                  <a:schemeClr val="tx1"/>
                </a:solidFill>
                <a:latin typeface="Simplified Arabic" pitchFamily="18" charset="-78"/>
                <a:cs typeface="Simplified Arabic" pitchFamily="18" charset="-78"/>
              </a:rPr>
              <a:t>ـ </a:t>
            </a:r>
            <a:r>
              <a:rPr lang="ar-IQ" sz="2000" dirty="0" err="1" smtClean="0">
                <a:solidFill>
                  <a:schemeClr val="tx1"/>
                </a:solidFill>
                <a:latin typeface="Simplified Arabic" pitchFamily="18" charset="-78"/>
                <a:cs typeface="Simplified Arabic" pitchFamily="18" charset="-78"/>
              </a:rPr>
              <a:t>الامباثية</a:t>
            </a:r>
            <a:r>
              <a:rPr lang="ar-IQ" sz="2000" dirty="0" smtClean="0">
                <a:solidFill>
                  <a:schemeClr val="tx1"/>
                </a:solidFill>
                <a:latin typeface="Simplified Arabic" pitchFamily="18" charset="-78"/>
                <a:cs typeface="Simplified Arabic" pitchFamily="18" charset="-78"/>
              </a:rPr>
              <a:t>  </a:t>
            </a:r>
          </a:p>
          <a:p>
            <a:pPr algn="just"/>
            <a:r>
              <a:rPr lang="ar-IQ" sz="2000" dirty="0" smtClean="0">
                <a:solidFill>
                  <a:schemeClr val="tx1"/>
                </a:solidFill>
                <a:latin typeface="Simplified Arabic" pitchFamily="18" charset="-78"/>
                <a:cs typeface="Simplified Arabic" pitchFamily="18" charset="-78"/>
              </a:rPr>
              <a:t>يركز روجرز في التلقائية على فعالية المسترشد ( العميل ) ويعمل المعالج كمستمع جيد ويحاول في اقل الحدود جعل العميل يستبصر الامور والمشكلات التي يعاني منها ومن خلال هذه التلقائية من جانب المسترشد يلمح الوان الصراع التي تواجهه نتيجة مفهومه عن ذاته ومفهوم الاخرين عنه </a:t>
            </a:r>
          </a:p>
          <a:p>
            <a:pPr algn="just"/>
            <a:r>
              <a:rPr lang="ar-IQ" sz="2000" dirty="0" smtClean="0">
                <a:solidFill>
                  <a:schemeClr val="tx1"/>
                </a:solidFill>
                <a:latin typeface="Simplified Arabic" pitchFamily="18" charset="-78"/>
                <a:cs typeface="Simplified Arabic" pitchFamily="18" charset="-78"/>
              </a:rPr>
              <a:t>وكذلك يلمس المسترشد من خلال عملية الاستبصار مدى الخلاف بين مفهومه عن ذاته وبين ممارساته الفعلية وخبراته وفي كل الاحوال لابد وان يلقى المسترشد التشجيع والتقبل من جانب المعالج اذ يقبله كما هو بكل عيوبه وسيئاته </a:t>
            </a:r>
            <a:endParaRPr lang="ar-IQ" sz="20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a:xfrm>
            <a:off x="457200" y="338328"/>
            <a:ext cx="8219256" cy="1002440"/>
          </a:xfrm>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علاج الشخصية عند روجرز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708608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5721499"/>
          </a:xfrm>
        </p:spPr>
        <p:txBody>
          <a:bodyPr>
            <a:normAutofit/>
          </a:bodyPr>
          <a:lstStyle/>
          <a:p>
            <a:pPr algn="just"/>
            <a:r>
              <a:rPr lang="ar-IQ" sz="2400" dirty="0" smtClean="0">
                <a:solidFill>
                  <a:schemeClr val="tx1"/>
                </a:solidFill>
                <a:latin typeface="Simplified Arabic" pitchFamily="18" charset="-78"/>
                <a:cs typeface="Simplified Arabic" pitchFamily="18" charset="-78"/>
              </a:rPr>
              <a:t>اما بخصوص </a:t>
            </a:r>
            <a:r>
              <a:rPr lang="ar-IQ" sz="2400" dirty="0" err="1" smtClean="0">
                <a:solidFill>
                  <a:schemeClr val="tx1"/>
                </a:solidFill>
                <a:latin typeface="Simplified Arabic" pitchFamily="18" charset="-78"/>
                <a:cs typeface="Simplified Arabic" pitchFamily="18" charset="-78"/>
              </a:rPr>
              <a:t>الامباثية</a:t>
            </a:r>
            <a:r>
              <a:rPr lang="ar-IQ" sz="2400" dirty="0" smtClean="0">
                <a:solidFill>
                  <a:schemeClr val="tx1"/>
                </a:solidFill>
                <a:latin typeface="Simplified Arabic" pitchFamily="18" charset="-78"/>
                <a:cs typeface="Simplified Arabic" pitchFamily="18" charset="-78"/>
              </a:rPr>
              <a:t> يقصد بها استشفاف مشاعر المريض لحظة بلحظة ومشاركته فيها واحساسه بكل ارهاصات المسترشد .</a:t>
            </a:r>
          </a:p>
          <a:p>
            <a:pPr algn="just"/>
            <a:r>
              <a:rPr lang="ar-IQ" sz="2400" dirty="0" smtClean="0">
                <a:solidFill>
                  <a:schemeClr val="tx1"/>
                </a:solidFill>
                <a:latin typeface="Simplified Arabic" pitchFamily="18" charset="-78"/>
                <a:cs typeface="Simplified Arabic" pitchFamily="18" charset="-78"/>
              </a:rPr>
              <a:t>ويمكن وضع صيغة العلاج الذي يتبناه روجرز على النحو الاتي المعالج والمسترشد في علاقة </a:t>
            </a:r>
            <a:r>
              <a:rPr lang="ar-IQ" sz="2400" dirty="0" err="1" smtClean="0">
                <a:solidFill>
                  <a:schemeClr val="tx1"/>
                </a:solidFill>
                <a:latin typeface="Simplified Arabic" pitchFamily="18" charset="-78"/>
                <a:cs typeface="Simplified Arabic" pitchFamily="18" charset="-78"/>
              </a:rPr>
              <a:t>امباثية</a:t>
            </a:r>
            <a:r>
              <a:rPr lang="ar-IQ" sz="2400" dirty="0" smtClean="0">
                <a:solidFill>
                  <a:schemeClr val="tx1"/>
                </a:solidFill>
                <a:latin typeface="Simplified Arabic" pitchFamily="18" charset="-78"/>
                <a:cs typeface="Simplified Arabic" pitchFamily="18" charset="-78"/>
              </a:rPr>
              <a:t> قوامها الود والتفاهم المسترشد عادة ما يكون في حالة من عدم المسايرة في الوقت الذي يكون فيه المعالج مسايرا يعي المعالج من منطلق </a:t>
            </a:r>
            <a:r>
              <a:rPr lang="ar-IQ" sz="2400" dirty="0" err="1" smtClean="0">
                <a:solidFill>
                  <a:schemeClr val="tx1"/>
                </a:solidFill>
                <a:latin typeface="Simplified Arabic" pitchFamily="18" charset="-78"/>
                <a:cs typeface="Simplified Arabic" pitchFamily="18" charset="-78"/>
              </a:rPr>
              <a:t>الامباثية</a:t>
            </a:r>
            <a:r>
              <a:rPr lang="ar-IQ" sz="2400" dirty="0" smtClean="0">
                <a:solidFill>
                  <a:schemeClr val="tx1"/>
                </a:solidFill>
                <a:latin typeface="Simplified Arabic" pitchFamily="18" charset="-78"/>
                <a:cs typeface="Simplified Arabic" pitchFamily="18" charset="-78"/>
              </a:rPr>
              <a:t> مشاعر وافكار المسترشد التي تتدفق وتتحكم في تصرفاته بحيث يحس المسترشد بهذا الاهتمام من جانب المعالج وكل ما يفعله يحاول المعالج ايجاد التبرير المناسب الهادئ مع محاولة تبصيره بانه قادر على تعديل ذاته </a:t>
            </a:r>
          </a:p>
          <a:p>
            <a:pPr algn="just"/>
            <a:r>
              <a:rPr lang="ar-IQ" sz="2400" dirty="0" smtClean="0">
                <a:solidFill>
                  <a:schemeClr val="tx1"/>
                </a:solidFill>
                <a:latin typeface="Simplified Arabic" pitchFamily="18" charset="-78"/>
                <a:cs typeface="Simplified Arabic" pitchFamily="18" charset="-78"/>
              </a:rPr>
              <a:t>تسمى طريقة العلاج بالعلاج المتمركز حو العميل ويعد روجرز هو مؤسس هذه الطريقة والتي تسمى ايضا العلاج </a:t>
            </a:r>
            <a:r>
              <a:rPr lang="ar-IQ" sz="2400" dirty="0" err="1" smtClean="0">
                <a:solidFill>
                  <a:schemeClr val="tx1"/>
                </a:solidFill>
                <a:latin typeface="Simplified Arabic" pitchFamily="18" charset="-78"/>
                <a:cs typeface="Simplified Arabic" pitchFamily="18" charset="-78"/>
              </a:rPr>
              <a:t>الفينومينولوجي</a:t>
            </a:r>
            <a:r>
              <a:rPr lang="ar-IQ" sz="2400" dirty="0" smtClean="0">
                <a:solidFill>
                  <a:schemeClr val="tx1"/>
                </a:solidFill>
                <a:latin typeface="Simplified Arabic" pitchFamily="18" charset="-78"/>
                <a:cs typeface="Simplified Arabic" pitchFamily="18" charset="-78"/>
              </a:rPr>
              <a:t> ( </a:t>
            </a:r>
            <a:r>
              <a:rPr lang="ar-IQ" sz="2400" dirty="0" err="1" smtClean="0">
                <a:solidFill>
                  <a:schemeClr val="tx1"/>
                </a:solidFill>
                <a:latin typeface="Simplified Arabic" pitchFamily="18" charset="-78"/>
                <a:cs typeface="Simplified Arabic" pitchFamily="18" charset="-78"/>
              </a:rPr>
              <a:t>الظاهراتي</a:t>
            </a:r>
            <a:r>
              <a:rPr lang="ar-IQ" sz="2400" dirty="0" smtClean="0">
                <a:solidFill>
                  <a:schemeClr val="tx1"/>
                </a:solidFill>
                <a:latin typeface="Simplified Arabic" pitchFamily="18" charset="-78"/>
                <a:cs typeface="Simplified Arabic" pitchFamily="18" charset="-78"/>
              </a:rPr>
              <a:t> )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786677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628800"/>
            <a:ext cx="7804389" cy="4497363"/>
          </a:xfrm>
        </p:spPr>
        <p:txBody>
          <a:bodyPr>
            <a:normAutofit/>
          </a:bodyPr>
          <a:lstStyle/>
          <a:p>
            <a:pPr algn="just"/>
            <a:r>
              <a:rPr lang="ar-IQ" sz="2400" dirty="0" smtClean="0">
                <a:solidFill>
                  <a:schemeClr val="tx1"/>
                </a:solidFill>
                <a:latin typeface="Simplified Arabic" pitchFamily="18" charset="-78"/>
                <a:cs typeface="Simplified Arabic" pitchFamily="18" charset="-78"/>
              </a:rPr>
              <a:t>ان اهم اسلوب استعمله روجرز في دراسة الشخصية هو كيو </a:t>
            </a:r>
            <a:r>
              <a:rPr lang="en-US" sz="2400" dirty="0" smtClean="0">
                <a:solidFill>
                  <a:schemeClr val="tx1"/>
                </a:solidFill>
                <a:latin typeface="Simplified Arabic" pitchFamily="18" charset="-78"/>
                <a:cs typeface="Simplified Arabic" pitchFamily="18" charset="-78"/>
              </a:rPr>
              <a:t>Q-sort</a:t>
            </a:r>
            <a:r>
              <a:rPr lang="ar-IQ" sz="2400" dirty="0" smtClean="0">
                <a:solidFill>
                  <a:schemeClr val="tx1"/>
                </a:solidFill>
                <a:latin typeface="Simplified Arabic" pitchFamily="18" charset="-78"/>
                <a:cs typeface="Simplified Arabic" pitchFamily="18" charset="-78"/>
              </a:rPr>
              <a:t> وهو تصنيف ابتدعه </a:t>
            </a:r>
            <a:r>
              <a:rPr lang="ar-IQ" sz="2400" dirty="0" err="1" smtClean="0">
                <a:solidFill>
                  <a:schemeClr val="tx1"/>
                </a:solidFill>
                <a:latin typeface="Simplified Arabic" pitchFamily="18" charset="-78"/>
                <a:cs typeface="Simplified Arabic" pitchFamily="18" charset="-78"/>
              </a:rPr>
              <a:t>ستيفنسن</a:t>
            </a:r>
            <a:r>
              <a:rPr lang="ar-IQ" sz="2400" dirty="0" smtClean="0">
                <a:solidFill>
                  <a:schemeClr val="tx1"/>
                </a:solidFill>
                <a:latin typeface="Simplified Arabic" pitchFamily="18" charset="-78"/>
                <a:cs typeface="Simplified Arabic" pitchFamily="18" charset="-78"/>
              </a:rPr>
              <a:t> يهدف الى دراسة افكار الشخص عن نفسه ويتضمن هذا التصنيف عددا كبيرا من البطاقات تكون في العادة مائة بطاقة تحتوي كل بطاقة منها على عبارة او جملة تصف خاصية معينة مثلا جملة تقول شخص نشيط الحركة او شخص جميل الصورة او شخص سريع الغضب ويطلب منه ترتيب هذه البطاقات وفق متدرج من حيث اقتراب هذه الصفات منه يشبهني تماما او ابتعاد هذه الصفات عنه لا يشبهني ابدا ويكون المتدرج بدرجات من الصفر الى الرقم سبعة وبهذه الطريقة يتم قياس مفهوم الفرد لذاته او شخصيته كما يودها ان تكون </a:t>
            </a:r>
          </a:p>
          <a:p>
            <a:pPr algn="just"/>
            <a:r>
              <a:rPr lang="ar-IQ" sz="2400" dirty="0" smtClean="0">
                <a:solidFill>
                  <a:schemeClr val="tx1"/>
                </a:solidFill>
                <a:latin typeface="Simplified Arabic" pitchFamily="18" charset="-78"/>
                <a:cs typeface="Simplified Arabic" pitchFamily="18" charset="-78"/>
              </a:rPr>
              <a:t>وهناك اساليب اخرى منها استعمال التسجيل والتصوير بعد اخذ موافقة المريض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اساليب البحث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369749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72816"/>
            <a:ext cx="7804389" cy="4353347"/>
          </a:xfrm>
        </p:spPr>
        <p:txBody>
          <a:bodyPr>
            <a:normAutofit/>
          </a:bodyPr>
          <a:lstStyle/>
          <a:p>
            <a:pPr algn="just"/>
            <a:r>
              <a:rPr lang="ar-IQ" sz="2400" dirty="0" smtClean="0">
                <a:solidFill>
                  <a:schemeClr val="tx1"/>
                </a:solidFill>
                <a:latin typeface="Simplified Arabic" pitchFamily="18" charset="-78"/>
                <a:cs typeface="Simplified Arabic" pitchFamily="18" charset="-78"/>
              </a:rPr>
              <a:t>ان روجرز متفائل بقوة فيما يتصل بالطريقة الانسانية وهو يعتقد ان الباعث الاكثر اساسية هو تحقيق الذات وصيانتها وتعزيزها كما يعتقد انه اذا منح الفرد الفرصة فسوف ينمي بتحركه للأمام اسلوبا يقبل التكيف ومع هذا فالكثير من القيم والاتجاهات ليس نتيجة خبرات الفرد المباشرة الخاصة به بل انه </a:t>
            </a:r>
            <a:r>
              <a:rPr lang="ar-IQ" sz="2400" dirty="0" err="1" smtClean="0">
                <a:solidFill>
                  <a:schemeClr val="tx1"/>
                </a:solidFill>
                <a:latin typeface="Simplified Arabic" pitchFamily="18" charset="-78"/>
                <a:cs typeface="Simplified Arabic" pitchFamily="18" charset="-78"/>
              </a:rPr>
              <a:t>استدمجها</a:t>
            </a:r>
            <a:r>
              <a:rPr lang="ar-IQ" sz="2400" dirty="0" smtClean="0">
                <a:solidFill>
                  <a:schemeClr val="tx1"/>
                </a:solidFill>
                <a:latin typeface="Simplified Arabic" pitchFamily="18" charset="-78"/>
                <a:cs typeface="Simplified Arabic" pitchFamily="18" charset="-78"/>
              </a:rPr>
              <a:t> عن الوالدين والمعلمين والاقران كما انه اعطى رمزية محرفة عن التكامل غير الصحيح المترتب عليها في الذات ونتيجة لهذا يصبح الكثير من الافراد منقسمين اشقياء وغير قادرين على الادراك الكامل لإمكانياتهم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صورة الانسان عند روجرز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3284841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00808"/>
            <a:ext cx="7876397" cy="4425355"/>
          </a:xfrm>
        </p:spPr>
        <p:txBody>
          <a:bodyPr>
            <a:normAutofit/>
          </a:bodyPr>
          <a:lstStyle/>
          <a:p>
            <a:pPr algn="just"/>
            <a:r>
              <a:rPr lang="ar-IQ" sz="2400" dirty="0" smtClean="0">
                <a:solidFill>
                  <a:schemeClr val="tx1"/>
                </a:solidFill>
                <a:latin typeface="Simplified Arabic" pitchFamily="18" charset="-78"/>
                <a:cs typeface="Simplified Arabic" pitchFamily="18" charset="-78"/>
              </a:rPr>
              <a:t>انتقد روجرز لإخفاقه في التعبير بألفاظ دقيقة ما يكون القابليات الفطرية لإغناء الذات وتحققها التي احتلت مركزا رئيسيا في نظريته وانتقد ايضا حول اصراره على ان الطريقة الوحيدة لدراسة الشخصية عن طريق تفحص التجارب الذاتية للشخص ولكن على الرغم من ذلك فان نظرية روجرز ادت الى ثروة من البحوث التي قام بها مع زملائه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تقويم نظرية روجرز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07905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363272" cy="5505475"/>
          </a:xfrm>
        </p:spPr>
        <p:txBody>
          <a:bodyPr>
            <a:normAutofit lnSpcReduction="10000"/>
          </a:bodyPr>
          <a:lstStyle/>
          <a:p>
            <a:pPr algn="just"/>
            <a:r>
              <a:rPr lang="ar-IQ" sz="2400" dirty="0" smtClean="0">
                <a:solidFill>
                  <a:schemeClr val="tx1"/>
                </a:solidFill>
                <a:latin typeface="Simplified Arabic" pitchFamily="18" charset="-78"/>
                <a:cs typeface="Simplified Arabic" pitchFamily="18" charset="-78"/>
              </a:rPr>
              <a:t>يرى روجرز ان على عالم النفس ان يكتشف الجوانب الايجابية في </a:t>
            </a:r>
            <a:r>
              <a:rPr lang="ar-IQ" sz="2400" dirty="0" smtClean="0">
                <a:solidFill>
                  <a:schemeClr val="tx1"/>
                </a:solidFill>
                <a:latin typeface="Simplified Arabic" pitchFamily="18" charset="-78"/>
                <a:cs typeface="Simplified Arabic" pitchFamily="18" charset="-78"/>
              </a:rPr>
              <a:t>الانسان </a:t>
            </a:r>
            <a:r>
              <a:rPr lang="ar-IQ" sz="2400" dirty="0" smtClean="0">
                <a:solidFill>
                  <a:schemeClr val="tx1"/>
                </a:solidFill>
                <a:latin typeface="Simplified Arabic" pitchFamily="18" charset="-78"/>
                <a:cs typeface="Simplified Arabic" pitchFamily="18" charset="-78"/>
              </a:rPr>
              <a:t>وان يكتشف هذه الايجابيات الى اعمق درجة ممكنة </a:t>
            </a:r>
          </a:p>
          <a:p>
            <a:pPr algn="just"/>
            <a:r>
              <a:rPr lang="ar-IQ" sz="2400" dirty="0" smtClean="0">
                <a:solidFill>
                  <a:schemeClr val="tx1"/>
                </a:solidFill>
                <a:latin typeface="Simplified Arabic" pitchFamily="18" charset="-78"/>
                <a:cs typeface="Simplified Arabic" pitchFamily="18" charset="-78"/>
              </a:rPr>
              <a:t>ان نظرية روجرز في الشخصية مشتقة مباشرة من تجاربه في العمل مع المرضى او من المراجعين كما كان يفضل ان يسميهم </a:t>
            </a:r>
          </a:p>
          <a:p>
            <a:pPr algn="just"/>
            <a:r>
              <a:rPr lang="ar-IQ" sz="2400" dirty="0" smtClean="0">
                <a:solidFill>
                  <a:schemeClr val="tx1"/>
                </a:solidFill>
                <a:latin typeface="Simplified Arabic" pitchFamily="18" charset="-78"/>
                <a:cs typeface="Simplified Arabic" pitchFamily="18" charset="-78"/>
              </a:rPr>
              <a:t>يرى ان الافراد كمخلوقات واعية وعاقلة يحكمها الادراك الواعي لذواتها الخاصة ولعالمها التجريبي </a:t>
            </a:r>
          </a:p>
          <a:p>
            <a:pPr algn="just"/>
            <a:r>
              <a:rPr lang="ar-IQ" sz="2400" dirty="0" smtClean="0">
                <a:solidFill>
                  <a:schemeClr val="tx1"/>
                </a:solidFill>
                <a:latin typeface="Simplified Arabic" pitchFamily="18" charset="-78"/>
                <a:cs typeface="Simplified Arabic" pitchFamily="18" charset="-78"/>
              </a:rPr>
              <a:t>لا يوجد </a:t>
            </a:r>
            <a:r>
              <a:rPr lang="ar-IQ" sz="2400" dirty="0" smtClean="0">
                <a:solidFill>
                  <a:schemeClr val="tx1"/>
                </a:solidFill>
                <a:latin typeface="Simplified Arabic" pitchFamily="18" charset="-78"/>
                <a:cs typeface="Simplified Arabic" pitchFamily="18" charset="-78"/>
              </a:rPr>
              <a:t>الا القليل من </a:t>
            </a:r>
            <a:r>
              <a:rPr lang="ar-IQ" sz="2400" dirty="0" smtClean="0">
                <a:solidFill>
                  <a:schemeClr val="tx1"/>
                </a:solidFill>
                <a:latin typeface="Simplified Arabic" pitchFamily="18" charset="-78"/>
                <a:cs typeface="Simplified Arabic" pitchFamily="18" charset="-78"/>
              </a:rPr>
              <a:t>تأثير </a:t>
            </a:r>
            <a:r>
              <a:rPr lang="ar-IQ" sz="2400" dirty="0" smtClean="0">
                <a:solidFill>
                  <a:schemeClr val="tx1"/>
                </a:solidFill>
                <a:latin typeface="Simplified Arabic" pitchFamily="18" charset="-78"/>
                <a:cs typeface="Simplified Arabic" pitchFamily="18" charset="-78"/>
              </a:rPr>
              <a:t>موقف فرويد في نظريته </a:t>
            </a:r>
          </a:p>
          <a:p>
            <a:pPr algn="just"/>
            <a:r>
              <a:rPr lang="ar-IQ" sz="2400" dirty="0" smtClean="0">
                <a:solidFill>
                  <a:schemeClr val="tx1"/>
                </a:solidFill>
                <a:latin typeface="Simplified Arabic" pitchFamily="18" charset="-78"/>
                <a:cs typeface="Simplified Arabic" pitchFamily="18" charset="-78"/>
              </a:rPr>
              <a:t>لا يعزو </a:t>
            </a:r>
            <a:r>
              <a:rPr lang="ar-IQ" sz="2400" dirty="0" smtClean="0">
                <a:solidFill>
                  <a:schemeClr val="tx1"/>
                </a:solidFill>
                <a:latin typeface="Simplified Arabic" pitchFamily="18" charset="-78"/>
                <a:cs typeface="Simplified Arabic" pitchFamily="18" charset="-78"/>
              </a:rPr>
              <a:t>روجرز </a:t>
            </a:r>
            <a:r>
              <a:rPr lang="ar-IQ" sz="2400" dirty="0" smtClean="0">
                <a:solidFill>
                  <a:schemeClr val="tx1"/>
                </a:solidFill>
                <a:latin typeface="Simplified Arabic" pitchFamily="18" charset="-78"/>
                <a:cs typeface="Simplified Arabic" pitchFamily="18" charset="-78"/>
              </a:rPr>
              <a:t>تأثيرا </a:t>
            </a:r>
            <a:r>
              <a:rPr lang="ar-IQ" sz="2400" dirty="0" smtClean="0">
                <a:solidFill>
                  <a:schemeClr val="tx1"/>
                </a:solidFill>
                <a:latin typeface="Simplified Arabic" pitchFamily="18" charset="-78"/>
                <a:cs typeface="Simplified Arabic" pitchFamily="18" charset="-78"/>
              </a:rPr>
              <a:t>مسيطرا لقوى اللاشعور التي </a:t>
            </a:r>
            <a:r>
              <a:rPr lang="ar-IQ" sz="2400" dirty="0" smtClean="0">
                <a:solidFill>
                  <a:schemeClr val="tx1"/>
                </a:solidFill>
                <a:latin typeface="Simplified Arabic" pitchFamily="18" charset="-78"/>
                <a:cs typeface="Simplified Arabic" pitchFamily="18" charset="-78"/>
              </a:rPr>
              <a:t>لا يعيها </a:t>
            </a:r>
            <a:r>
              <a:rPr lang="ar-IQ" sz="2400" dirty="0" smtClean="0">
                <a:solidFill>
                  <a:schemeClr val="tx1"/>
                </a:solidFill>
                <a:latin typeface="Simplified Arabic" pitchFamily="18" charset="-78"/>
                <a:cs typeface="Simplified Arabic" pitchFamily="18" charset="-78"/>
              </a:rPr>
              <a:t>الفرد </a:t>
            </a:r>
            <a:r>
              <a:rPr lang="ar-IQ" sz="2400" dirty="0" smtClean="0">
                <a:solidFill>
                  <a:schemeClr val="tx1"/>
                </a:solidFill>
                <a:latin typeface="Simplified Arabic" pitchFamily="18" charset="-78"/>
                <a:cs typeface="Simplified Arabic" pitchFamily="18" charset="-78"/>
              </a:rPr>
              <a:t>ولا سيطرة </a:t>
            </a:r>
            <a:r>
              <a:rPr lang="ar-IQ" sz="2400" dirty="0" smtClean="0">
                <a:solidFill>
                  <a:schemeClr val="tx1"/>
                </a:solidFill>
                <a:latin typeface="Simplified Arabic" pitchFamily="18" charset="-78"/>
                <a:cs typeface="Simplified Arabic" pitchFamily="18" charset="-78"/>
              </a:rPr>
              <a:t>له عليها </a:t>
            </a:r>
          </a:p>
          <a:p>
            <a:pPr algn="just"/>
            <a:r>
              <a:rPr lang="ar-IQ" sz="2400" dirty="0" smtClean="0">
                <a:solidFill>
                  <a:schemeClr val="tx1"/>
                </a:solidFill>
              </a:rPr>
              <a:t>يرفض الفكرة القائلة ان الاحداث الماضية تؤثر على السلوك الحاضر مع انه يعترف بان التجارب الماضية بصورة خاصة تجارب الطفولة يمكن ان تؤثر في الطريقة التي يدرك فيها الناس انفسهم وعالمهم </a:t>
            </a:r>
          </a:p>
          <a:p>
            <a:pPr algn="just"/>
            <a:r>
              <a:rPr lang="ar-IQ" sz="2400" dirty="0" smtClean="0">
                <a:solidFill>
                  <a:schemeClr val="tx1"/>
                </a:solidFill>
              </a:rPr>
              <a:t>يؤكد بان مشاعر الفرد وانفعالاته الحاضرة ذات اهمية في ديناميكية الشخصية </a:t>
            </a:r>
          </a:p>
          <a:p>
            <a:pPr algn="just"/>
            <a:r>
              <a:rPr lang="ar-IQ" sz="2400" dirty="0" smtClean="0">
                <a:solidFill>
                  <a:schemeClr val="tx1"/>
                </a:solidFill>
              </a:rPr>
              <a:t>يهتم روجرز في التغيير والنمو في الشخصية الحاضرة وليس باللاشعور وتجارب الماضي </a:t>
            </a:r>
            <a:endParaRPr lang="ar-IQ" sz="2400" dirty="0">
              <a:solidFill>
                <a:schemeClr val="tx1"/>
              </a:solidFill>
            </a:endParaRPr>
          </a:p>
        </p:txBody>
      </p:sp>
    </p:spTree>
    <p:extLst>
      <p:ext uri="{BB962C8B-B14F-4D97-AF65-F5344CB8AC3E}">
        <p14:creationId xmlns:p14="http://schemas.microsoft.com/office/powerpoint/2010/main" val="4265346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363272" cy="5721499"/>
          </a:xfrm>
        </p:spPr>
        <p:txBody>
          <a:bodyPr>
            <a:normAutofit/>
          </a:bodyPr>
          <a:lstStyle/>
          <a:p>
            <a:pPr algn="just"/>
            <a:r>
              <a:rPr lang="ar-IQ" sz="2400" dirty="0" smtClean="0">
                <a:solidFill>
                  <a:schemeClr val="tx1"/>
                </a:solidFill>
                <a:latin typeface="Simplified Arabic" pitchFamily="18" charset="-78"/>
                <a:cs typeface="Simplified Arabic" pitchFamily="18" charset="-78"/>
              </a:rPr>
              <a:t>يعتقد روجرز ان الشخصية يمكن فهمها فقط من وجهة نظر الفرد الخاصة اي على اساس تجاربه الداخلية الذاتية </a:t>
            </a:r>
          </a:p>
          <a:p>
            <a:pPr algn="just"/>
            <a:r>
              <a:rPr lang="ar-IQ" sz="2400" dirty="0" smtClean="0">
                <a:solidFill>
                  <a:schemeClr val="tx1"/>
                </a:solidFill>
                <a:latin typeface="Simplified Arabic" pitchFamily="18" charset="-78"/>
                <a:cs typeface="Simplified Arabic" pitchFamily="18" charset="-78"/>
              </a:rPr>
              <a:t>اتخذ روجرز منحى </a:t>
            </a:r>
            <a:r>
              <a:rPr lang="ar-IQ" sz="2400" dirty="0" err="1" smtClean="0">
                <a:solidFill>
                  <a:schemeClr val="tx1"/>
                </a:solidFill>
                <a:latin typeface="Simplified Arabic" pitchFamily="18" charset="-78"/>
                <a:cs typeface="Simplified Arabic" pitchFamily="18" charset="-78"/>
              </a:rPr>
              <a:t>فينومينولوجيا</a:t>
            </a:r>
            <a:r>
              <a:rPr lang="ar-IQ" sz="2400" dirty="0" smtClean="0">
                <a:solidFill>
                  <a:schemeClr val="tx1"/>
                </a:solidFill>
                <a:latin typeface="Simplified Arabic" pitchFamily="18" charset="-78"/>
                <a:cs typeface="Simplified Arabic" pitchFamily="18" charset="-78"/>
              </a:rPr>
              <a:t> </a:t>
            </a:r>
            <a:r>
              <a:rPr lang="ar-IQ" sz="2400" dirty="0" err="1" smtClean="0">
                <a:solidFill>
                  <a:schemeClr val="tx1"/>
                </a:solidFill>
                <a:latin typeface="Simplified Arabic" pitchFamily="18" charset="-78"/>
                <a:cs typeface="Simplified Arabic" pitchFamily="18" charset="-78"/>
              </a:rPr>
              <a:t>ظاهراتيا</a:t>
            </a:r>
            <a:r>
              <a:rPr lang="ar-IQ" sz="2400" dirty="0" smtClean="0">
                <a:solidFill>
                  <a:schemeClr val="tx1"/>
                </a:solidFill>
                <a:latin typeface="Simplified Arabic" pitchFamily="18" charset="-78"/>
                <a:cs typeface="Simplified Arabic" pitchFamily="18" charset="-78"/>
              </a:rPr>
              <a:t> للشخصية اي المنحى الذي يتعامل مع الواقع كما يدركه الفرد وهذا الادراك قد يتطابق او قد </a:t>
            </a:r>
            <a:r>
              <a:rPr lang="ar-IQ" sz="2400" dirty="0" smtClean="0">
                <a:solidFill>
                  <a:schemeClr val="tx1"/>
                </a:solidFill>
                <a:latin typeface="Simplified Arabic" pitchFamily="18" charset="-78"/>
                <a:cs typeface="Simplified Arabic" pitchFamily="18" charset="-78"/>
              </a:rPr>
              <a:t>لا يتطابق </a:t>
            </a:r>
            <a:r>
              <a:rPr lang="ar-IQ" sz="2400" dirty="0" smtClean="0">
                <a:solidFill>
                  <a:schemeClr val="tx1"/>
                </a:solidFill>
                <a:latin typeface="Simplified Arabic" pitchFamily="18" charset="-78"/>
                <a:cs typeface="Simplified Arabic" pitchFamily="18" charset="-78"/>
              </a:rPr>
              <a:t>مع الواقع الموضوعي </a:t>
            </a:r>
          </a:p>
          <a:p>
            <a:pPr algn="just"/>
            <a:r>
              <a:rPr lang="ar-IQ" sz="2400" dirty="0" smtClean="0">
                <a:solidFill>
                  <a:schemeClr val="tx1"/>
                </a:solidFill>
                <a:latin typeface="Simplified Arabic" pitchFamily="18" charset="-78"/>
                <a:cs typeface="Simplified Arabic" pitchFamily="18" charset="-78"/>
              </a:rPr>
              <a:t>يعتقد روجرز بان الناس يسيطر عليهم دافع واحد نكون مزودين به عند الولادة ذلك هو الميل لتحقيق وتنمية كل قدراتنا وامكاناتنا من الجوانب البيولوجية الى الجوانب النفسية الاكثر تهديدا لوجودنا والهدف النهائي هو تحقيق الذات للحفاظ على النفس واغنائها من اجل ان يصبح الفرد فاعلا كاملا وهو الهدف الذي يوجه اليه كل كيان الفرد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9407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72816"/>
            <a:ext cx="7804389" cy="4353347"/>
          </a:xfrm>
        </p:spPr>
        <p:txBody>
          <a:bodyPr>
            <a:normAutofit fontScale="92500" lnSpcReduction="10000"/>
          </a:bodyPr>
          <a:lstStyle/>
          <a:p>
            <a:pPr algn="just"/>
            <a:r>
              <a:rPr lang="ar-IQ" sz="2400" dirty="0" smtClean="0">
                <a:solidFill>
                  <a:schemeClr val="tx1"/>
                </a:solidFill>
                <a:latin typeface="Simplified Arabic" pitchFamily="18" charset="-78"/>
                <a:cs typeface="Simplified Arabic" pitchFamily="18" charset="-78"/>
              </a:rPr>
              <a:t>يرى روجرز الناس مدفوعين بنزع او ميل عام اساسي النزعة للتحقيق وادامة واثراء الكائن العضوي الكسب للخبرة والذي هو انفسنا هذه النزعة الفطرية هي الحاجة الرئيسية الوحيدة للكائن البشري وهي تشمل كل الحاجات الفسيولوجية والنفسية لكي توجهها في واقع </a:t>
            </a:r>
            <a:r>
              <a:rPr lang="ar-IQ" sz="2400" dirty="0" smtClean="0">
                <a:solidFill>
                  <a:schemeClr val="tx1"/>
                </a:solidFill>
                <a:latin typeface="Simplified Arabic" pitchFamily="18" charset="-78"/>
                <a:cs typeface="Simplified Arabic" pitchFamily="18" charset="-78"/>
              </a:rPr>
              <a:t>بيولوجي </a:t>
            </a:r>
            <a:r>
              <a:rPr lang="ar-IQ" sz="2400" dirty="0" smtClean="0">
                <a:solidFill>
                  <a:schemeClr val="tx1"/>
                </a:solidFill>
                <a:latin typeface="Simplified Arabic" pitchFamily="18" charset="-78"/>
                <a:cs typeface="Simplified Arabic" pitchFamily="18" charset="-78"/>
              </a:rPr>
              <a:t>اكثر منه نفسي بوصفها حاجتنا الاساسية وهي الميل نحو التحقيق </a:t>
            </a:r>
            <a:r>
              <a:rPr lang="ar-IQ" sz="2400" dirty="0" smtClean="0">
                <a:solidFill>
                  <a:schemeClr val="tx1"/>
                </a:solidFill>
                <a:latin typeface="Simplified Arabic" pitchFamily="18" charset="-78"/>
                <a:cs typeface="Simplified Arabic" pitchFamily="18" charset="-78"/>
              </a:rPr>
              <a:t>فأنها </a:t>
            </a:r>
            <a:r>
              <a:rPr lang="ar-IQ" sz="2400" dirty="0" smtClean="0">
                <a:solidFill>
                  <a:schemeClr val="tx1"/>
                </a:solidFill>
                <a:latin typeface="Simplified Arabic" pitchFamily="18" charset="-78"/>
                <a:cs typeface="Simplified Arabic" pitchFamily="18" charset="-78"/>
              </a:rPr>
              <a:t>تتضمن كل شيء حتى البسيط منها جدا الحاجات الفسيولوجية الانعكاسية مثل الحاجة الى الهواء والطعام والماء وعن طريق تلبية هذه الحاجات </a:t>
            </a:r>
            <a:r>
              <a:rPr lang="ar-IQ" sz="2400" dirty="0" err="1" smtClean="0">
                <a:solidFill>
                  <a:schemeClr val="tx1"/>
                </a:solidFill>
                <a:latin typeface="Simplified Arabic" pitchFamily="18" charset="-78"/>
                <a:cs typeface="Simplified Arabic" pitchFamily="18" charset="-78"/>
              </a:rPr>
              <a:t>الفسلجية</a:t>
            </a:r>
            <a:r>
              <a:rPr lang="ar-IQ" sz="2400" dirty="0" smtClean="0">
                <a:solidFill>
                  <a:schemeClr val="tx1"/>
                </a:solidFill>
                <a:latin typeface="Simplified Arabic" pitchFamily="18" charset="-78"/>
                <a:cs typeface="Simplified Arabic" pitchFamily="18" charset="-78"/>
              </a:rPr>
              <a:t> الاساسية والدفاع عن الكائن البشري وتحصينه ضد الهجمات بهذه الطريقة تتمكن نزعة التحقيق من خدمة الحفاظ على الكائن البشري اي انها تمنح المؤازرة والاسناد لبقاء النفس ( الذات )  </a:t>
            </a:r>
          </a:p>
          <a:p>
            <a:pPr algn="just"/>
            <a:r>
              <a:rPr lang="ar-IQ" sz="2400" dirty="0" smtClean="0">
                <a:solidFill>
                  <a:schemeClr val="tx1"/>
                </a:solidFill>
                <a:latin typeface="Simplified Arabic" pitchFamily="18" charset="-78"/>
                <a:cs typeface="Simplified Arabic" pitchFamily="18" charset="-78"/>
              </a:rPr>
              <a:t>ان نزعة التحقيق تفعل اكثر من الحفاظ على الكائن البشري انها ايضا تسهل وتستند النمو والاثراء والتطور للكائن البشري فهي تقود النمو عن طريق مساعدة التطور وتمييز وتخصيص كل عضو وظيفة الجسم الفسيولوجية وهي مسؤولة عن كل جوانب النمو التي تصنف تحت اسم النضج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النزوع الاساسي : التحقيق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59298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00808"/>
            <a:ext cx="7876397" cy="4425355"/>
          </a:xfrm>
        </p:spPr>
        <p:txBody>
          <a:bodyPr>
            <a:normAutofit/>
          </a:bodyPr>
          <a:lstStyle/>
          <a:p>
            <a:pPr algn="just"/>
            <a:r>
              <a:rPr lang="ar-IQ" sz="2400" dirty="0" smtClean="0">
                <a:solidFill>
                  <a:schemeClr val="tx1"/>
                </a:solidFill>
                <a:latin typeface="Simplified Arabic" pitchFamily="18" charset="-78"/>
                <a:cs typeface="Simplified Arabic" pitchFamily="18" charset="-78"/>
              </a:rPr>
              <a:t>كان روجرز مهتما جدا بالبيئة التي يعمل فيها الفرد الاطار المرجعي او سياق الفرد الذي يؤثر كثيرا في ذلك الشخص فنحن معرضون لمصادر لا تحصى من المثيرات في العالم المحيط بنا بعضها تافه وبعضها الاخر مهم بعضها مهدد وبعضها مجزي ، كيف نستجيب لهذه البيئة متعددة الوجوه ؟ </a:t>
            </a:r>
          </a:p>
          <a:p>
            <a:pPr algn="just"/>
            <a:r>
              <a:rPr lang="ar-IQ" sz="2400" dirty="0" smtClean="0">
                <a:solidFill>
                  <a:schemeClr val="tx1"/>
                </a:solidFill>
                <a:latin typeface="Simplified Arabic" pitchFamily="18" charset="-78"/>
                <a:cs typeface="Simplified Arabic" pitchFamily="18" charset="-78"/>
              </a:rPr>
              <a:t>يجيب روجرز بان حقيقة بيئة الفرد هي في كيفية ادراكه لتلك البيئة وان ادراك الفرد قد لا يتطابق مع الواقع الموضوعي ونحن نعرف اننا قد ندرك لبعض جوانب الواقع بطريقة تختلف كثيرا عن الطريقة التي يدركها فيها شخص اخر .</a:t>
            </a:r>
          </a:p>
          <a:p>
            <a:pPr algn="just"/>
            <a:r>
              <a:rPr lang="ar-IQ" sz="2400" dirty="0" smtClean="0">
                <a:solidFill>
                  <a:schemeClr val="tx1"/>
                </a:solidFill>
                <a:latin typeface="Simplified Arabic" pitchFamily="18" charset="-78"/>
                <a:cs typeface="Simplified Arabic" pitchFamily="18" charset="-78"/>
              </a:rPr>
              <a:t>يتضمن عالم خبرة الفرد ليس الخبرات الحاضرة المباشرة فقط والتي يكون الفرد واعيا بها بل تتضمن كل المنبهات التي لا يكون الفرد واعيا بها وذكريات الخبرات الماضية عندما تكون فاعلة في توجيه ادراكك في تلك اللحظة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الاطار المرجعي ـ ميدان الخبرة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406435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435280" cy="5793507"/>
          </a:xfrm>
        </p:spPr>
        <p:txBody>
          <a:bodyPr>
            <a:normAutofit/>
          </a:bodyPr>
          <a:lstStyle/>
          <a:p>
            <a:pPr algn="just"/>
            <a:r>
              <a:rPr lang="ar-IQ" sz="2800" b="1" dirty="0" smtClean="0">
                <a:solidFill>
                  <a:schemeClr val="tx1"/>
                </a:solidFill>
                <a:latin typeface="Simplified Arabic" pitchFamily="18" charset="-78"/>
                <a:cs typeface="Simplified Arabic" pitchFamily="18" charset="-78"/>
              </a:rPr>
              <a:t>الذات</a:t>
            </a:r>
            <a:r>
              <a:rPr lang="ar-IQ" sz="2400" dirty="0" smtClean="0">
                <a:solidFill>
                  <a:schemeClr val="tx1"/>
                </a:solidFill>
                <a:latin typeface="Simplified Arabic" pitchFamily="18" charset="-78"/>
                <a:cs typeface="Simplified Arabic" pitchFamily="18" charset="-78"/>
              </a:rPr>
              <a:t> : كلما نما وتطور لدى الرضيع ميدان خبرة اكثر تعقيدا اصبح احد اجزاء خبرته اكثر </a:t>
            </a:r>
            <a:r>
              <a:rPr lang="ar-IQ" sz="2400" dirty="0" smtClean="0">
                <a:solidFill>
                  <a:schemeClr val="tx1"/>
                </a:solidFill>
                <a:latin typeface="Simplified Arabic" pitchFamily="18" charset="-78"/>
                <a:cs typeface="Simplified Arabic" pitchFamily="18" charset="-78"/>
              </a:rPr>
              <a:t>تميزا </a:t>
            </a:r>
            <a:r>
              <a:rPr lang="ar-IQ" sz="2400" dirty="0" smtClean="0">
                <a:solidFill>
                  <a:schemeClr val="tx1"/>
                </a:solidFill>
                <a:latin typeface="Simplified Arabic" pitchFamily="18" charset="-78"/>
                <a:cs typeface="Simplified Arabic" pitchFamily="18" charset="-78"/>
              </a:rPr>
              <a:t>عن البقية ، هذا الجزء الجديد المنفصل تصفه الكلمات انا ولي ونفسي </a:t>
            </a:r>
            <a:r>
              <a:rPr lang="en-US" sz="2400" dirty="0" err="1" smtClean="0">
                <a:solidFill>
                  <a:schemeClr val="tx1"/>
                </a:solidFill>
                <a:latin typeface="Simplified Arabic" pitchFamily="18" charset="-78"/>
                <a:cs typeface="Simplified Arabic" pitchFamily="18" charset="-78"/>
              </a:rPr>
              <a:t>I,me,and</a:t>
            </a:r>
            <a:r>
              <a:rPr lang="en-US" sz="2400" dirty="0" smtClean="0">
                <a:solidFill>
                  <a:schemeClr val="tx1"/>
                </a:solidFill>
                <a:latin typeface="Simplified Arabic" pitchFamily="18" charset="-78"/>
                <a:cs typeface="Simplified Arabic" pitchFamily="18" charset="-78"/>
              </a:rPr>
              <a:t> my self  </a:t>
            </a:r>
            <a:r>
              <a:rPr lang="ar-IQ" sz="2400" dirty="0" smtClean="0">
                <a:solidFill>
                  <a:schemeClr val="tx1"/>
                </a:solidFill>
                <a:latin typeface="Simplified Arabic" pitchFamily="18" charset="-78"/>
                <a:cs typeface="Simplified Arabic" pitchFamily="18" charset="-78"/>
              </a:rPr>
              <a:t> انها النفس او مفهوم النفس وهي تتضمن التمييز بين ما هو جزء مباشر من ذات الشخص وبين ما هو خارج ذات الفرد ومفهوم الذات هو صورة الفرد او تصور ما هو عليه وما يجب ان يكون عليه ، وقد يبدو ان هناك مجالا لتضارب بين هذه الوجوه الثلاث لمفهوم الذات ، يقول روجرز مع ان الذات مائعة الا انها مثاليا نمط ثابت ووحدة منتظمة وعلى ذلك فكل الجوانب المحتملة للذات تسعى جاهدة نحو الثبات .</a:t>
            </a:r>
          </a:p>
          <a:p>
            <a:pPr algn="just"/>
            <a:r>
              <a:rPr lang="ar-IQ" sz="2400" dirty="0" smtClean="0">
                <a:solidFill>
                  <a:schemeClr val="tx1"/>
                </a:solidFill>
                <a:latin typeface="Simplified Arabic" pitchFamily="18" charset="-78"/>
                <a:cs typeface="Simplified Arabic" pitchFamily="18" charset="-78"/>
              </a:rPr>
              <a:t>يرى روجرز انه عندما تنبثق الذات ينمو لدى الرضيع حاجة اسماها روجرز الاحترام الايجابي وهي تأتي نتيجة التعلم اما مصدرها فلم يعره روجرز اهتماما وسواء كانت هذه الحاجة فطرية ام متعلمة فهي عامة ودائمة ومستمرة وموجودة لدى كل البشر هذه الحاجة تشمل التقبل والحب والاستحسان من الاخرين وخصوصا الام خلال فترة الرضاعة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04418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txBody>
          <a:bodyPr>
            <a:normAutofit/>
          </a:bodyPr>
          <a:lstStyle/>
          <a:p>
            <a:pPr algn="just"/>
            <a:r>
              <a:rPr lang="ar-IQ" sz="2400" dirty="0" smtClean="0">
                <a:solidFill>
                  <a:schemeClr val="tx1"/>
                </a:solidFill>
                <a:latin typeface="Simplified Arabic" pitchFamily="18" charset="-78"/>
                <a:cs typeface="Simplified Arabic" pitchFamily="18" charset="-78"/>
              </a:rPr>
              <a:t>ان الحصول على الاحترام الايجابي يؤدي الى الشعور بالرضى في حالة عدم الحصول على الاحترام الايجابي يؤدي الى الاحباط ، فاذا لم تمنح الام الاحترام الايجابي فان ميل الرضيع نحو تحقيق الذات واثرائها يعاق فالطفل يدرك عدم استحسان الام لسلوكه على انه عدم استحسان لكل جوانب ذاته واذا ما حدث ذلك بشكل دائم فان الرضيع يكف عن السعي لتحقيق الذات وينشغل بدلا عن ذلك بتامين الاحترام الايجابي .</a:t>
            </a:r>
          </a:p>
          <a:p>
            <a:pPr algn="just"/>
            <a:r>
              <a:rPr lang="ar-IQ" sz="2800" b="1" dirty="0" smtClean="0">
                <a:solidFill>
                  <a:schemeClr val="tx1"/>
                </a:solidFill>
                <a:latin typeface="Simplified Arabic" pitchFamily="18" charset="-78"/>
                <a:cs typeface="Simplified Arabic" pitchFamily="18" charset="-78"/>
              </a:rPr>
              <a:t>التطابق والتنافر ومفهوم الذات عند روجرز : </a:t>
            </a:r>
          </a:p>
          <a:p>
            <a:pPr algn="just"/>
            <a:r>
              <a:rPr lang="ar-IQ" sz="2400" dirty="0" smtClean="0">
                <a:solidFill>
                  <a:schemeClr val="tx1"/>
                </a:solidFill>
                <a:latin typeface="Simplified Arabic" pitchFamily="18" charset="-78"/>
                <a:cs typeface="Simplified Arabic" pitchFamily="18" charset="-78"/>
              </a:rPr>
              <a:t>اكد روجرز على مفهوم التطابق والتنافر في عملية التطور ويعني التطابق عدم وجود صراع بين الذات المدركة الخبرة او بين الذات ومصطلح اخر ابتكره روجرز هو الذات المثلى التي تعني ما يطمح ان يكون الشخص </a:t>
            </a:r>
          </a:p>
          <a:p>
            <a:pPr algn="just"/>
            <a:r>
              <a:rPr lang="ar-IQ" sz="2400" dirty="0" smtClean="0">
                <a:solidFill>
                  <a:schemeClr val="tx1"/>
                </a:solidFill>
                <a:latin typeface="Simplified Arabic" pitchFamily="18" charset="-78"/>
                <a:cs typeface="Simplified Arabic" pitchFamily="18" charset="-78"/>
              </a:rPr>
              <a:t>يعتقد روجرز ان الانسان يتفاعل مع البيئة وبشكل خاص مع الناس المهمين في حياته كالوالدين والاخوة والاقارب ويبدا تطوير مفهوم الذات الذي يكون قائما الى حد كبير على تقييمات الاخرين فنحن نتعلم في مجرى التنشئة الاجتماعية ان بعضا من مشاعرنا وسلوكنا هي مناسبة واخرى غير مناسبة وحين تكون هذه القواعد المعيارية</a:t>
            </a:r>
          </a:p>
        </p:txBody>
      </p:sp>
    </p:spTree>
    <p:extLst>
      <p:ext uri="{BB962C8B-B14F-4D97-AF65-F5344CB8AC3E}">
        <p14:creationId xmlns:p14="http://schemas.microsoft.com/office/powerpoint/2010/main" val="275682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435280" cy="5865515"/>
          </a:xfrm>
        </p:spPr>
        <p:txBody>
          <a:bodyPr>
            <a:normAutofit/>
          </a:bodyPr>
          <a:lstStyle/>
          <a:p>
            <a:pPr algn="just"/>
            <a:r>
              <a:rPr lang="ar-IQ" sz="2400" dirty="0" smtClean="0">
                <a:solidFill>
                  <a:schemeClr val="tx1"/>
                </a:solidFill>
                <a:latin typeface="Simplified Arabic" pitchFamily="18" charset="-78"/>
                <a:cs typeface="Simplified Arabic" pitchFamily="18" charset="-78"/>
              </a:rPr>
              <a:t>او في خط تقييماتنا فأننا نواصل حركتنا باتجاه تحقيق الذات وحين تجري التوقعات بالضد من تقييماتنا الفطرية عندها تحدث المشكلات وتعلق حركتنا المتجهة نحو تحقيق الذات </a:t>
            </a:r>
          </a:p>
          <a:p>
            <a:pPr algn="just"/>
            <a:r>
              <a:rPr lang="ar-IQ" sz="2400" dirty="0" smtClean="0">
                <a:solidFill>
                  <a:schemeClr val="tx1"/>
                </a:solidFill>
                <a:latin typeface="Simplified Arabic" pitchFamily="18" charset="-78"/>
                <a:cs typeface="Simplified Arabic" pitchFamily="18" charset="-78"/>
              </a:rPr>
              <a:t>يرى روجرز ان التطابق بين الذات والخبرة يقود الى ترميز دقيق للخبرات والنمو الايجابي في حين يقود التنافر بين الخبرة والذات الى ترميز غير دقيق مشوه يؤدي الى عدم تكيف نفسي وقد يحصل التطابق بين الذات والذات المثلى وقد تحدث بينهما فجوة يشير كبرها الى عدم توافق الشخص والى حاجته للمساعدة وقد يحدث عدم التطابق بين المجال الظواهري للشخص والعالم الخارجي فيؤدي الى عدم التوافق غير ان اشد الحالات خطورة هي حالات عدم التطابق بين الذات والكائن اي بين الذات بمفهومها المدرك والكائن بخبراته الحقيقية ويؤدي عدم التطابق الى ان الفرد يحس بانه مهدد وحين يحدث التطابق الصادق بين الصور الرمزية للخبرات التي تكون بين الذات وخبرات الكائن الحقيقية يكون الشخص متوافقا وناضجا وقائما بوظائفه على خير  </a:t>
            </a:r>
            <a:endParaRPr lang="ar-IQ" sz="24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70012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700808"/>
            <a:ext cx="7804389" cy="4425355"/>
          </a:xfrm>
        </p:spPr>
        <p:txBody>
          <a:bodyPr>
            <a:normAutofit/>
          </a:bodyPr>
          <a:lstStyle/>
          <a:p>
            <a:pPr algn="just"/>
            <a:r>
              <a:rPr lang="ar-IQ" sz="2400" dirty="0" smtClean="0">
                <a:solidFill>
                  <a:schemeClr val="tx1"/>
                </a:solidFill>
                <a:latin typeface="Simplified Arabic" pitchFamily="18" charset="-78"/>
                <a:cs typeface="Simplified Arabic" pitchFamily="18" charset="-78"/>
              </a:rPr>
              <a:t>يشير روجرز بانه اذا حدث تحت ظروف التنافر ان خبرات غير مسرة جرى ترميزها بدقة وعلى معرفة بها فان حالة من القلق النفسي ستحدث ، وهذا القلق النفسي يقود الى استعمال الحيل الدفاعية لمسايرة التهديد واذا كان التنافر بين الذات والخبرة كبيرا وجوهريا فان الحيل الدفاعية قد لا تكون ناجحة وعندها يحصل اختلال في نظام الشخصية ويمكن ان يوصف الفرد في هذه الحالة بانه مريض نفسيا ، اي ان العصاب ببساطة هو صراع بين تحقيق الذات كما يتمثل في الجانب الفطري او الاجتماعي والتحقيق الايجابي للذات اي تحقيق الذات والمحكوم بالجانب الاخلاقي والاجتماعي </a:t>
            </a:r>
            <a:endParaRPr lang="ar-IQ" sz="2400" dirty="0">
              <a:solidFill>
                <a:schemeClr val="tx1"/>
              </a:solidFill>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العصاب عند روجرز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31781948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134</TotalTime>
  <Words>1592</Words>
  <Application>Microsoft Office PowerPoint</Application>
  <PresentationFormat>عرض على الشاشة (3:4)‏</PresentationFormat>
  <Paragraphs>47</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شكل موجة</vt:lpstr>
      <vt:lpstr>نظرية الذات  كارل روجرز</vt:lpstr>
      <vt:lpstr>عرض تقديمي في PowerPoint</vt:lpstr>
      <vt:lpstr>عرض تقديمي في PowerPoint</vt:lpstr>
      <vt:lpstr>النزوع الاساسي : التحقيق </vt:lpstr>
      <vt:lpstr>الاطار المرجعي ـ ميدان الخبرة </vt:lpstr>
      <vt:lpstr>عرض تقديمي في PowerPoint</vt:lpstr>
      <vt:lpstr>عرض تقديمي في PowerPoint</vt:lpstr>
      <vt:lpstr>عرض تقديمي في PowerPoint</vt:lpstr>
      <vt:lpstr>العصاب عند روجرز </vt:lpstr>
      <vt:lpstr>علاج الشخصية عند روجرز </vt:lpstr>
      <vt:lpstr>عرض تقديمي في PowerPoint</vt:lpstr>
      <vt:lpstr>اساليب البحث </vt:lpstr>
      <vt:lpstr>صورة الانسان عند روجرز </vt:lpstr>
      <vt:lpstr>تقويم نظرية روجرز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الذات  كارل روجرز</dc:title>
  <dc:creator>الافق الجديد</dc:creator>
  <cp:lastModifiedBy>الافق الجديد</cp:lastModifiedBy>
  <cp:revision>25</cp:revision>
  <dcterms:created xsi:type="dcterms:W3CDTF">2020-05-18T05:22:56Z</dcterms:created>
  <dcterms:modified xsi:type="dcterms:W3CDTF">2020-05-18T21:12:04Z</dcterms:modified>
</cp:coreProperties>
</file>