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رة بانورامي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ar-SA" smtClean="0"/>
              <a:t>تحرير أنماط النص الرئيسي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أعمد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أعمدة صو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ar-IQ" dirty="0" smtClean="0"/>
              <a:t>علم نفس النمو </a:t>
            </a:r>
            <a:br>
              <a:rPr lang="ar-IQ" dirty="0" smtClean="0"/>
            </a:br>
            <a:r>
              <a:rPr lang="ar-IQ" dirty="0" smtClean="0"/>
              <a:t>المرحلة الثانية </a:t>
            </a:r>
            <a:br>
              <a:rPr lang="ar-IQ" dirty="0" smtClean="0"/>
            </a:br>
            <a:r>
              <a:rPr lang="ar-IQ" dirty="0" smtClean="0"/>
              <a:t>السلوك العدواني للمراهقين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426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83654"/>
          </a:xfrm>
        </p:spPr>
        <p:txBody>
          <a:bodyPr/>
          <a:lstStyle/>
          <a:p>
            <a:pPr algn="r"/>
            <a:r>
              <a:rPr lang="ar-IQ" dirty="0" smtClean="0"/>
              <a:t>تعريف السلوك العدواني 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103312" y="1236372"/>
            <a:ext cx="8946541" cy="5012027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ar-IQ" sz="2400" dirty="0" smtClean="0"/>
              <a:t>سلوك يرمي الى إيذاء الغير او الذات او كل من يحل محلها من الرموز .</a:t>
            </a:r>
          </a:p>
          <a:p>
            <a:pPr marL="0" indent="0" algn="r">
              <a:buNone/>
            </a:pPr>
            <a:r>
              <a:rPr lang="ar-IQ" sz="2400" dirty="0" smtClean="0"/>
              <a:t>او هو سلوك يصدره الفرد سواء كان هذا السلوك لفظيا او ماديا صريحا او ضمنيا , مباشر او غير مباشر وتترتب على هذا السلوك اذى بدني او مادي او نفسي للشخص نفسه او </a:t>
            </a:r>
            <a:r>
              <a:rPr lang="ar-IQ" sz="2400" dirty="0" err="1" smtClean="0"/>
              <a:t>للاخرين</a:t>
            </a:r>
            <a:r>
              <a:rPr lang="ar-IQ" sz="2400" dirty="0" smtClean="0"/>
              <a:t> </a:t>
            </a:r>
          </a:p>
          <a:p>
            <a:pPr marL="0" indent="0" algn="r">
              <a:buNone/>
            </a:pPr>
            <a:endParaRPr lang="ar-IQ" sz="2400" dirty="0"/>
          </a:p>
          <a:p>
            <a:pPr marL="0" indent="0" algn="r">
              <a:buNone/>
            </a:pPr>
            <a:r>
              <a:rPr lang="ar-IQ" sz="2400" dirty="0" smtClean="0"/>
              <a:t>هذا السلوك متعلم يكتسب من خلال المحاكاة في مواقف التعلم الاجتماعي او التنشئة الاجتماعية في محيط الاسرة والمجتمع .</a:t>
            </a:r>
          </a:p>
          <a:p>
            <a:pPr marL="0" indent="0" algn="r">
              <a:buNone/>
            </a:pPr>
            <a:r>
              <a:rPr lang="ar-IQ" sz="2400" dirty="0" smtClean="0"/>
              <a:t>غالبا </a:t>
            </a:r>
            <a:r>
              <a:rPr lang="ar-IQ" sz="2400" dirty="0" err="1" smtClean="0"/>
              <a:t>مايميل</a:t>
            </a:r>
            <a:r>
              <a:rPr lang="ar-IQ" sz="2400" dirty="0" smtClean="0"/>
              <a:t> الذكور الى العدوان البدني </a:t>
            </a:r>
            <a:r>
              <a:rPr lang="ar-IQ" sz="2400" dirty="0" err="1" smtClean="0"/>
              <a:t>بأستخدام</a:t>
            </a:r>
            <a:r>
              <a:rPr lang="ar-IQ" sz="2400" dirty="0" smtClean="0"/>
              <a:t> الضرب بالأيدي والارجل بينما تميل الاناث اكثر الى العدوان اللفظي 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259604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73806"/>
          </a:xfrm>
        </p:spPr>
        <p:txBody>
          <a:bodyPr/>
          <a:lstStyle/>
          <a:p>
            <a:pPr algn="r"/>
            <a:r>
              <a:rPr lang="ar-IQ" dirty="0" smtClean="0"/>
              <a:t>مظاهر السلوك العدواني 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103312" y="1210614"/>
            <a:ext cx="9843730" cy="5037785"/>
          </a:xfrm>
        </p:spPr>
        <p:txBody>
          <a:bodyPr/>
          <a:lstStyle/>
          <a:p>
            <a:pPr marL="0" indent="0" algn="r">
              <a:buNone/>
            </a:pPr>
            <a:endParaRPr lang="ar-IQ" sz="2800" dirty="0" smtClean="0"/>
          </a:p>
          <a:p>
            <a:pPr marL="0" indent="0" algn="r">
              <a:buNone/>
            </a:pPr>
            <a:r>
              <a:rPr lang="ar-IQ" sz="2800" dirty="0" smtClean="0"/>
              <a:t>التهريج في قاعة الدرس والاحتكاك بالمعلمين وعدم احترامهم والعناد والتحدي وتخريب اثاث المدرسة </a:t>
            </a:r>
            <a:endParaRPr lang="ar-IQ" sz="3600" dirty="0" smtClean="0"/>
          </a:p>
          <a:p>
            <a:pPr marL="0" indent="0" algn="r">
              <a:buNone/>
            </a:pPr>
            <a:r>
              <a:rPr lang="ar-IQ" sz="2800" dirty="0" smtClean="0"/>
              <a:t>اهمال متعمد لنصائح المعلمين ونصائح وتعليمات المدرسة وكذلك النظم والقوانين  </a:t>
            </a:r>
          </a:p>
          <a:p>
            <a:pPr marL="0" indent="0" algn="r">
              <a:buNone/>
            </a:pPr>
            <a:r>
              <a:rPr lang="ar-IQ" sz="2800" dirty="0" smtClean="0"/>
              <a:t>اهمال المنهج الدراسي والواجبات المدرسية وعدم الانتظام بالدراسة ومقاطعة المعلم اثناء الشرح واستعمال الالفاظ البذيئة  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90038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IQ" dirty="0" smtClean="0"/>
              <a:t>أسباب السلوك العدواني 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103312" y="1545466"/>
            <a:ext cx="9817973" cy="4702934"/>
          </a:xfrm>
        </p:spPr>
        <p:txBody>
          <a:bodyPr>
            <a:normAutofit/>
          </a:bodyPr>
          <a:lstStyle/>
          <a:p>
            <a:pPr algn="r"/>
            <a:r>
              <a:rPr lang="ar-IQ" sz="2800" dirty="0" smtClean="0"/>
              <a:t>1- أسباب اجتماعية : الفقر الشديد او الغنى , التربية الخاطئة ,الجو المنزلي المتوتر ,التأخر الدراسي , اهمال الوالدين او غيابهم , الحرمان , الفشل والعجز في التوافق الاجتماعي </a:t>
            </a:r>
          </a:p>
          <a:p>
            <a:pPr algn="r"/>
            <a:r>
              <a:rPr lang="ar-IQ" sz="2800" dirty="0" smtClean="0"/>
              <a:t>2- أسباب نفسية :نقص الحب والاهتمام الذي يمنحه الإباء </a:t>
            </a:r>
            <a:r>
              <a:rPr lang="ar-IQ" sz="2800" dirty="0" err="1" smtClean="0"/>
              <a:t>للابناء</a:t>
            </a:r>
            <a:r>
              <a:rPr lang="ar-IQ" sz="2800" dirty="0" smtClean="0"/>
              <a:t> , اضطراب العلاقة مع الوالدين , الرغبة في اثبات الذات </a:t>
            </a:r>
          </a:p>
          <a:p>
            <a:pPr algn="r"/>
            <a:r>
              <a:rPr lang="ar-IQ" sz="2800" dirty="0" smtClean="0"/>
              <a:t>3- أسباب بيولوجية :لم تثبت هذه التفسيرات بشكل قاطع لكن وجد ان هناك شذوذ كروموسومي يسبب هذا الاضطراب العدواني والمضاد للمجتمع 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45476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IQ" dirty="0" smtClean="0"/>
              <a:t>علاج السلوك العدواني 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104293" y="1679431"/>
            <a:ext cx="10113206" cy="4747127"/>
          </a:xfrm>
        </p:spPr>
        <p:txBody>
          <a:bodyPr>
            <a:noAutofit/>
          </a:bodyPr>
          <a:lstStyle/>
          <a:p>
            <a:pPr algn="r"/>
            <a:r>
              <a:rPr lang="ar-IQ" sz="3200" dirty="0" smtClean="0"/>
              <a:t>1- انقاص الإحباط والظروف التي تستثيره</a:t>
            </a:r>
          </a:p>
          <a:p>
            <a:pPr algn="r"/>
            <a:r>
              <a:rPr lang="ar-IQ" sz="3200" dirty="0" smtClean="0"/>
              <a:t>2- تعزيز الجانب الأخلاقي</a:t>
            </a:r>
          </a:p>
          <a:p>
            <a:pPr algn="r"/>
            <a:r>
              <a:rPr lang="ar-IQ" sz="3200" dirty="0" smtClean="0"/>
              <a:t>3- توجيه الاهل الى إيجاد جو اسري سوي يسوده العدل والمساواة في تربية الأبناء </a:t>
            </a:r>
          </a:p>
          <a:p>
            <a:pPr algn="r"/>
            <a:r>
              <a:rPr lang="ar-IQ" sz="3200" dirty="0" smtClean="0"/>
              <a:t>4- العمل على تنمية روح التعاون والصداقة والاحترام بين الطلبة</a:t>
            </a:r>
          </a:p>
          <a:p>
            <a:pPr algn="r"/>
            <a:r>
              <a:rPr lang="ar-IQ" sz="3200" dirty="0" smtClean="0"/>
              <a:t>5-اشراك الطلبة في الأنشطة المدرسية </a:t>
            </a:r>
          </a:p>
          <a:p>
            <a:pPr algn="r"/>
            <a:r>
              <a:rPr lang="ar-IQ" sz="3200" dirty="0" smtClean="0"/>
              <a:t>\6- تشجيع الطلبة على ممارسة العادات السلوكية السليمة التي </a:t>
            </a:r>
            <a:r>
              <a:rPr lang="ar-IQ" sz="3200" dirty="0" err="1" smtClean="0"/>
              <a:t>تتلائم</a:t>
            </a:r>
            <a:r>
              <a:rPr lang="ar-IQ" sz="3200" dirty="0" smtClean="0"/>
              <a:t> مع قوانين المدرسة وانظمتها 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733836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أيون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25</TotalTime>
  <Words>268</Words>
  <Application>Microsoft Office PowerPoint</Application>
  <PresentationFormat>شاشة عريضة</PresentationFormat>
  <Paragraphs>23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0" baseType="lpstr">
      <vt:lpstr>Arial</vt:lpstr>
      <vt:lpstr>Century Gothic</vt:lpstr>
      <vt:lpstr>Times New Roman</vt:lpstr>
      <vt:lpstr>Wingdings 3</vt:lpstr>
      <vt:lpstr>أيون</vt:lpstr>
      <vt:lpstr>علم نفس النمو  المرحلة الثانية  السلوك العدواني للمراهقين  </vt:lpstr>
      <vt:lpstr>تعريف السلوك العدواني </vt:lpstr>
      <vt:lpstr>مظاهر السلوك العدواني </vt:lpstr>
      <vt:lpstr>أسباب السلوك العدواني </vt:lpstr>
      <vt:lpstr>علاج السلوك العدواني </vt:lpstr>
    </vt:vector>
  </TitlesOfParts>
  <Company>SACC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Maher</dc:creator>
  <cp:lastModifiedBy>Maher</cp:lastModifiedBy>
  <cp:revision>3</cp:revision>
  <dcterms:created xsi:type="dcterms:W3CDTF">2020-04-23T06:13:07Z</dcterms:created>
  <dcterms:modified xsi:type="dcterms:W3CDTF">2020-04-23T06:38:52Z</dcterms:modified>
</cp:coreProperties>
</file>