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01A8F60-3FB5-415D-8B98-7ED9DA4E546B}"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C8ED715-2702-470E-A1C3-0917A1C5400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01A8F60-3FB5-415D-8B98-7ED9DA4E546B}"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C8ED715-2702-470E-A1C3-0917A1C5400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01A8F60-3FB5-415D-8B98-7ED9DA4E546B}"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C8ED715-2702-470E-A1C3-0917A1C54000}"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01A8F60-3FB5-415D-8B98-7ED9DA4E546B}"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C8ED715-2702-470E-A1C3-0917A1C54000}" type="slidenum">
              <a:rPr lang="ar-IQ" smtClean="0"/>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01A8F60-3FB5-415D-8B98-7ED9DA4E546B}"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C8ED715-2702-470E-A1C3-0917A1C5400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01A8F60-3FB5-415D-8B98-7ED9DA4E546B}" type="datetimeFigureOut">
              <a:rPr lang="ar-IQ" smtClean="0"/>
              <a:t>19/09/1441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C8ED715-2702-470E-A1C3-0917A1C54000}"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01A8F60-3FB5-415D-8B98-7ED9DA4E546B}" type="datetimeFigureOut">
              <a:rPr lang="ar-IQ" smtClean="0"/>
              <a:t>19/09/1441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C8ED715-2702-470E-A1C3-0917A1C5400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01A8F60-3FB5-415D-8B98-7ED9DA4E546B}" type="datetimeFigureOut">
              <a:rPr lang="ar-IQ" smtClean="0"/>
              <a:t>19/09/1441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C8ED715-2702-470E-A1C3-0917A1C5400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01A8F60-3FB5-415D-8B98-7ED9DA4E546B}" type="datetimeFigureOut">
              <a:rPr lang="ar-IQ" smtClean="0"/>
              <a:t>19/09/1441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C8ED715-2702-470E-A1C3-0917A1C5400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1A8F60-3FB5-415D-8B98-7ED9DA4E546B}" type="datetimeFigureOut">
              <a:rPr lang="ar-IQ" smtClean="0"/>
              <a:t>19/09/1441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C8ED715-2702-470E-A1C3-0917A1C54000}"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01A8F60-3FB5-415D-8B98-7ED9DA4E546B}" type="datetimeFigureOut">
              <a:rPr lang="ar-IQ" smtClean="0"/>
              <a:t>19/09/1441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C8ED715-2702-470E-A1C3-0917A1C54000}"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01A8F60-3FB5-415D-8B98-7ED9DA4E546B}" type="datetimeFigureOut">
              <a:rPr lang="ar-IQ" smtClean="0"/>
              <a:t>19/09/1441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C8ED715-2702-470E-A1C3-0917A1C54000}"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solidFill>
                  <a:schemeClr val="tx1"/>
                </a:solidFill>
              </a:rPr>
              <a:t>نظرية </a:t>
            </a:r>
            <a:r>
              <a:rPr lang="ar-IQ" dirty="0" err="1" smtClean="0">
                <a:solidFill>
                  <a:schemeClr val="tx1"/>
                </a:solidFill>
              </a:rPr>
              <a:t>موراي</a:t>
            </a:r>
            <a:r>
              <a:rPr lang="ar-IQ" dirty="0" smtClean="0">
                <a:solidFill>
                  <a:schemeClr val="tx1"/>
                </a:solidFill>
              </a:rPr>
              <a:t> </a:t>
            </a:r>
            <a:br>
              <a:rPr lang="ar-IQ" dirty="0" smtClean="0">
                <a:solidFill>
                  <a:schemeClr val="tx1"/>
                </a:solidFill>
              </a:rPr>
            </a:br>
            <a:r>
              <a:rPr lang="ar-IQ" dirty="0" smtClean="0">
                <a:solidFill>
                  <a:schemeClr val="tx1"/>
                </a:solidFill>
              </a:rPr>
              <a:t>علم  الشخصية </a:t>
            </a:r>
            <a:endParaRPr lang="ar-IQ" dirty="0">
              <a:solidFill>
                <a:schemeClr val="tx1"/>
              </a:solidFill>
            </a:endParaRPr>
          </a:p>
        </p:txBody>
      </p:sp>
      <p:sp>
        <p:nvSpPr>
          <p:cNvPr id="3" name="عنوان فرعي 2"/>
          <p:cNvSpPr>
            <a:spLocks noGrp="1"/>
          </p:cNvSpPr>
          <p:nvPr>
            <p:ph type="subTitle" idx="1"/>
          </p:nvPr>
        </p:nvSpPr>
        <p:spPr/>
        <p:txBody>
          <a:bodyPr/>
          <a:lstStyle/>
          <a:p>
            <a:r>
              <a:rPr lang="ar-IQ" dirty="0" smtClean="0">
                <a:solidFill>
                  <a:schemeClr val="tx1"/>
                </a:solidFill>
              </a:rPr>
              <a:t>الاستاذ الدكتور </a:t>
            </a:r>
          </a:p>
          <a:p>
            <a:r>
              <a:rPr lang="ar-IQ" dirty="0" smtClean="0">
                <a:solidFill>
                  <a:schemeClr val="tx1"/>
                </a:solidFill>
              </a:rPr>
              <a:t>حيدر كريم سكر </a:t>
            </a:r>
            <a:endParaRPr lang="ar-IQ" dirty="0">
              <a:solidFill>
                <a:schemeClr val="tx1"/>
              </a:solidFill>
            </a:endParaRPr>
          </a:p>
        </p:txBody>
      </p:sp>
    </p:spTree>
    <p:extLst>
      <p:ext uri="{BB962C8B-B14F-4D97-AF65-F5344CB8AC3E}">
        <p14:creationId xmlns:p14="http://schemas.microsoft.com/office/powerpoint/2010/main" val="1799392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91264" cy="5793507"/>
          </a:xfrm>
        </p:spPr>
        <p:txBody>
          <a:bodyPr>
            <a:noAutofit/>
          </a:bodyPr>
          <a:lstStyle/>
          <a:p>
            <a:pPr algn="just"/>
            <a:r>
              <a:rPr lang="ar-IQ" sz="2400" dirty="0" smtClean="0">
                <a:latin typeface="Simplified Arabic" pitchFamily="18" charset="-78"/>
                <a:cs typeface="Simplified Arabic" pitchFamily="18" charset="-78"/>
              </a:rPr>
              <a:t>الانا العليا </a:t>
            </a:r>
            <a:r>
              <a:rPr lang="en-US" sz="2400" dirty="0" smtClean="0">
                <a:latin typeface="Simplified Arabic" pitchFamily="18" charset="-78"/>
                <a:cs typeface="Simplified Arabic" pitchFamily="18" charset="-78"/>
              </a:rPr>
              <a:t>super Ego</a:t>
            </a:r>
            <a:r>
              <a:rPr lang="ar-IQ" sz="2400" dirty="0" smtClean="0">
                <a:latin typeface="Simplified Arabic" pitchFamily="18" charset="-78"/>
                <a:cs typeface="Simplified Arabic" pitchFamily="18" charset="-78"/>
              </a:rPr>
              <a:t> : يعرف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الانا العليا بانها عملية </a:t>
            </a:r>
            <a:r>
              <a:rPr lang="ar-IQ" sz="2400" dirty="0" err="1" smtClean="0">
                <a:latin typeface="Simplified Arabic" pitchFamily="18" charset="-78"/>
                <a:cs typeface="Simplified Arabic" pitchFamily="18" charset="-78"/>
              </a:rPr>
              <a:t>استدخال</a:t>
            </a:r>
            <a:r>
              <a:rPr lang="ar-IQ" sz="2400" dirty="0" smtClean="0">
                <a:latin typeface="Simplified Arabic" pitchFamily="18" charset="-78"/>
                <a:cs typeface="Simplified Arabic" pitchFamily="18" charset="-78"/>
              </a:rPr>
              <a:t> للقيم والمعايير والاعراف والتقاليد والعادات وتشكل قواعد الحكم الخلقي وتفرض على الطفل في سن مبكرة من جانب السلطة ممثلة بالوالدين وهنا هو يتفق مع فرويد الا انه يضيف الى ذلك وجود مؤثرات اخرى تساعد في تشكيل الانا العليا ومن ضمن هذه المؤثرات جماعة الاقران والاساطير وسير الابطال ، وعليه فان الانا العليا عند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تتكون على مدى زمني طويل نسبيا ولا تتحدد بالسنوات الخمس الاولى كما يقول فرويد </a:t>
            </a:r>
          </a:p>
          <a:p>
            <a:pPr algn="just"/>
            <a:r>
              <a:rPr lang="ar-IQ" sz="2400" dirty="0" smtClean="0">
                <a:latin typeface="Simplified Arabic" pitchFamily="18" charset="-78"/>
                <a:cs typeface="Simplified Arabic" pitchFamily="18" charset="-78"/>
              </a:rPr>
              <a:t>كما يؤكد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بشكل اكبر على قوة البيئة الاجتماعية المؤثرة التي يطلق عليها الثقافة </a:t>
            </a:r>
          </a:p>
          <a:p>
            <a:pPr algn="just"/>
            <a:r>
              <a:rPr lang="ar-IQ" sz="2400" dirty="0" smtClean="0">
                <a:latin typeface="Simplified Arabic" pitchFamily="18" charset="-78"/>
                <a:cs typeface="Simplified Arabic" pitchFamily="18" charset="-78"/>
              </a:rPr>
              <a:t>وبينما تنمو وتتطور الانا العليا كذلك تنمو وتتطور الانا المثالية </a:t>
            </a:r>
            <a:r>
              <a:rPr lang="en-US" sz="2400" dirty="0" smtClean="0">
                <a:latin typeface="Simplified Arabic" pitchFamily="18" charset="-78"/>
                <a:cs typeface="Simplified Arabic" pitchFamily="18" charset="-78"/>
              </a:rPr>
              <a:t>Ego Ideal</a:t>
            </a:r>
            <a:r>
              <a:rPr lang="ar-IQ" sz="2400" dirty="0" smtClean="0">
                <a:latin typeface="Simplified Arabic" pitchFamily="18" charset="-78"/>
                <a:cs typeface="Simplified Arabic" pitchFamily="18" charset="-78"/>
              </a:rPr>
              <a:t>  وهذه المثالية تجهز الفرد بالأهداف بعيدة المدى التي يكافح من اجلها والانا المثالية تصور الفرد كما سيكون في احسن الاحوال مستقبلا والنفس المثالية تحتوي على طموحات الفرد وتطلعاته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57644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916832"/>
            <a:ext cx="7732381" cy="4209331"/>
          </a:xfrm>
        </p:spPr>
        <p:txBody>
          <a:bodyPr>
            <a:normAutofit fontScale="92500" lnSpcReduction="10000"/>
          </a:bodyPr>
          <a:lstStyle/>
          <a:p>
            <a:r>
              <a:rPr lang="ar-IQ" b="1" dirty="0" smtClean="0">
                <a:solidFill>
                  <a:schemeClr val="tx1"/>
                </a:solidFill>
              </a:rPr>
              <a:t>الحاجات :</a:t>
            </a:r>
            <a:r>
              <a:rPr lang="ar-IQ" dirty="0" smtClean="0">
                <a:solidFill>
                  <a:schemeClr val="tx1"/>
                </a:solidFill>
              </a:rPr>
              <a:t> </a:t>
            </a:r>
          </a:p>
          <a:p>
            <a:pPr algn="just"/>
            <a:r>
              <a:rPr lang="ar-IQ" sz="2800" dirty="0" smtClean="0">
                <a:solidFill>
                  <a:schemeClr val="tx1"/>
                </a:solidFill>
                <a:latin typeface="Simplified Arabic" pitchFamily="18" charset="-78"/>
                <a:cs typeface="Simplified Arabic" pitchFamily="18" charset="-78"/>
              </a:rPr>
              <a:t>قدم </a:t>
            </a:r>
            <a:r>
              <a:rPr lang="ar-IQ" sz="2800" dirty="0" err="1" smtClean="0">
                <a:solidFill>
                  <a:schemeClr val="tx1"/>
                </a:solidFill>
                <a:latin typeface="Simplified Arabic" pitchFamily="18" charset="-78"/>
                <a:cs typeface="Simplified Arabic" pitchFamily="18" charset="-78"/>
              </a:rPr>
              <a:t>موراي</a:t>
            </a:r>
            <a:r>
              <a:rPr lang="ar-IQ" sz="2800" dirty="0" smtClean="0">
                <a:solidFill>
                  <a:schemeClr val="tx1"/>
                </a:solidFill>
                <a:latin typeface="Simplified Arabic" pitchFamily="18" charset="-78"/>
                <a:cs typeface="Simplified Arabic" pitchFamily="18" charset="-78"/>
              </a:rPr>
              <a:t> تصنيفا مفصلا للحاجات ، ربما يكون افضل تصنيف محدد بدقة للحاجات يمكن ان يتوفر في علم النفس </a:t>
            </a:r>
          </a:p>
          <a:p>
            <a:pPr algn="just"/>
            <a:r>
              <a:rPr lang="ar-IQ" sz="2800" dirty="0" smtClean="0">
                <a:solidFill>
                  <a:schemeClr val="tx1"/>
                </a:solidFill>
                <a:latin typeface="Simplified Arabic" pitchFamily="18" charset="-78"/>
                <a:cs typeface="Simplified Arabic" pitchFamily="18" charset="-78"/>
              </a:rPr>
              <a:t>فالحاجة عند </a:t>
            </a:r>
            <a:r>
              <a:rPr lang="ar-IQ" sz="2800" dirty="0" err="1" smtClean="0">
                <a:solidFill>
                  <a:schemeClr val="tx1"/>
                </a:solidFill>
                <a:latin typeface="Simplified Arabic" pitchFamily="18" charset="-78"/>
                <a:cs typeface="Simplified Arabic" pitchFamily="18" charset="-78"/>
              </a:rPr>
              <a:t>موراي</a:t>
            </a:r>
            <a:r>
              <a:rPr lang="ar-IQ" sz="2800" dirty="0" smtClean="0">
                <a:solidFill>
                  <a:schemeClr val="tx1"/>
                </a:solidFill>
                <a:latin typeface="Simplified Arabic" pitchFamily="18" charset="-78"/>
                <a:cs typeface="Simplified Arabic" pitchFamily="18" charset="-78"/>
              </a:rPr>
              <a:t> هي مفهوم افتراضي او قائم على الافتراض وحدوثه هو شيء تخيلي من اجل تفسير بعض الحقائق الموضوعية والذاتية وقد تنشأ الحاجة من الفعاليات او العمليات الداخلية مثل الجوع او العطش او من احداث البيئة ، و مهما كان مصدرها فالحاجة ترفع مستوى التوتر الذي يحاول الكائن ان يخفضه عن طريق ارضاء الحاجة فالحاجة تنشط وتوجه السلوك فهي تنشط السلوك في الاتجاه المناسب </a:t>
            </a:r>
            <a:r>
              <a:rPr lang="ar-IQ" sz="2800" dirty="0" err="1" smtClean="0">
                <a:solidFill>
                  <a:schemeClr val="tx1"/>
                </a:solidFill>
                <a:latin typeface="Simplified Arabic" pitchFamily="18" charset="-78"/>
                <a:cs typeface="Simplified Arabic" pitchFamily="18" charset="-78"/>
              </a:rPr>
              <a:t>لارضاء</a:t>
            </a:r>
            <a:r>
              <a:rPr lang="ar-IQ" sz="2800" dirty="0" smtClean="0">
                <a:solidFill>
                  <a:schemeClr val="tx1"/>
                </a:solidFill>
                <a:latin typeface="Simplified Arabic" pitchFamily="18" charset="-78"/>
                <a:cs typeface="Simplified Arabic" pitchFamily="18" charset="-78"/>
              </a:rPr>
              <a:t> الحاجة وقد عرض </a:t>
            </a:r>
            <a:r>
              <a:rPr lang="ar-IQ" sz="2800" dirty="0" err="1" smtClean="0">
                <a:solidFill>
                  <a:schemeClr val="tx1"/>
                </a:solidFill>
                <a:latin typeface="Simplified Arabic" pitchFamily="18" charset="-78"/>
                <a:cs typeface="Simplified Arabic" pitchFamily="18" charset="-78"/>
              </a:rPr>
              <a:t>موراي</a:t>
            </a:r>
            <a:r>
              <a:rPr lang="ar-IQ" sz="2800" dirty="0" smtClean="0">
                <a:solidFill>
                  <a:schemeClr val="tx1"/>
                </a:solidFill>
                <a:latin typeface="Simplified Arabic" pitchFamily="18" charset="-78"/>
                <a:cs typeface="Simplified Arabic" pitchFamily="18" charset="-78"/>
              </a:rPr>
              <a:t> حوالي ( 35) حاجة منها ( 20) تسمى الحاجات الظاهرة و( 15) تسمى الحاجات الكامنة </a:t>
            </a:r>
            <a:endParaRPr lang="ar-IQ" sz="28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solidFill>
                  <a:schemeClr val="tx1"/>
                </a:solidFill>
                <a:latin typeface="Simplified Arabic" pitchFamily="18" charset="-78"/>
                <a:cs typeface="Simplified Arabic" pitchFamily="18" charset="-78"/>
              </a:rPr>
              <a:t>المفاهيم الاساسية لنظرية </a:t>
            </a:r>
            <a:r>
              <a:rPr lang="ar-IQ" sz="2800" b="1" dirty="0" err="1" smtClean="0">
                <a:solidFill>
                  <a:schemeClr val="tx1"/>
                </a:solidFill>
                <a:latin typeface="Simplified Arabic" pitchFamily="18" charset="-78"/>
                <a:cs typeface="Simplified Arabic" pitchFamily="18" charset="-78"/>
              </a:rPr>
              <a:t>موراي</a:t>
            </a:r>
            <a:r>
              <a:rPr lang="ar-IQ" sz="2800" b="1" dirty="0" smtClean="0">
                <a:solidFill>
                  <a:schemeClr val="tx1"/>
                </a:solidFill>
                <a:latin typeface="Simplified Arabic" pitchFamily="18" charset="-78"/>
                <a:cs typeface="Simplified Arabic" pitchFamily="18" charset="-78"/>
              </a:rPr>
              <a:t>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63332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916832"/>
            <a:ext cx="7948405" cy="4209331"/>
          </a:xfrm>
        </p:spPr>
        <p:txBody>
          <a:bodyPr>
            <a:normAutofit/>
          </a:bodyPr>
          <a:lstStyle/>
          <a:p>
            <a:pPr algn="just"/>
            <a:r>
              <a:rPr lang="ar-IQ" sz="2400" dirty="0" smtClean="0">
                <a:solidFill>
                  <a:schemeClr val="tx1"/>
                </a:solidFill>
                <a:latin typeface="Simplified Arabic" pitchFamily="18" charset="-78"/>
                <a:cs typeface="Simplified Arabic" pitchFamily="18" charset="-78"/>
              </a:rPr>
              <a:t>قدم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تصنيفا للحاجات وكالاتي : </a:t>
            </a:r>
          </a:p>
          <a:p>
            <a:pPr algn="just"/>
            <a:r>
              <a:rPr lang="ar-IQ" sz="2400" dirty="0" smtClean="0">
                <a:solidFill>
                  <a:schemeClr val="tx1"/>
                </a:solidFill>
                <a:latin typeface="Simplified Arabic" pitchFamily="18" charset="-78"/>
                <a:cs typeface="Simplified Arabic" pitchFamily="18" charset="-78"/>
              </a:rPr>
              <a:t>اول تصنيف هو تقسيمها الى قسمين الحاجات الاولية ( العضوية والحاجات الثانوية </a:t>
            </a:r>
            <a:r>
              <a:rPr lang="ar-IQ" sz="2400" dirty="0" smtClean="0">
                <a:solidFill>
                  <a:schemeClr val="tx1"/>
                </a:solidFill>
                <a:latin typeface="Simplified Arabic" pitchFamily="18" charset="-78"/>
                <a:cs typeface="Simplified Arabic" pitchFamily="18" charset="-78"/>
              </a:rPr>
              <a:t>(النفسية) تنشأ الحاجات الاولية من عمليات الجسم الداخلية وتشمل حاجات الارضاء الحيوية للبقاء كالهواء والماء والطعام وتجنب الاذى وبض الحاجات التي لا تحتاج الى ارضاء من اجل بقاء الفرد كالجنس والاحساس . </a:t>
            </a:r>
          </a:p>
          <a:p>
            <a:pPr algn="just"/>
            <a:r>
              <a:rPr lang="ar-IQ" sz="2400" dirty="0" smtClean="0">
                <a:solidFill>
                  <a:schemeClr val="tx1"/>
                </a:solidFill>
                <a:latin typeface="Simplified Arabic" pitchFamily="18" charset="-78"/>
                <a:cs typeface="Simplified Arabic" pitchFamily="18" charset="-78"/>
              </a:rPr>
              <a:t>والحاجات الثانوية او النفسية التي تنشا مباشرة من الحاجات الاولية وليس لها مركز او منشأ محدد بشكل دقيق داخل الجسم وهي تسمى ثانوية ليس </a:t>
            </a:r>
            <a:r>
              <a:rPr lang="ar-IQ" sz="2400" dirty="0" err="1" smtClean="0">
                <a:solidFill>
                  <a:schemeClr val="tx1"/>
                </a:solidFill>
                <a:latin typeface="Simplified Arabic" pitchFamily="18" charset="-78"/>
                <a:cs typeface="Simplified Arabic" pitchFamily="18" charset="-78"/>
              </a:rPr>
              <a:t>لانها</a:t>
            </a:r>
            <a:r>
              <a:rPr lang="ar-IQ" sz="2400" dirty="0" smtClean="0">
                <a:solidFill>
                  <a:schemeClr val="tx1"/>
                </a:solidFill>
                <a:latin typeface="Simplified Arabic" pitchFamily="18" charset="-78"/>
                <a:cs typeface="Simplified Arabic" pitchFamily="18" charset="-78"/>
              </a:rPr>
              <a:t> اقل اهمية للكائن الحي بل لكونها نمت وتطورت بعد نمو وتطور الحاجات الاولية  وهي تتصل بالإرضاء والاشباع العقلي والعاطفي وتشمل حاجات مثل الانجاز او التحصيل والسيطرة والبناء والتقدير والاستقلال </a:t>
            </a:r>
            <a:r>
              <a:rPr lang="ar-IQ" sz="2400" dirty="0" smtClean="0">
                <a:solidFill>
                  <a:schemeClr val="tx1"/>
                </a:solidFill>
                <a:latin typeface="Simplified Arabic" pitchFamily="18" charset="-78"/>
                <a:cs typeface="Simplified Arabic" pitchFamily="18" charset="-78"/>
              </a:rPr>
              <a:t>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solidFill>
                  <a:schemeClr val="tx1"/>
                </a:solidFill>
                <a:latin typeface="Simplified Arabic" pitchFamily="18" charset="-78"/>
                <a:cs typeface="Simplified Arabic" pitchFamily="18" charset="-78"/>
              </a:rPr>
              <a:t>طرق تصنيف الحاجات :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655825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63272" cy="5577483"/>
          </a:xfrm>
        </p:spPr>
        <p:txBody>
          <a:bodyPr>
            <a:normAutofit/>
          </a:bodyPr>
          <a:lstStyle/>
          <a:p>
            <a:pPr algn="just"/>
            <a:r>
              <a:rPr lang="ar-IQ" sz="2400" dirty="0" smtClean="0">
                <a:solidFill>
                  <a:schemeClr val="tx1"/>
                </a:solidFill>
                <a:latin typeface="Simplified Arabic" pitchFamily="18" charset="-78"/>
                <a:cs typeface="Simplified Arabic" pitchFamily="18" charset="-78"/>
              </a:rPr>
              <a:t>تصنيف الحاجات على اساس </a:t>
            </a:r>
            <a:r>
              <a:rPr lang="ar-IQ" sz="2400" dirty="0" err="1" smtClean="0">
                <a:solidFill>
                  <a:schemeClr val="tx1"/>
                </a:solidFill>
                <a:latin typeface="Simplified Arabic" pitchFamily="18" charset="-78"/>
                <a:cs typeface="Simplified Arabic" pitchFamily="18" charset="-78"/>
              </a:rPr>
              <a:t>التبئور</a:t>
            </a:r>
            <a:r>
              <a:rPr lang="ar-IQ" sz="2400" dirty="0" smtClean="0">
                <a:solidFill>
                  <a:schemeClr val="tx1"/>
                </a:solidFill>
                <a:latin typeface="Simplified Arabic" pitchFamily="18" charset="-78"/>
                <a:cs typeface="Simplified Arabic" pitchFamily="18" charset="-78"/>
              </a:rPr>
              <a:t> والانتشار : هذا التمييز له صلة بعدد الاشياء التي يمكن ان تفي في ارضاء الحاجة ، فالحاجة </a:t>
            </a:r>
            <a:r>
              <a:rPr lang="ar-IQ" sz="2400" dirty="0" err="1" smtClean="0">
                <a:solidFill>
                  <a:schemeClr val="tx1"/>
                </a:solidFill>
                <a:latin typeface="Simplified Arabic" pitchFamily="18" charset="-78"/>
                <a:cs typeface="Simplified Arabic" pitchFamily="18" charset="-78"/>
              </a:rPr>
              <a:t>المتبئورة</a:t>
            </a:r>
            <a:r>
              <a:rPr lang="ar-IQ" sz="2400" dirty="0" smtClean="0">
                <a:solidFill>
                  <a:schemeClr val="tx1"/>
                </a:solidFill>
                <a:latin typeface="Simplified Arabic" pitchFamily="18" charset="-78"/>
                <a:cs typeface="Simplified Arabic" pitchFamily="18" charset="-78"/>
              </a:rPr>
              <a:t> يمكن ان يرضيها شيء واحد فقط ، بينما نجد ان الحاجة المنتشرة يمكن ان ترضيها عدة اشياء . </a:t>
            </a:r>
          </a:p>
          <a:p>
            <a:pPr algn="just"/>
            <a:r>
              <a:rPr lang="ar-IQ" sz="2400" dirty="0" smtClean="0">
                <a:solidFill>
                  <a:schemeClr val="tx1"/>
                </a:solidFill>
                <a:latin typeface="Simplified Arabic" pitchFamily="18" charset="-78"/>
                <a:cs typeface="Simplified Arabic" pitchFamily="18" charset="-78"/>
              </a:rPr>
              <a:t>التصنيف الثالث الانماط التخيلية والانماط المتجاوبة للحاجات فالحاجات المتجاوبة هي التي تنشط نتيجة لبعض الوقائع في البيئة او الاستجابة لها وتشمل استجابة لشيء محدود في البيئة اذ انها لا تظهر الا عند ظهور ذلك الشيء او الموضوع ، فتجنب الاذى مثلا لا يظهر الا عندما يكون هناك شيء يهدد </a:t>
            </a:r>
          </a:p>
          <a:p>
            <a:pPr algn="just"/>
            <a:r>
              <a:rPr lang="ar-IQ" sz="2400" dirty="0" smtClean="0">
                <a:solidFill>
                  <a:schemeClr val="tx1"/>
                </a:solidFill>
                <a:latin typeface="Simplified Arabic" pitchFamily="18" charset="-78"/>
                <a:cs typeface="Simplified Arabic" pitchFamily="18" charset="-78"/>
              </a:rPr>
              <a:t>اما الحاجات التخيلية هي تلك الحاجات التي تتحدد عموما من الداخل ، اي تلك التي تصبح حركية تلقائيا نتيجة شيء في الشخص اكثر من ان تكون نتيجة شيء في البيئة فهي لا تعتمد على وجود شيء معين في البيئة والحاجات هذه تلقائية تتطلب السلوك المناسب عندما يستثار مستقلة عن البيئة ، فالشخص الجائع مثلا يبحث عن طعام وهو لا ينتظر ليستجيب عندما يكون هناك مثير مناسب مثل الاعلان عن الطعام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083201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363272" cy="5865515"/>
          </a:xfrm>
        </p:spPr>
        <p:txBody>
          <a:bodyPr>
            <a:normAutofit/>
          </a:bodyPr>
          <a:lstStyle/>
          <a:p>
            <a:pPr algn="just"/>
            <a:r>
              <a:rPr lang="ar-IQ" sz="2400" dirty="0" smtClean="0">
                <a:solidFill>
                  <a:schemeClr val="tx1"/>
                </a:solidFill>
                <a:latin typeface="Simplified Arabic" pitchFamily="18" charset="-78"/>
                <a:cs typeface="Simplified Arabic" pitchFamily="18" charset="-78"/>
              </a:rPr>
              <a:t>التصنيف الرابع للحاجات هو الحاجات الظاهرة والحاجات المستترة ويمكن ان نميز بين الحاجات التي يسمح لها بقدر يزيد او يقل من التعبير المباشر والفوري وبين تلك التي تقيد او تكف او تكبت بعامة اذ يمكن القول ان الحاجات الظاهرة تعبر عن نفسها عادة في </a:t>
            </a:r>
            <a:r>
              <a:rPr lang="ar-IQ" sz="2400" dirty="0" err="1" smtClean="0">
                <a:solidFill>
                  <a:schemeClr val="tx1"/>
                </a:solidFill>
                <a:latin typeface="Simplified Arabic" pitchFamily="18" charset="-78"/>
                <a:cs typeface="Simplified Arabic" pitchFamily="18" charset="-78"/>
              </a:rPr>
              <a:t>سلزك</a:t>
            </a:r>
            <a:r>
              <a:rPr lang="ar-IQ" sz="2400" dirty="0" smtClean="0">
                <a:solidFill>
                  <a:schemeClr val="tx1"/>
                </a:solidFill>
                <a:latin typeface="Simplified Arabic" pitchFamily="18" charset="-78"/>
                <a:cs typeface="Simplified Arabic" pitchFamily="18" charset="-78"/>
              </a:rPr>
              <a:t> حركي في حين تنتمي الحاجات الباطنة الى عالم التخيل والاحلام فالحاجات الظاهرة يعبر عنها بصراحة لان المجتمع يستحسن التعبير عنها كالحاجة </a:t>
            </a:r>
            <a:r>
              <a:rPr lang="ar-IQ" sz="2400" dirty="0" err="1" smtClean="0">
                <a:solidFill>
                  <a:schemeClr val="tx1"/>
                </a:solidFill>
                <a:latin typeface="Simplified Arabic" pitchFamily="18" charset="-78"/>
                <a:cs typeface="Simplified Arabic" pitchFamily="18" charset="-78"/>
              </a:rPr>
              <a:t>للانجاز</a:t>
            </a:r>
            <a:r>
              <a:rPr lang="ar-IQ" sz="2400" dirty="0" smtClean="0">
                <a:solidFill>
                  <a:schemeClr val="tx1"/>
                </a:solidFill>
                <a:latin typeface="Simplified Arabic" pitchFamily="18" charset="-78"/>
                <a:cs typeface="Simplified Arabic" pitchFamily="18" charset="-78"/>
              </a:rPr>
              <a:t> في حين حاجات التخيل يمكن التعبير عنها بشكل سري او مقنع فالسلوك العدواني مثلا في مجتمع يكبح ويكبت ولا يمكن ظهوره الا بشكل مقنع </a:t>
            </a:r>
          </a:p>
          <a:p>
            <a:pPr algn="just"/>
            <a:r>
              <a:rPr lang="ar-IQ" sz="2400" dirty="0" smtClean="0">
                <a:solidFill>
                  <a:schemeClr val="tx1"/>
                </a:solidFill>
                <a:latin typeface="Simplified Arabic" pitchFamily="18" charset="-78"/>
                <a:cs typeface="Simplified Arabic" pitchFamily="18" charset="-78"/>
              </a:rPr>
              <a:t>التصنيف الخامس يشمل ثلاث انواع من الحاجات هي حاجات </a:t>
            </a:r>
            <a:r>
              <a:rPr lang="ar-IQ" sz="2400" dirty="0" err="1" smtClean="0">
                <a:solidFill>
                  <a:schemeClr val="tx1"/>
                </a:solidFill>
                <a:latin typeface="Simplified Arabic" pitchFamily="18" charset="-78"/>
                <a:cs typeface="Simplified Arabic" pitchFamily="18" charset="-78"/>
              </a:rPr>
              <a:t>التاثير</a:t>
            </a:r>
            <a:r>
              <a:rPr lang="ar-IQ" sz="2400" dirty="0" smtClean="0">
                <a:solidFill>
                  <a:schemeClr val="tx1"/>
                </a:solidFill>
                <a:latin typeface="Simplified Arabic" pitchFamily="18" charset="-78"/>
                <a:cs typeface="Simplified Arabic" pitchFamily="18" charset="-78"/>
              </a:rPr>
              <a:t> وحاجات الاداء وحاجات النشاط النموذجي </a:t>
            </a:r>
          </a:p>
          <a:p>
            <a:pPr algn="just"/>
            <a:r>
              <a:rPr lang="ar-IQ" sz="2400" dirty="0" smtClean="0">
                <a:solidFill>
                  <a:schemeClr val="tx1"/>
                </a:solidFill>
                <a:latin typeface="Simplified Arabic" pitchFamily="18" charset="-78"/>
                <a:cs typeface="Simplified Arabic" pitchFamily="18" charset="-78"/>
              </a:rPr>
              <a:t>اكد علماء النفس الامريكان على الوظيفة والمنفعة اي على حاجات النفع وهي الحاجات التي تؤدي الى حالة او نتيجة نهائية مرغوب فيها ، ولكن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اصر على انه يتساوى مع حاجات النفع في الاهمية كل من حاجات الاداء وحاجات الكمال اي النزعة الى اداء اعمال معينة بهدف الاداء في حد ذاته ويطلق اسم حاجات الاداء على القيام بمختلف العمليات العشوائية غير المنسقة وغير الوظيفية ( الرؤية ، السمع ، الفكر ، الكلام )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29574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363272" cy="5649491"/>
          </a:xfrm>
        </p:spPr>
        <p:txBody>
          <a:bodyPr>
            <a:normAutofit fontScale="92500" lnSpcReduction="10000"/>
          </a:bodyPr>
          <a:lstStyle/>
          <a:p>
            <a:pPr algn="just"/>
            <a:r>
              <a:rPr lang="ar-IQ" sz="2400" dirty="0" smtClean="0">
                <a:solidFill>
                  <a:schemeClr val="tx1"/>
                </a:solidFill>
                <a:latin typeface="Simplified Arabic" pitchFamily="18" charset="-78"/>
                <a:cs typeface="Simplified Arabic" pitchFamily="18" charset="-78"/>
              </a:rPr>
              <a:t>اما حاجات التأثير تقود وتسبب تأثير اي انها تقود مباشرة وبشكل فوري الى شيء فالفرد قد يحصل على قدر كبير من اللذة من انشطة مختلفة تكون السلوك المرضي للحاجة ، يسمى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هذه اللذة المحضة بذاتها او نشاط العملية ويعرفه على انه اللذة المشتقة من انجاز شيء لا لشيء الا لغرض الانجاز ذاته . </a:t>
            </a:r>
          </a:p>
          <a:p>
            <a:pPr algn="just"/>
            <a:r>
              <a:rPr lang="ar-IQ" sz="2400" b="1" dirty="0" smtClean="0">
                <a:solidFill>
                  <a:schemeClr val="tx1"/>
                </a:solidFill>
                <a:latin typeface="Simplified Arabic" pitchFamily="18" charset="-78"/>
                <a:cs typeface="Simplified Arabic" pitchFamily="18" charset="-78"/>
              </a:rPr>
              <a:t>الضغط : </a:t>
            </a:r>
          </a:p>
          <a:p>
            <a:pPr algn="just"/>
            <a:r>
              <a:rPr lang="ar-IQ" sz="2400" dirty="0" smtClean="0">
                <a:solidFill>
                  <a:schemeClr val="tx1"/>
                </a:solidFill>
                <a:latin typeface="Simplified Arabic" pitchFamily="18" charset="-78"/>
                <a:cs typeface="Simplified Arabic" pitchFamily="18" charset="-78"/>
              </a:rPr>
              <a:t>يمثل الضغط المحددات المؤثرة او الجوهرية للسلوك في البيئة ، والضغط بأبسط معانيه صفة او خاصية لموضوع بيئي او لشخص تيسر او تعوق جهود الفرد للوصول الى هدف معين وترتبط الضغوط بالأشخاص او الموضوعات التي لها دلالات مباشرة تتعلق بمحاولات الفرد لإشباع متطلبات حاجته .</a:t>
            </a:r>
          </a:p>
          <a:p>
            <a:pPr algn="just"/>
            <a:r>
              <a:rPr lang="ar-IQ" sz="2400" dirty="0" smtClean="0">
                <a:solidFill>
                  <a:schemeClr val="tx1"/>
                </a:solidFill>
                <a:latin typeface="Simplified Arabic" pitchFamily="18" charset="-78"/>
                <a:cs typeface="Simplified Arabic" pitchFamily="18" charset="-78"/>
              </a:rPr>
              <a:t>ان ضغط الموضوع هو القوة التي تتوفر لدى الموضوع لتؤثر في رفاهية الشخص بطريقة او باخري ترتبط الضغوط بالأشخاص او الموضوعات ، وتؤدي هذه الضغوط اما لتحقيق او اشباع الحاجات واما تجنب هذا الاشباع . </a:t>
            </a:r>
          </a:p>
          <a:p>
            <a:pPr algn="just"/>
            <a:r>
              <a:rPr lang="ar-IQ" sz="2400" dirty="0" smtClean="0">
                <a:solidFill>
                  <a:schemeClr val="tx1"/>
                </a:solidFill>
                <a:latin typeface="Simplified Arabic" pitchFamily="18" charset="-78"/>
                <a:cs typeface="Simplified Arabic" pitchFamily="18" charset="-78"/>
              </a:rPr>
              <a:t>يقسم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الضغوط الى نوعين </a:t>
            </a:r>
          </a:p>
          <a:p>
            <a:pPr algn="just"/>
            <a:r>
              <a:rPr lang="ar-IQ" sz="2400" dirty="0" smtClean="0">
                <a:solidFill>
                  <a:schemeClr val="tx1"/>
                </a:solidFill>
                <a:latin typeface="Simplified Arabic" pitchFamily="18" charset="-78"/>
                <a:cs typeface="Simplified Arabic" pitchFamily="18" charset="-78"/>
              </a:rPr>
              <a:t>النوع الاول : يسمى بضغوط الفا وهي الضغوط كما هي موجودة في الواقع الموضوعي في بيئة الفرد </a:t>
            </a:r>
          </a:p>
          <a:p>
            <a:pPr algn="just"/>
            <a:r>
              <a:rPr lang="ar-IQ" sz="2400" dirty="0" smtClean="0">
                <a:solidFill>
                  <a:schemeClr val="tx1"/>
                </a:solidFill>
                <a:latin typeface="Simplified Arabic" pitchFamily="18" charset="-78"/>
                <a:cs typeface="Simplified Arabic" pitchFamily="18" charset="-78"/>
              </a:rPr>
              <a:t>النوع الثاني: ويسمى بضغوط بيتا وهي الضغوط كما يدركها الشخص ويفسرها ويرتبط سلوك الشخص غالبا ارتباطا وثيقا بضغوط بيتا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60208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363272" cy="5721499"/>
          </a:xfrm>
        </p:spPr>
        <p:txBody>
          <a:bodyPr>
            <a:normAutofit lnSpcReduction="10000"/>
          </a:bodyPr>
          <a:lstStyle/>
          <a:p>
            <a:pPr algn="just"/>
            <a:r>
              <a:rPr lang="ar-IQ" sz="2400" b="1" dirty="0" smtClean="0">
                <a:solidFill>
                  <a:schemeClr val="tx1"/>
                </a:solidFill>
                <a:latin typeface="Simplified Arabic" pitchFamily="18" charset="-78"/>
                <a:cs typeface="Simplified Arabic" pitchFamily="18" charset="-78"/>
              </a:rPr>
              <a:t>اختزال التوتر : </a:t>
            </a:r>
          </a:p>
          <a:p>
            <a:pPr algn="just"/>
            <a:r>
              <a:rPr lang="ar-IQ" sz="2400" dirty="0" smtClean="0">
                <a:solidFill>
                  <a:schemeClr val="tx1"/>
                </a:solidFill>
                <a:latin typeface="Simplified Arabic" pitchFamily="18" charset="-78"/>
                <a:cs typeface="Simplified Arabic" pitchFamily="18" charset="-78"/>
              </a:rPr>
              <a:t>فرق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بين اختزال التوتر او تخفيفه وبين ازالته ، ويرى الانسان في حاجة دوما الى التوتر بقدر معين فاذا زاد عليه ان يخفضه ولا يزيده اي يخفف من حدته وتستمر عملية زيادة التوتر وخفضه ثم زيادة مرة اخرى وخفضه وهكذا ويصاحب عادة خفض التوتر حدوث الاشباع او اللذة وهكذا فان الاشباع او اللذة يصاحبان </a:t>
            </a:r>
            <a:r>
              <a:rPr lang="ar-IQ" sz="2400" dirty="0" err="1" smtClean="0">
                <a:solidFill>
                  <a:schemeClr val="tx1"/>
                </a:solidFill>
                <a:latin typeface="Simplified Arabic" pitchFamily="18" charset="-78"/>
                <a:cs typeface="Simplified Arabic" pitchFamily="18" charset="-78"/>
              </a:rPr>
              <a:t>التخفف</a:t>
            </a:r>
            <a:r>
              <a:rPr lang="ar-IQ" sz="2400" dirty="0" smtClean="0">
                <a:solidFill>
                  <a:schemeClr val="tx1"/>
                </a:solidFill>
                <a:latin typeface="Simplified Arabic" pitchFamily="18" charset="-78"/>
                <a:cs typeface="Simplified Arabic" pitchFamily="18" charset="-78"/>
              </a:rPr>
              <a:t> من التوتر وقد يزيد من هذا الاشباع عن طريق زيادة مقدار التوتر الذي يتعين عليه خفضه .</a:t>
            </a:r>
          </a:p>
          <a:p>
            <a:pPr algn="just"/>
            <a:r>
              <a:rPr lang="ar-IQ" sz="2400" b="1" dirty="0" smtClean="0">
                <a:solidFill>
                  <a:schemeClr val="tx1"/>
                </a:solidFill>
                <a:latin typeface="Simplified Arabic" pitchFamily="18" charset="-78"/>
                <a:cs typeface="Simplified Arabic" pitchFamily="18" charset="-78"/>
              </a:rPr>
              <a:t>الموضوع </a:t>
            </a:r>
            <a:r>
              <a:rPr lang="en-US" sz="2400" b="1" dirty="0" err="1" smtClean="0">
                <a:solidFill>
                  <a:schemeClr val="tx1"/>
                </a:solidFill>
                <a:latin typeface="Simplified Arabic" pitchFamily="18" charset="-78"/>
                <a:cs typeface="Simplified Arabic" pitchFamily="18" charset="-78"/>
              </a:rPr>
              <a:t>Thema</a:t>
            </a:r>
            <a:r>
              <a:rPr lang="ar-IQ" sz="2400" b="1" dirty="0" smtClean="0">
                <a:solidFill>
                  <a:schemeClr val="tx1"/>
                </a:solidFill>
                <a:latin typeface="Simplified Arabic" pitchFamily="18" charset="-78"/>
                <a:cs typeface="Simplified Arabic" pitchFamily="18" charset="-78"/>
              </a:rPr>
              <a:t> : </a:t>
            </a:r>
          </a:p>
          <a:p>
            <a:pPr algn="just"/>
            <a:r>
              <a:rPr lang="ar-IQ" sz="2400" dirty="0" smtClean="0">
                <a:solidFill>
                  <a:schemeClr val="tx1"/>
                </a:solidFill>
                <a:latin typeface="Simplified Arabic" pitchFamily="18" charset="-78"/>
                <a:cs typeface="Simplified Arabic" pitchFamily="18" charset="-78"/>
              </a:rPr>
              <a:t>ان الموضوع هو وحدة سلوكية كلية تفاعلية تتضمن الموقف الحافز ( الضغوط) والحاجة الناشطة وهكذا فالموضوع يتناول التفاعل بين الحاجات والضغوط ويسمح بنظرة اكثر شمولا واقل اجتزاء للسلوك . </a:t>
            </a:r>
          </a:p>
          <a:p>
            <a:pPr algn="just"/>
            <a:r>
              <a:rPr lang="ar-IQ" sz="2400" dirty="0" smtClean="0">
                <a:solidFill>
                  <a:schemeClr val="tx1"/>
                </a:solidFill>
                <a:latin typeface="Simplified Arabic" pitchFamily="18" charset="-78"/>
                <a:cs typeface="Simplified Arabic" pitchFamily="18" charset="-78"/>
              </a:rPr>
              <a:t>يعد الموضوع مركبا من الحاجات والضغوط ويشكل هذا المركب ارتباط الحاجة بموضوع الاشباع وعادة ما يتمثل هذا المركب في العلاقة الثنائية بين الفرد والاخر اذ يتبادل منهما الحاجة (الضغط) اي الاشباع من كلا الطرفين نتيجة ضغط كلا الطرفين وتسمى العلاقة في هذه الحالة بالعلاقة الثنائية (الفرد الاخر)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450140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363272" cy="5865515"/>
          </a:xfrm>
        </p:spPr>
        <p:txBody>
          <a:bodyPr>
            <a:normAutofit lnSpcReduction="10000"/>
          </a:bodyPr>
          <a:lstStyle/>
          <a:p>
            <a:pPr algn="just"/>
            <a:r>
              <a:rPr lang="ar-IQ" sz="2400" b="1" dirty="0" smtClean="0">
                <a:solidFill>
                  <a:schemeClr val="tx1"/>
                </a:solidFill>
                <a:latin typeface="Simplified Arabic" pitchFamily="18" charset="-78"/>
                <a:cs typeface="Simplified Arabic" pitchFamily="18" charset="-78"/>
              </a:rPr>
              <a:t>تطور الشخصية ونموها : </a:t>
            </a:r>
          </a:p>
          <a:p>
            <a:pPr algn="just"/>
            <a:r>
              <a:rPr lang="ar-IQ" sz="2400" dirty="0" smtClean="0">
                <a:solidFill>
                  <a:schemeClr val="tx1"/>
                </a:solidFill>
                <a:latin typeface="Simplified Arabic" pitchFamily="18" charset="-78"/>
                <a:cs typeface="Simplified Arabic" pitchFamily="18" charset="-78"/>
              </a:rPr>
              <a:t>اتخذ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منحى طوليا لدراسة الشخصية مؤكدا تاريخ </a:t>
            </a:r>
            <a:r>
              <a:rPr lang="ar-IQ" sz="2400" dirty="0" err="1" smtClean="0">
                <a:solidFill>
                  <a:schemeClr val="tx1"/>
                </a:solidFill>
                <a:latin typeface="Simplified Arabic" pitchFamily="18" charset="-78"/>
                <a:cs typeface="Simplified Arabic" pitchFamily="18" charset="-78"/>
              </a:rPr>
              <a:t>تطورالفرد</a:t>
            </a:r>
            <a:r>
              <a:rPr lang="ar-IQ" sz="2400" dirty="0" smtClean="0">
                <a:solidFill>
                  <a:schemeClr val="tx1"/>
                </a:solidFill>
                <a:latin typeface="Simplified Arabic" pitchFamily="18" charset="-78"/>
                <a:cs typeface="Simplified Arabic" pitchFamily="18" charset="-78"/>
              </a:rPr>
              <a:t> . </a:t>
            </a:r>
          </a:p>
          <a:p>
            <a:pPr algn="just"/>
            <a:r>
              <a:rPr lang="ar-IQ" sz="2400" dirty="0" smtClean="0">
                <a:solidFill>
                  <a:schemeClr val="tx1"/>
                </a:solidFill>
                <a:latin typeface="Simplified Arabic" pitchFamily="18" charset="-78"/>
                <a:cs typeface="Simplified Arabic" pitchFamily="18" charset="-78"/>
              </a:rPr>
              <a:t>قسم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الطفولة الى خمس مراحل تتميز كل واحدة منها بظرف بهيج تنهيه مطالب المجتمع حتما وكل واحد من هذه المراحل تترك اثرها على الشخصية على شكل عقد ، وكل فرد تنمو لديه هذه العقد الخمس حسبما يعتقد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لان كل شخص يمر خلال نفس الادوار الخمس للنمو وهذه العقد هي :  </a:t>
            </a:r>
          </a:p>
          <a:p>
            <a:pPr algn="just"/>
            <a:r>
              <a:rPr lang="ar-IQ" sz="2400" dirty="0" smtClean="0">
                <a:solidFill>
                  <a:schemeClr val="tx1"/>
                </a:solidFill>
                <a:latin typeface="Simplified Arabic" pitchFamily="18" charset="-78"/>
                <a:cs typeface="Simplified Arabic" pitchFamily="18" charset="-78"/>
              </a:rPr>
              <a:t>1ـ العقدة </a:t>
            </a:r>
            <a:r>
              <a:rPr lang="ar-IQ" sz="2400" dirty="0" err="1" smtClean="0">
                <a:solidFill>
                  <a:schemeClr val="tx1"/>
                </a:solidFill>
                <a:latin typeface="Simplified Arabic" pitchFamily="18" charset="-78"/>
                <a:cs typeface="Simplified Arabic" pitchFamily="18" charset="-78"/>
              </a:rPr>
              <a:t>الصومعية</a:t>
            </a:r>
            <a:r>
              <a:rPr lang="ar-IQ" sz="2400" dirty="0" smtClean="0">
                <a:solidFill>
                  <a:schemeClr val="tx1"/>
                </a:solidFill>
                <a:latin typeface="Simplified Arabic" pitchFamily="18" charset="-78"/>
                <a:cs typeface="Simplified Arabic" pitchFamily="18" charset="-78"/>
              </a:rPr>
              <a:t> : ان الحياة داخل الرحم هي حياة امنة وهادئة ومعتمدة الى درجة كبيرة على الام ، هي حالة قد نرغب احيانا ان نكون قادرين على اعادتها وفي ابسط اشكالها يمكن ان تظهر هذه العقدة في الرغبة لان يكون الفرد في محل صغير </a:t>
            </a:r>
            <a:r>
              <a:rPr lang="ar-IQ" sz="2400" dirty="0" err="1" smtClean="0">
                <a:solidFill>
                  <a:schemeClr val="tx1"/>
                </a:solidFill>
                <a:latin typeface="Simplified Arabic" pitchFamily="18" charset="-78"/>
                <a:cs typeface="Simplified Arabic" pitchFamily="18" charset="-78"/>
              </a:rPr>
              <a:t>ودافيء</a:t>
            </a:r>
            <a:r>
              <a:rPr lang="ar-IQ" sz="2400" dirty="0" smtClean="0">
                <a:solidFill>
                  <a:schemeClr val="tx1"/>
                </a:solidFill>
                <a:latin typeface="Simplified Arabic" pitchFamily="18" charset="-78"/>
                <a:cs typeface="Simplified Arabic" pitchFamily="18" charset="-78"/>
              </a:rPr>
              <a:t> ومظلم فيكون امنا منعزلا ، وقد تعني البقاء تحت غطاء الفراش في الصباح والعيش في جزيرة او قارب او سيارة ، هذه الرغبة بالعودة الى الظروف مشابهة للرحم .</a:t>
            </a:r>
          </a:p>
          <a:p>
            <a:pPr algn="just"/>
            <a:r>
              <a:rPr lang="ar-IQ" sz="2400" dirty="0" smtClean="0">
                <a:solidFill>
                  <a:schemeClr val="tx1"/>
                </a:solidFill>
                <a:latin typeface="Simplified Arabic" pitchFamily="18" charset="-78"/>
                <a:cs typeface="Simplified Arabic" pitchFamily="18" charset="-78"/>
              </a:rPr>
              <a:t>2ـ العقدة الشرجية : هناك نوعان من العقدة الشرجية تتضمن الصيغتين الوحيدتين للفعاليات التي يستطيع ان يمارسها الفرد شرجيا الرفض او الاحتفاظ ففي حالة عقدة الرفض هناك انهماك او انشغال بالتغوط او البراز بما فيها السوائل الشرجية والاهتمام بالغائط او المواد التي تشبه الغائط (الاوساخ والوحل واللاصق او الطين )</a:t>
            </a:r>
            <a:r>
              <a:rPr lang="ar-IQ" sz="2400" dirty="0" smtClean="0">
                <a:latin typeface="Simplified Arabic" pitchFamily="18" charset="-78"/>
                <a:cs typeface="Simplified Arabic" pitchFamily="18" charset="-78"/>
              </a:rPr>
              <a:t>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842072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91264" cy="5721499"/>
          </a:xfrm>
        </p:spPr>
        <p:txBody>
          <a:bodyPr>
            <a:normAutofit lnSpcReduction="10000"/>
          </a:bodyPr>
          <a:lstStyle/>
          <a:p>
            <a:pPr algn="just"/>
            <a:r>
              <a:rPr lang="ar-IQ" sz="2400" dirty="0" smtClean="0">
                <a:solidFill>
                  <a:schemeClr val="tx1"/>
                </a:solidFill>
                <a:latin typeface="Simplified Arabic" pitchFamily="18" charset="-78"/>
                <a:cs typeface="Simplified Arabic" pitchFamily="18" charset="-78"/>
              </a:rPr>
              <a:t>ويغدو الاعتداء في الغالب جزء من هذه العقدة ويظهر في رمي الاشياء او قذف واطلاق العيارات النارية او وضع المتفجرات ، هذا النوع من الافراد في العادة وسخ وغير منظم . </a:t>
            </a:r>
          </a:p>
          <a:p>
            <a:pPr algn="just"/>
            <a:r>
              <a:rPr lang="ar-IQ" sz="2400" dirty="0" smtClean="0">
                <a:solidFill>
                  <a:schemeClr val="tx1"/>
                </a:solidFill>
                <a:latin typeface="Simplified Arabic" pitchFamily="18" charset="-78"/>
                <a:cs typeface="Simplified Arabic" pitchFamily="18" charset="-78"/>
              </a:rPr>
              <a:t>اما عقدة الاحتفاظ فتعبر عن نفسها في انواع الاحتفاظ من سلوك التجميع والادخال وجمع الاشياء كما تعبر عن نفسها في النظافة والترتيب والتنظيم .</a:t>
            </a:r>
          </a:p>
          <a:p>
            <a:pPr algn="just"/>
            <a:r>
              <a:rPr lang="ar-IQ" sz="2400" dirty="0" smtClean="0">
                <a:solidFill>
                  <a:schemeClr val="tx1"/>
                </a:solidFill>
                <a:latin typeface="Simplified Arabic" pitchFamily="18" charset="-78"/>
                <a:cs typeface="Simplified Arabic" pitchFamily="18" charset="-78"/>
              </a:rPr>
              <a:t>عقدة الاحليل : ينفرد نظام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يهذه العقدة وهي تربط بالطموح المفرط والشعور المشوه لاحترام الذات وتاريخ التبول والحب القوي للذات وهي تسمى عقدة اكارس وهي مأخوذة من الشخصية اليونانية الاسطورية التي طار بطلها حتى صار قريبا من الشمس بحيث ان الشمع الذي كان يمسك اجنحته سوية ذاب فالشخص الذي تكون لديه هذه العقدة يرسم لنفسه اهدافا عالية فيكون نهاية هذه الاحلام التحطم والاخفاق .</a:t>
            </a:r>
          </a:p>
          <a:p>
            <a:pPr algn="just"/>
            <a:r>
              <a:rPr lang="ar-IQ" sz="2400" dirty="0" smtClean="0">
                <a:solidFill>
                  <a:schemeClr val="tx1"/>
                </a:solidFill>
                <a:latin typeface="Simplified Arabic" pitchFamily="18" charset="-78"/>
                <a:cs typeface="Simplified Arabic" pitchFamily="18" charset="-78"/>
              </a:rPr>
              <a:t>عقدة الاخصاء : اختلف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مع راي فرويد القائل بان الخوف من الاخصاء هو جوهر الكثير من قلق الراشدين ، فسر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هذه العقدة بشكل ضيق وبأسلوب اكثر بساطة اعتقد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ان خوفا كهذا ينمو وينشا من ممارسة سلوكيات غير مقبولة للوالدين ومن العقوبة التي قد تخذها الوالدين حيال ذلك</a:t>
            </a:r>
            <a:r>
              <a:rPr lang="ar-IQ" sz="2400" dirty="0" smtClean="0">
                <a:latin typeface="Simplified Arabic" pitchFamily="18" charset="-78"/>
                <a:cs typeface="Simplified Arabic" pitchFamily="18" charset="-78"/>
              </a:rPr>
              <a:t>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449351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916832"/>
            <a:ext cx="7804389" cy="4209331"/>
          </a:xfrm>
        </p:spPr>
        <p:txBody>
          <a:bodyPr>
            <a:normAutofit/>
          </a:bodyPr>
          <a:lstStyle/>
          <a:p>
            <a:pPr algn="just"/>
            <a:r>
              <a:rPr lang="ar-IQ" sz="2400" dirty="0" smtClean="0">
                <a:solidFill>
                  <a:schemeClr val="tx1"/>
                </a:solidFill>
                <a:latin typeface="Simplified Arabic" pitchFamily="18" charset="-78"/>
                <a:cs typeface="Simplified Arabic" pitchFamily="18" charset="-78"/>
              </a:rPr>
              <a:t>وفقا </a:t>
            </a:r>
            <a:r>
              <a:rPr lang="ar-IQ" sz="2400" dirty="0" err="1" smtClean="0">
                <a:solidFill>
                  <a:schemeClr val="tx1"/>
                </a:solidFill>
                <a:latin typeface="Simplified Arabic" pitchFamily="18" charset="-78"/>
                <a:cs typeface="Simplified Arabic" pitchFamily="18" charset="-78"/>
              </a:rPr>
              <a:t>لموراي</a:t>
            </a:r>
            <a:r>
              <a:rPr lang="ar-IQ" sz="2400" dirty="0" smtClean="0">
                <a:solidFill>
                  <a:schemeClr val="tx1"/>
                </a:solidFill>
                <a:latin typeface="Simplified Arabic" pitchFamily="18" charset="-78"/>
                <a:cs typeface="Simplified Arabic" pitchFamily="18" charset="-78"/>
              </a:rPr>
              <a:t> فانه يجب على الطفل النامي ان يتعلم اشباع حاجاته بطرق مقبولة اجتماعيا اذ يصبح من السهل بشكل طبيعي ان يبدل او يغير شخصيته بدلا من احداث تغيرات عنيفة مفاجئة في المجتمع  مثل هذه العملية يتم انجازها عن طريق الالتزام القهري بالقيود والتوقعات الاجتماعية ، يعتقد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ان مرحلة الطفولة مليئة بالخبرات السارة والمحزنة وان عدم الاحساس بالأمان قد يحدث منذ الميلاد كنتيجة لعدم احساس الام بالمسؤولية واهمالها للطفل وعدم توفير الراحة اللازمة للجسم واخطاء التدريب على الاخراج والعقاب الوالدي وتحوي شخصية اي راشد على خبرات لاشعورية عن مرحلة الطفولة وتؤثر في سلوكه وخاصة الخبرات الحرجة والمعروفة بالع</a:t>
            </a:r>
            <a:r>
              <a:rPr lang="ar-IQ" sz="2400" dirty="0" smtClean="0">
                <a:latin typeface="Simplified Arabic" pitchFamily="18" charset="-78"/>
                <a:cs typeface="Simplified Arabic" pitchFamily="18" charset="-78"/>
              </a:rPr>
              <a:t>قد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solidFill>
                  <a:schemeClr val="tx1"/>
                </a:solidFill>
                <a:latin typeface="Simplified Arabic" pitchFamily="18" charset="-78"/>
                <a:cs typeface="Simplified Arabic" pitchFamily="18" charset="-78"/>
              </a:rPr>
              <a:t>العصاب عند </a:t>
            </a:r>
            <a:r>
              <a:rPr lang="ar-IQ" sz="2800" b="1" dirty="0" err="1" smtClean="0">
                <a:solidFill>
                  <a:schemeClr val="tx1"/>
                </a:solidFill>
                <a:latin typeface="Simplified Arabic" pitchFamily="18" charset="-78"/>
                <a:cs typeface="Simplified Arabic" pitchFamily="18" charset="-78"/>
              </a:rPr>
              <a:t>موراي</a:t>
            </a:r>
            <a:r>
              <a:rPr lang="ar-IQ" sz="2800" b="1" dirty="0" smtClean="0">
                <a:solidFill>
                  <a:schemeClr val="tx1"/>
                </a:solidFill>
                <a:latin typeface="Simplified Arabic" pitchFamily="18" charset="-78"/>
                <a:cs typeface="Simplified Arabic" pitchFamily="18" charset="-78"/>
              </a:rPr>
              <a:t>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005138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91264" cy="5649491"/>
          </a:xfrm>
        </p:spPr>
        <p:txBody>
          <a:bodyPr>
            <a:normAutofit/>
          </a:bodyPr>
          <a:lstStyle/>
          <a:p>
            <a:pPr algn="just"/>
            <a:r>
              <a:rPr lang="ar-IQ" sz="2400" dirty="0" smtClean="0">
                <a:solidFill>
                  <a:schemeClr val="tx1"/>
                </a:solidFill>
                <a:latin typeface="Simplified Arabic" pitchFamily="18" charset="-78"/>
                <a:cs typeface="Simplified Arabic" pitchFamily="18" charset="-78"/>
              </a:rPr>
              <a:t>يعتقد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ان اساس العمليات النفسية عنده قائمة على العمليات الفسيولوجية ، ويلخص ذلك في عبارة اذا لم يوجد المخ فلا توجد الشخصية ، كل شيء في الشخصية يوجد في المخ الاحساسات ، الحالات الشعورية ، الذكريات ، </a:t>
            </a:r>
            <a:r>
              <a:rPr lang="ar-IQ" sz="2400" dirty="0" err="1" smtClean="0">
                <a:solidFill>
                  <a:schemeClr val="tx1"/>
                </a:solidFill>
                <a:latin typeface="Simplified Arabic" pitchFamily="18" charset="-78"/>
                <a:cs typeface="Simplified Arabic" pitchFamily="18" charset="-78"/>
              </a:rPr>
              <a:t>اللاشعوريات</a:t>
            </a:r>
            <a:r>
              <a:rPr lang="ar-IQ" sz="2400" dirty="0" smtClean="0">
                <a:solidFill>
                  <a:schemeClr val="tx1"/>
                </a:solidFill>
                <a:latin typeface="Simplified Arabic" pitchFamily="18" charset="-78"/>
                <a:cs typeface="Simplified Arabic" pitchFamily="18" charset="-78"/>
              </a:rPr>
              <a:t> ، وكذلك معتقداتنا ، واتجاهاتنا ، ومخاوفنا وقيمنا ، ان معقل كل شيء في الشخصية هو في المخ . </a:t>
            </a:r>
          </a:p>
          <a:p>
            <a:pPr algn="just"/>
            <a:r>
              <a:rPr lang="ar-IQ" sz="2400" dirty="0" smtClean="0">
                <a:solidFill>
                  <a:schemeClr val="tx1"/>
                </a:solidFill>
                <a:latin typeface="Simplified Arabic" pitchFamily="18" charset="-78"/>
                <a:cs typeface="Simplified Arabic" pitchFamily="18" charset="-78"/>
              </a:rPr>
              <a:t>ينظر الى الشخصية كوحدة واحدة من بعض جوانبها ولا توجد عناصر فرعية . </a:t>
            </a:r>
          </a:p>
          <a:p>
            <a:pPr algn="just"/>
            <a:r>
              <a:rPr lang="ar-IQ" sz="2400" dirty="0" smtClean="0">
                <a:solidFill>
                  <a:schemeClr val="tx1"/>
                </a:solidFill>
                <a:latin typeface="Simplified Arabic" pitchFamily="18" charset="-78"/>
                <a:cs typeface="Simplified Arabic" pitchFamily="18" charset="-78"/>
              </a:rPr>
              <a:t>يرى ان الشخصية هي الجهاز المسيطر على الجسم وهي المؤسسة التي تظل تعمل دون توقف منذ الميلاد حتى الموت في عمليات تحويلية وظيفية </a:t>
            </a:r>
          </a:p>
          <a:p>
            <a:pPr algn="just"/>
            <a:r>
              <a:rPr lang="ar-IQ" sz="2400" dirty="0" smtClean="0">
                <a:solidFill>
                  <a:schemeClr val="tx1"/>
                </a:solidFill>
                <a:latin typeface="Simplified Arabic" pitchFamily="18" charset="-78"/>
                <a:cs typeface="Simplified Arabic" pitchFamily="18" charset="-78"/>
              </a:rPr>
              <a:t>يعتقد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ان علم النفس يجب ان يتعامل مع حالات فردية وانطلاقا من هذا الاعتقاد سمى نظريته علم الشخصية </a:t>
            </a:r>
            <a:r>
              <a:rPr lang="en-US" sz="2400" dirty="0" err="1" smtClean="0">
                <a:solidFill>
                  <a:schemeClr val="tx1"/>
                </a:solidFill>
                <a:latin typeface="Simplified Arabic" pitchFamily="18" charset="-78"/>
                <a:cs typeface="Simplified Arabic" pitchFamily="18" charset="-78"/>
              </a:rPr>
              <a:t>personology</a:t>
            </a:r>
            <a:r>
              <a:rPr lang="ar-IQ" sz="2400" dirty="0" smtClean="0">
                <a:solidFill>
                  <a:schemeClr val="tx1"/>
                </a:solidFill>
                <a:latin typeface="Simplified Arabic" pitchFamily="18" charset="-78"/>
                <a:cs typeface="Simplified Arabic" pitchFamily="18" charset="-78"/>
              </a:rPr>
              <a:t> . </a:t>
            </a:r>
          </a:p>
          <a:p>
            <a:pPr algn="just"/>
            <a:r>
              <a:rPr lang="ar-IQ" sz="2400" dirty="0" smtClean="0">
                <a:solidFill>
                  <a:schemeClr val="tx1"/>
                </a:solidFill>
                <a:latin typeface="Simplified Arabic" pitchFamily="18" charset="-78"/>
                <a:cs typeface="Simplified Arabic" pitchFamily="18" charset="-78"/>
              </a:rPr>
              <a:t>اعتقد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ان الشخصية تكون دائما في حالة من التغير ، وقد افترض عدة تعريفات للشخصية منها </a:t>
            </a:r>
          </a:p>
          <a:p>
            <a:pPr algn="just"/>
            <a:r>
              <a:rPr lang="ar-IQ" sz="2400" dirty="0" smtClean="0">
                <a:solidFill>
                  <a:schemeClr val="tx1"/>
                </a:solidFill>
                <a:latin typeface="Simplified Arabic" pitchFamily="18" charset="-78"/>
                <a:cs typeface="Simplified Arabic" pitchFamily="18" charset="-78"/>
              </a:rPr>
              <a:t>شخصية الفرد هي شيء مجرد يكون بواسطة صاحب النظرية وليس مجرد وصف لسلوك الفرد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140104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844824"/>
            <a:ext cx="7804389" cy="4281339"/>
          </a:xfrm>
        </p:spPr>
        <p:txBody>
          <a:bodyPr>
            <a:normAutofit/>
          </a:bodyPr>
          <a:lstStyle/>
          <a:p>
            <a:pPr algn="just"/>
            <a:r>
              <a:rPr lang="ar-IQ" sz="2400" dirty="0" smtClean="0">
                <a:solidFill>
                  <a:schemeClr val="tx1"/>
                </a:solidFill>
                <a:latin typeface="Simplified Arabic" pitchFamily="18" charset="-78"/>
                <a:cs typeface="Simplified Arabic" pitchFamily="18" charset="-78"/>
              </a:rPr>
              <a:t>من العجيب الا يكون </a:t>
            </a:r>
            <a:r>
              <a:rPr lang="ar-IQ" sz="2400" dirty="0" err="1" smtClean="0">
                <a:solidFill>
                  <a:schemeClr val="tx1"/>
                </a:solidFill>
                <a:latin typeface="Simplified Arabic" pitchFamily="18" charset="-78"/>
                <a:cs typeface="Simplified Arabic" pitchFamily="18" charset="-78"/>
              </a:rPr>
              <a:t>لموراي</a:t>
            </a:r>
            <a:r>
              <a:rPr lang="ar-IQ" sz="2400" dirty="0" smtClean="0">
                <a:solidFill>
                  <a:schemeClr val="tx1"/>
                </a:solidFill>
                <a:latin typeface="Simplified Arabic" pitchFamily="18" charset="-78"/>
                <a:cs typeface="Simplified Arabic" pitchFamily="18" charset="-78"/>
              </a:rPr>
              <a:t> باعا طويلا في امور يهتم بها امثاله من علماء النفس التحليليين مثل تفسير الاحلام وعلم النفس المرضي كما كان لاهتمامه بدراسة الاشخاص الاسوياء حال دون المناقشة المستفيضة </a:t>
            </a:r>
            <a:r>
              <a:rPr lang="ar-IQ" sz="2400" dirty="0" err="1" smtClean="0">
                <a:solidFill>
                  <a:schemeClr val="tx1"/>
                </a:solidFill>
                <a:latin typeface="Simplified Arabic" pitchFamily="18" charset="-78"/>
                <a:cs typeface="Simplified Arabic" pitchFamily="18" charset="-78"/>
              </a:rPr>
              <a:t>للامراض</a:t>
            </a:r>
            <a:r>
              <a:rPr lang="ar-IQ" sz="2400" dirty="0" smtClean="0">
                <a:solidFill>
                  <a:schemeClr val="tx1"/>
                </a:solidFill>
                <a:latin typeface="Simplified Arabic" pitchFamily="18" charset="-78"/>
                <a:cs typeface="Simplified Arabic" pitchFamily="18" charset="-78"/>
              </a:rPr>
              <a:t> النفسية والعلاج النفسي ولكنه اعطى بعض الاهتمام للمشكلات الاجتماعية وحذر من الانتحار الجماعي للجنس البشري اذا ما قدمت البشرية على حرب نووية واكد على حاجة المجتمع الانساني الى الاصلاح الاجتماعي . </a:t>
            </a:r>
          </a:p>
          <a:p>
            <a:pPr algn="just"/>
            <a:r>
              <a:rPr lang="ar-IQ" sz="2400" dirty="0" smtClean="0">
                <a:solidFill>
                  <a:schemeClr val="tx1"/>
                </a:solidFill>
                <a:latin typeface="Simplified Arabic" pitchFamily="18" charset="-78"/>
                <a:cs typeface="Simplified Arabic" pitchFamily="18" charset="-78"/>
              </a:rPr>
              <a:t>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just"/>
            <a:r>
              <a:rPr lang="ar-IQ" sz="2800" b="1" dirty="0" smtClean="0">
                <a:solidFill>
                  <a:schemeClr val="tx1"/>
                </a:solidFill>
                <a:latin typeface="Simplified Arabic" pitchFamily="18" charset="-78"/>
                <a:cs typeface="Simplified Arabic" pitchFamily="18" charset="-78"/>
              </a:rPr>
              <a:t>علاج الشخصية عند </a:t>
            </a:r>
            <a:r>
              <a:rPr lang="ar-IQ" sz="2800" b="1" dirty="0" err="1" smtClean="0">
                <a:solidFill>
                  <a:schemeClr val="tx1"/>
                </a:solidFill>
                <a:latin typeface="Simplified Arabic" pitchFamily="18" charset="-78"/>
                <a:cs typeface="Simplified Arabic" pitchFamily="18" charset="-78"/>
              </a:rPr>
              <a:t>موراي</a:t>
            </a:r>
            <a:r>
              <a:rPr lang="ar-IQ" sz="2800" b="1" dirty="0" smtClean="0">
                <a:solidFill>
                  <a:schemeClr val="tx1"/>
                </a:solidFill>
                <a:latin typeface="Simplified Arabic" pitchFamily="18" charset="-78"/>
                <a:cs typeface="Simplified Arabic" pitchFamily="18" charset="-78"/>
              </a:rPr>
              <a:t>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641684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844824"/>
            <a:ext cx="7876397" cy="4281339"/>
          </a:xfrm>
        </p:spPr>
        <p:txBody>
          <a:bodyPr>
            <a:normAutofit/>
          </a:bodyPr>
          <a:lstStyle/>
          <a:p>
            <a:pPr algn="just"/>
            <a:r>
              <a:rPr lang="ar-IQ" sz="2400" dirty="0" smtClean="0">
                <a:solidFill>
                  <a:schemeClr val="tx1"/>
                </a:solidFill>
                <a:latin typeface="Simplified Arabic" pitchFamily="18" charset="-78"/>
                <a:cs typeface="Simplified Arabic" pitchFamily="18" charset="-78"/>
              </a:rPr>
              <a:t>كون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مجلسا سماه المجلس التشخيصي من اجل اعطاء التقويم ويتكون هذا المجلس من خمسة اعضاء اكثر خبرة من بقية الاعضاء يستعرض المجلس من الشواهد والبيانات عن كل شخص من اجل الوصول الى تشخيص نهائي عن طريق الاساليب المقننة في المناقشات وفي التصويت ويصل الى التقويم النهائي او التشخيص عن طريق اصوات الاكثرية مع ان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كان يعطي وزنا اكثر لوجهة نظره </a:t>
            </a:r>
          </a:p>
          <a:p>
            <a:pPr algn="just"/>
            <a:r>
              <a:rPr lang="ar-IQ" sz="2400" dirty="0" smtClean="0">
                <a:solidFill>
                  <a:schemeClr val="tx1"/>
                </a:solidFill>
                <a:latin typeface="Simplified Arabic" pitchFamily="18" charset="-78"/>
                <a:cs typeface="Simplified Arabic" pitchFamily="18" charset="-78"/>
              </a:rPr>
              <a:t>درس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الشخصيات السوية مستعملا اساليب وادوات مختلفة ومنهاجه الرائد في البحث يختلف كليا عن اي اسلوب استعمل سابقا اذ جمع مقدارا ضخما من البيانات باستعمال انواع مختلفة من الاختبارات والاستفتاءات والتقويمات </a:t>
            </a:r>
            <a:r>
              <a:rPr lang="ar-IQ" sz="2400" dirty="0" err="1" smtClean="0">
                <a:solidFill>
                  <a:schemeClr val="tx1"/>
                </a:solidFill>
                <a:latin typeface="Simplified Arabic" pitchFamily="18" charset="-78"/>
                <a:cs typeface="Simplified Arabic" pitchFamily="18" charset="-78"/>
              </a:rPr>
              <a:t>بالاضافة</a:t>
            </a:r>
            <a:r>
              <a:rPr lang="ar-IQ" sz="2400" dirty="0" smtClean="0">
                <a:solidFill>
                  <a:schemeClr val="tx1"/>
                </a:solidFill>
                <a:latin typeface="Simplified Arabic" pitchFamily="18" charset="-78"/>
                <a:cs typeface="Simplified Arabic" pitchFamily="18" charset="-78"/>
              </a:rPr>
              <a:t> الى اشياء اخرى ذكريات الطفولة استعان </a:t>
            </a:r>
            <a:r>
              <a:rPr lang="ar-IQ" sz="2400" dirty="0" err="1" smtClean="0">
                <a:solidFill>
                  <a:schemeClr val="tx1"/>
                </a:solidFill>
                <a:latin typeface="Simplified Arabic" pitchFamily="18" charset="-78"/>
                <a:cs typeface="Simplified Arabic" pitchFamily="18" charset="-78"/>
              </a:rPr>
              <a:t>باطباء</a:t>
            </a:r>
            <a:r>
              <a:rPr lang="ar-IQ" sz="2400" dirty="0" smtClean="0">
                <a:solidFill>
                  <a:schemeClr val="tx1"/>
                </a:solidFill>
                <a:latin typeface="Simplified Arabic" pitchFamily="18" charset="-78"/>
                <a:cs typeface="Simplified Arabic" pitchFamily="18" charset="-78"/>
              </a:rPr>
              <a:t> نفسانيون وعلماء نفس ومختصون بعلم الانسان .</a:t>
            </a: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400" b="1" dirty="0" smtClean="0">
                <a:solidFill>
                  <a:schemeClr val="tx1"/>
                </a:solidFill>
              </a:rPr>
              <a:t>اساليب البحث </a:t>
            </a:r>
            <a:endParaRPr lang="ar-IQ" sz="2400" b="1" dirty="0">
              <a:solidFill>
                <a:schemeClr val="tx1"/>
              </a:solidFill>
            </a:endParaRPr>
          </a:p>
        </p:txBody>
      </p:sp>
    </p:spTree>
    <p:extLst>
      <p:ext uri="{BB962C8B-B14F-4D97-AF65-F5344CB8AC3E}">
        <p14:creationId xmlns:p14="http://schemas.microsoft.com/office/powerpoint/2010/main" val="2578870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72816"/>
            <a:ext cx="7876397" cy="4353347"/>
          </a:xfrm>
        </p:spPr>
        <p:txBody>
          <a:bodyPr>
            <a:normAutofit/>
          </a:bodyPr>
          <a:lstStyle/>
          <a:p>
            <a:pPr algn="just"/>
            <a:r>
              <a:rPr lang="ar-IQ" sz="2400" dirty="0" smtClean="0">
                <a:solidFill>
                  <a:schemeClr val="tx1"/>
                </a:solidFill>
                <a:latin typeface="Simplified Arabic" pitchFamily="18" charset="-78"/>
                <a:cs typeface="Simplified Arabic" pitchFamily="18" charset="-78"/>
              </a:rPr>
              <a:t>اعطى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صورة متفائلة عن الطبيعة البشرية فهو كان يعتقد بوجود القدرات المبدعة والخيال الخصب والعقل وان باستطاعتنا حل اي مشكلة تعترضنا وانسجاما مع هذا الاعتقاد كان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منشغلا في جهود من اجل تحسين المشكلات الشخصية والمشكلات الاجتماعية وكان ينادي بالقضاء على الحرب وينادي بخلق حكومة عالمية موحدة وهو يدرك اننا نملك القدرة المستمرة لان ننمو ونتطور وان ننمو بشكل طبيعي </a:t>
            </a:r>
            <a:r>
              <a:rPr lang="ar-IQ" sz="2400" dirty="0" err="1" smtClean="0">
                <a:solidFill>
                  <a:schemeClr val="tx1"/>
                </a:solidFill>
                <a:latin typeface="Simplified Arabic" pitchFamily="18" charset="-78"/>
                <a:cs typeface="Simplified Arabic" pitchFamily="18" charset="-78"/>
              </a:rPr>
              <a:t>لاننا</a:t>
            </a:r>
            <a:r>
              <a:rPr lang="ar-IQ" sz="2400" dirty="0" smtClean="0">
                <a:solidFill>
                  <a:schemeClr val="tx1"/>
                </a:solidFill>
                <a:latin typeface="Simplified Arabic" pitchFamily="18" charset="-78"/>
                <a:cs typeface="Simplified Arabic" pitchFamily="18" charset="-78"/>
              </a:rPr>
              <a:t> بشر فنحن نستطيع ان نغير من خلال قدراتنا العقلية وقدراتنا المبدعة الخاصة وكان يعتقد اننا اذا كنا </a:t>
            </a:r>
            <a:r>
              <a:rPr lang="ar-IQ" sz="2400" dirty="0" err="1" smtClean="0">
                <a:solidFill>
                  <a:schemeClr val="tx1"/>
                </a:solidFill>
                <a:latin typeface="Simplified Arabic" pitchFamily="18" charset="-78"/>
                <a:cs typeface="Simplified Arabic" pitchFamily="18" charset="-78"/>
              </a:rPr>
              <a:t>كافراد</a:t>
            </a:r>
            <a:r>
              <a:rPr lang="ar-IQ" sz="2400" dirty="0" smtClean="0">
                <a:solidFill>
                  <a:schemeClr val="tx1"/>
                </a:solidFill>
                <a:latin typeface="Simplified Arabic" pitchFamily="18" charset="-78"/>
                <a:cs typeface="Simplified Arabic" pitchFamily="18" charset="-78"/>
              </a:rPr>
              <a:t> قادرين على التغير فنحن كجماعات نستطيع تغيير النظام الاجتماعي الذي نعيش فيه فالتوجه الانساني عند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يتجه نحو المستقبل وعلى الرغم من انه كان يدرك اثار الماضي على سلوك الحاضر الا انه لم يكن يتصور اننا اسرى الماضي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400" b="1" dirty="0" smtClean="0">
                <a:solidFill>
                  <a:schemeClr val="tx1"/>
                </a:solidFill>
                <a:latin typeface="Simplified Arabic" pitchFamily="18" charset="-78"/>
                <a:cs typeface="Simplified Arabic" pitchFamily="18" charset="-78"/>
              </a:rPr>
              <a:t>صورة الانسان عند </a:t>
            </a:r>
            <a:r>
              <a:rPr lang="ar-IQ" sz="2400" b="1" dirty="0" err="1" smtClean="0">
                <a:solidFill>
                  <a:schemeClr val="tx1"/>
                </a:solidFill>
                <a:latin typeface="Simplified Arabic" pitchFamily="18" charset="-78"/>
                <a:cs typeface="Simplified Arabic" pitchFamily="18" charset="-78"/>
              </a:rPr>
              <a:t>موراي</a:t>
            </a:r>
            <a:r>
              <a:rPr lang="ar-IQ" sz="2400" b="1" dirty="0" smtClean="0">
                <a:solidFill>
                  <a:schemeClr val="tx1"/>
                </a:solidFill>
                <a:latin typeface="Simplified Arabic" pitchFamily="18" charset="-78"/>
                <a:cs typeface="Simplified Arabic" pitchFamily="18" charset="-78"/>
              </a:rPr>
              <a:t> </a:t>
            </a: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990098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72816"/>
            <a:ext cx="7876397" cy="4353347"/>
          </a:xfrm>
        </p:spPr>
        <p:txBody>
          <a:bodyPr>
            <a:normAutofit fontScale="92500"/>
          </a:bodyPr>
          <a:lstStyle/>
          <a:p>
            <a:pPr algn="just"/>
            <a:r>
              <a:rPr lang="ar-IQ" sz="2400" dirty="0" smtClean="0">
                <a:solidFill>
                  <a:schemeClr val="tx1"/>
                </a:solidFill>
                <a:latin typeface="Simplified Arabic" pitchFamily="18" charset="-78"/>
                <a:cs typeface="Simplified Arabic" pitchFamily="18" charset="-78"/>
              </a:rPr>
              <a:t>يمكن القول ان بعض الاجزاء من اعماله قد نشرت </a:t>
            </a:r>
            <a:r>
              <a:rPr lang="ar-IQ" sz="2400" dirty="0" err="1" smtClean="0">
                <a:solidFill>
                  <a:schemeClr val="tx1"/>
                </a:solidFill>
                <a:latin typeface="Simplified Arabic" pitchFamily="18" charset="-78"/>
                <a:cs typeface="Simplified Arabic" pitchFamily="18" charset="-78"/>
              </a:rPr>
              <a:t>فابداعه</a:t>
            </a:r>
            <a:r>
              <a:rPr lang="ar-IQ" sz="2400" dirty="0" smtClean="0">
                <a:solidFill>
                  <a:schemeClr val="tx1"/>
                </a:solidFill>
                <a:latin typeface="Simplified Arabic" pitchFamily="18" charset="-78"/>
                <a:cs typeface="Simplified Arabic" pitchFamily="18" charset="-78"/>
              </a:rPr>
              <a:t> وفكره لم يظهر الا في مقادير محدودة من الدراسات الدقيقة وهناك حقيقة اخرى هو ان ما نشره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كان صعب القراءة فاللغة كانت غير سلسة اكاديمية وفنية بدرجة عالية ، كذلك فان الدراسات التي اجريت كانت على جوانب محددة من النظرية مثل الحاجة </a:t>
            </a:r>
            <a:r>
              <a:rPr lang="ar-IQ" sz="2400" dirty="0" err="1" smtClean="0">
                <a:solidFill>
                  <a:schemeClr val="tx1"/>
                </a:solidFill>
                <a:latin typeface="Simplified Arabic" pitchFamily="18" charset="-78"/>
                <a:cs typeface="Simplified Arabic" pitchFamily="18" charset="-78"/>
              </a:rPr>
              <a:t>للانجاز</a:t>
            </a:r>
            <a:r>
              <a:rPr lang="ar-IQ" sz="2400" dirty="0" smtClean="0">
                <a:solidFill>
                  <a:schemeClr val="tx1"/>
                </a:solidFill>
                <a:latin typeface="Simplified Arabic" pitchFamily="18" charset="-78"/>
                <a:cs typeface="Simplified Arabic" pitchFamily="18" charset="-78"/>
              </a:rPr>
              <a:t> والحاجة للانتماء ، كذلك كان هناك انتقاد قد وجه الى المجلس التشخيصي اذ على الرغم من كونه اسلوب ديمقراطي جدير بالثناء ، الا انه </a:t>
            </a:r>
            <a:r>
              <a:rPr lang="ar-IQ" sz="2400" dirty="0" err="1" smtClean="0">
                <a:solidFill>
                  <a:schemeClr val="tx1"/>
                </a:solidFill>
                <a:latin typeface="Simplified Arabic" pitchFamily="18" charset="-78"/>
                <a:cs typeface="Simplified Arabic" pitchFamily="18" charset="-78"/>
              </a:rPr>
              <a:t>لايمكن</a:t>
            </a:r>
            <a:r>
              <a:rPr lang="ar-IQ" sz="2400" dirty="0" smtClean="0">
                <a:solidFill>
                  <a:schemeClr val="tx1"/>
                </a:solidFill>
                <a:latin typeface="Simplified Arabic" pitchFamily="18" charset="-78"/>
                <a:cs typeface="Simplified Arabic" pitchFamily="18" charset="-78"/>
              </a:rPr>
              <a:t> اعتباره اسلوبا علميا، كذلك عدت النظرية قاصرة في عدم ايجاد للقوانين التي تساعد على التنبؤ ولهذا تقف عند حدود الوصف ، كذلك عدت النظرية متسعة ومتشعبة مما يفقدها ظاهرتي التحديد والتعيين ، كان موفقا في تصنيفه للحاجات الظاهرة والكامنة، كذلك اسهم في وضع اختبار على درجة عالية من الجودة والصدق وهو اختبار اسقاطي ( تداعي الصور </a:t>
            </a:r>
            <a:r>
              <a:rPr lang="en-US" sz="2400" dirty="0" smtClean="0">
                <a:solidFill>
                  <a:schemeClr val="tx1"/>
                </a:solidFill>
                <a:latin typeface="Simplified Arabic" pitchFamily="18" charset="-78"/>
                <a:cs typeface="Simplified Arabic" pitchFamily="18" charset="-78"/>
              </a:rPr>
              <a:t>T.A.T</a:t>
            </a:r>
            <a:r>
              <a:rPr lang="ar-IQ" sz="2400" dirty="0" smtClean="0">
                <a:solidFill>
                  <a:schemeClr val="tx1"/>
                </a:solidFill>
                <a:latin typeface="Simplified Arabic" pitchFamily="18" charset="-78"/>
                <a:cs typeface="Simplified Arabic" pitchFamily="18" charset="-78"/>
              </a:rPr>
              <a:t> )، كما انه اهتم بماضي الفرد وحاضره ومستقبله، واهتم بالشعور واللاشعور، ويكون قد تجاوز القصور في نظرية فرويد</a:t>
            </a:r>
            <a:r>
              <a:rPr lang="ar-IQ" sz="2400" dirty="0" smtClean="0">
                <a:latin typeface="Simplified Arabic" pitchFamily="18" charset="-78"/>
                <a:cs typeface="Simplified Arabic" pitchFamily="18" charset="-78"/>
              </a:rPr>
              <a:t>.</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solidFill>
                  <a:schemeClr val="tx1"/>
                </a:solidFill>
                <a:latin typeface="Simplified Arabic" pitchFamily="18" charset="-78"/>
                <a:cs typeface="Simplified Arabic" pitchFamily="18" charset="-78"/>
              </a:rPr>
              <a:t>تقويم النظرية </a:t>
            </a:r>
            <a:endParaRPr lang="ar-IQ" sz="32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542337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916832"/>
            <a:ext cx="7804389" cy="4209331"/>
          </a:xfrm>
        </p:spPr>
        <p:txBody>
          <a:bodyPr>
            <a:noAutofit/>
          </a:bodyPr>
          <a:lstStyle/>
          <a:p>
            <a:pPr algn="just"/>
            <a:r>
              <a:rPr lang="ar-IQ" sz="2400" dirty="0" smtClean="0">
                <a:solidFill>
                  <a:schemeClr val="tx1"/>
                </a:solidFill>
                <a:latin typeface="Simplified Arabic" pitchFamily="18" charset="-78"/>
                <a:cs typeface="Simplified Arabic" pitchFamily="18" charset="-78"/>
              </a:rPr>
              <a:t>رغم ان اراءه الخاصة بطبيعة الشخصية تأثرت كثيرا بنظرية التحليل النفسي ، الا انها تختلف عنها كثيرا ولعل اكثر الاختلافات بين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a:t>
            </a:r>
            <a:r>
              <a:rPr lang="ar-IQ" sz="2400" dirty="0" err="1" smtClean="0">
                <a:solidFill>
                  <a:schemeClr val="tx1"/>
                </a:solidFill>
                <a:latin typeface="Simplified Arabic" pitchFamily="18" charset="-78"/>
                <a:cs typeface="Simplified Arabic" pitchFamily="18" charset="-78"/>
              </a:rPr>
              <a:t>وفرويد</a:t>
            </a:r>
            <a:r>
              <a:rPr lang="ar-IQ" sz="2400" dirty="0" smtClean="0">
                <a:solidFill>
                  <a:schemeClr val="tx1"/>
                </a:solidFill>
                <a:latin typeface="Simplified Arabic" pitchFamily="18" charset="-78"/>
                <a:cs typeface="Simplified Arabic" pitchFamily="18" charset="-78"/>
              </a:rPr>
              <a:t> هي نظرته الى مفهوم خفض التوتر الذي عده كقانون رئيس للفعل البشري ، وكذلك توسعه في مفهوم( الهو) اذ جعله اكثر شمولا من الدوافع الغريزية ، بل ضمنه الدوافع الفطرية التي يعدها المجتمع مقبولة ومرغوب فيها ووفقا </a:t>
            </a:r>
            <a:r>
              <a:rPr lang="ar-IQ" sz="2400" dirty="0" err="1" smtClean="0">
                <a:solidFill>
                  <a:schemeClr val="tx1"/>
                </a:solidFill>
                <a:latin typeface="Simplified Arabic" pitchFamily="18" charset="-78"/>
                <a:cs typeface="Simplified Arabic" pitchFamily="18" charset="-78"/>
              </a:rPr>
              <a:t>لفرويد</a:t>
            </a:r>
            <a:r>
              <a:rPr lang="ar-IQ" sz="2400" dirty="0" smtClean="0">
                <a:solidFill>
                  <a:schemeClr val="tx1"/>
                </a:solidFill>
                <a:latin typeface="Simplified Arabic" pitchFamily="18" charset="-78"/>
                <a:cs typeface="Simplified Arabic" pitchFamily="18" charset="-78"/>
              </a:rPr>
              <a:t> فان ( الهو والانا العليا) في حالة صراع حتمي ، الا ان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يرى ان الانا العليا ليست في صراع دائم مع الهو ، اذ ان الانا العليا يجب ان تقاوم وتعرقل دوافع الهو السيئة غير المقبولة اجتماعيا ، ولكنها تعمل لتحديد متى واين وكيف يعبر عن حاجة مقبولة ، واي الاشياء البيئية يمكن ان ترضى الحاجات المقبولة بشكل افضل .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solidFill>
                  <a:schemeClr val="tx1"/>
                </a:solidFill>
                <a:latin typeface="Simplified Arabic" pitchFamily="18" charset="-78"/>
                <a:cs typeface="Simplified Arabic" pitchFamily="18" charset="-78"/>
              </a:rPr>
              <a:t>الفروق بين نظرية فرويد </a:t>
            </a:r>
            <a:r>
              <a:rPr lang="ar-IQ" sz="2800" b="1" dirty="0" err="1" smtClean="0">
                <a:solidFill>
                  <a:schemeClr val="tx1"/>
                </a:solidFill>
                <a:latin typeface="Simplified Arabic" pitchFamily="18" charset="-78"/>
                <a:cs typeface="Simplified Arabic" pitchFamily="18" charset="-78"/>
              </a:rPr>
              <a:t>وموراي</a:t>
            </a:r>
            <a:r>
              <a:rPr lang="ar-IQ" sz="2800" b="1" dirty="0" smtClean="0">
                <a:solidFill>
                  <a:schemeClr val="tx1"/>
                </a:solidFill>
                <a:latin typeface="Simplified Arabic" pitchFamily="18" charset="-78"/>
                <a:cs typeface="Simplified Arabic" pitchFamily="18" charset="-78"/>
              </a:rPr>
              <a:t>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318616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435280" cy="5649491"/>
          </a:xfrm>
        </p:spPr>
        <p:txBody>
          <a:bodyPr>
            <a:normAutofit/>
          </a:bodyPr>
          <a:lstStyle/>
          <a:p>
            <a:pPr algn="just"/>
            <a:r>
              <a:rPr lang="ar-IQ" sz="2800" dirty="0" smtClean="0">
                <a:solidFill>
                  <a:schemeClr val="tx1"/>
                </a:solidFill>
                <a:latin typeface="Simplified Arabic" pitchFamily="18" charset="-78"/>
                <a:cs typeface="Simplified Arabic" pitchFamily="18" charset="-78"/>
              </a:rPr>
              <a:t>واختلاف اخر بينهما يدور حول ( الانا ) ، فالانا من وجهة نظر </a:t>
            </a:r>
            <a:r>
              <a:rPr lang="ar-IQ" sz="2800" dirty="0" err="1" smtClean="0">
                <a:solidFill>
                  <a:schemeClr val="tx1"/>
                </a:solidFill>
                <a:latin typeface="Simplified Arabic" pitchFamily="18" charset="-78"/>
                <a:cs typeface="Simplified Arabic" pitchFamily="18" charset="-78"/>
              </a:rPr>
              <a:t>موراي</a:t>
            </a:r>
            <a:r>
              <a:rPr lang="ar-IQ" sz="2800" dirty="0" smtClean="0">
                <a:solidFill>
                  <a:schemeClr val="tx1"/>
                </a:solidFill>
                <a:latin typeface="Simplified Arabic" pitchFamily="18" charset="-78"/>
                <a:cs typeface="Simplified Arabic" pitchFamily="18" charset="-78"/>
              </a:rPr>
              <a:t> </a:t>
            </a:r>
            <a:r>
              <a:rPr lang="ar-IQ" sz="2800" dirty="0" err="1" smtClean="0">
                <a:solidFill>
                  <a:schemeClr val="tx1"/>
                </a:solidFill>
                <a:latin typeface="Simplified Arabic" pitchFamily="18" charset="-78"/>
                <a:cs typeface="Simplified Arabic" pitchFamily="18" charset="-78"/>
              </a:rPr>
              <a:t>تاخذ</a:t>
            </a:r>
            <a:r>
              <a:rPr lang="ar-IQ" sz="2800" dirty="0" smtClean="0">
                <a:solidFill>
                  <a:schemeClr val="tx1"/>
                </a:solidFill>
                <a:latin typeface="Simplified Arabic" pitchFamily="18" charset="-78"/>
                <a:cs typeface="Simplified Arabic" pitchFamily="18" charset="-78"/>
              </a:rPr>
              <a:t> على عاتقها دورا اكثر فعالية في تحديد السلوك مما افترضه فرويد ، فالانا ليست مجرد خادمة مطيعة للهو وانما هي تخطط مسارات السلوك بشكل واع ومباشر ، فالانا تبحث وتخلق الفرص للاستمتاع الذي ينبعث من ارضاء النزوات الايجابية للهو ، لهذا يمكن القول ان الفرق الرئيسي بين </a:t>
            </a:r>
            <a:r>
              <a:rPr lang="ar-IQ" sz="2800" dirty="0" err="1" smtClean="0">
                <a:solidFill>
                  <a:schemeClr val="tx1"/>
                </a:solidFill>
                <a:latin typeface="Simplified Arabic" pitchFamily="18" charset="-78"/>
                <a:cs typeface="Simplified Arabic" pitchFamily="18" charset="-78"/>
              </a:rPr>
              <a:t>موراي</a:t>
            </a:r>
            <a:r>
              <a:rPr lang="ar-IQ" sz="2800" dirty="0" smtClean="0">
                <a:solidFill>
                  <a:schemeClr val="tx1"/>
                </a:solidFill>
                <a:latin typeface="Simplified Arabic" pitchFamily="18" charset="-78"/>
                <a:cs typeface="Simplified Arabic" pitchFamily="18" charset="-78"/>
              </a:rPr>
              <a:t> </a:t>
            </a:r>
            <a:r>
              <a:rPr lang="ar-IQ" sz="2800" dirty="0" err="1" smtClean="0">
                <a:solidFill>
                  <a:schemeClr val="tx1"/>
                </a:solidFill>
                <a:latin typeface="Simplified Arabic" pitchFamily="18" charset="-78"/>
                <a:cs typeface="Simplified Arabic" pitchFamily="18" charset="-78"/>
              </a:rPr>
              <a:t>وفرويد</a:t>
            </a:r>
            <a:r>
              <a:rPr lang="ar-IQ" sz="2800" dirty="0" smtClean="0">
                <a:solidFill>
                  <a:schemeClr val="tx1"/>
                </a:solidFill>
                <a:latin typeface="Simplified Arabic" pitchFamily="18" charset="-78"/>
                <a:cs typeface="Simplified Arabic" pitchFamily="18" charset="-78"/>
              </a:rPr>
              <a:t> هو ان </a:t>
            </a:r>
            <a:r>
              <a:rPr lang="ar-IQ" sz="2800" dirty="0" err="1" smtClean="0">
                <a:solidFill>
                  <a:schemeClr val="tx1"/>
                </a:solidFill>
                <a:latin typeface="Simplified Arabic" pitchFamily="18" charset="-78"/>
                <a:cs typeface="Simplified Arabic" pitchFamily="18" charset="-78"/>
              </a:rPr>
              <a:t>موراي</a:t>
            </a:r>
            <a:r>
              <a:rPr lang="ar-IQ" sz="2800" dirty="0" smtClean="0">
                <a:solidFill>
                  <a:schemeClr val="tx1"/>
                </a:solidFill>
                <a:latin typeface="Simplified Arabic" pitchFamily="18" charset="-78"/>
                <a:cs typeface="Simplified Arabic" pitchFamily="18" charset="-78"/>
              </a:rPr>
              <a:t> </a:t>
            </a:r>
            <a:r>
              <a:rPr lang="ar-IQ" sz="2800" dirty="0" err="1" smtClean="0">
                <a:solidFill>
                  <a:schemeClr val="tx1"/>
                </a:solidFill>
                <a:latin typeface="Simplified Arabic" pitchFamily="18" charset="-78"/>
                <a:cs typeface="Simplified Arabic" pitchFamily="18" charset="-78"/>
              </a:rPr>
              <a:t>لايعتقد</a:t>
            </a:r>
            <a:r>
              <a:rPr lang="ar-IQ" sz="2800" dirty="0" smtClean="0">
                <a:solidFill>
                  <a:schemeClr val="tx1"/>
                </a:solidFill>
                <a:latin typeface="Simplified Arabic" pitchFamily="18" charset="-78"/>
                <a:cs typeface="Simplified Arabic" pitchFamily="18" charset="-78"/>
              </a:rPr>
              <a:t> بحتمية هذا الصراع </a:t>
            </a:r>
            <a:endParaRPr lang="ar-IQ" sz="28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0548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00808"/>
            <a:ext cx="7732381" cy="4425355"/>
          </a:xfrm>
        </p:spPr>
        <p:txBody>
          <a:bodyPr>
            <a:normAutofit lnSpcReduction="10000"/>
          </a:bodyPr>
          <a:lstStyle/>
          <a:p>
            <a:pPr algn="just"/>
            <a:r>
              <a:rPr lang="ar-IQ" sz="2400" dirty="0" smtClean="0">
                <a:solidFill>
                  <a:schemeClr val="tx1"/>
                </a:solidFill>
                <a:latin typeface="Simplified Arabic" pitchFamily="18" charset="-78"/>
                <a:cs typeface="Simplified Arabic" pitchFamily="18" charset="-78"/>
              </a:rPr>
              <a:t>وضع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عدة مسلمات تعد بمثابة مرتكزات في علم الشخصية وهذه المسلمات هي الاتي : </a:t>
            </a:r>
          </a:p>
          <a:p>
            <a:pPr algn="just"/>
            <a:r>
              <a:rPr lang="ar-IQ" sz="2400" dirty="0" smtClean="0">
                <a:solidFill>
                  <a:schemeClr val="tx1"/>
                </a:solidFill>
                <a:latin typeface="Simplified Arabic" pitchFamily="18" charset="-78"/>
                <a:cs typeface="Simplified Arabic" pitchFamily="18" charset="-78"/>
              </a:rPr>
              <a:t>1 ــ تعتمد العمليات النفسية على العمليات الفسيولوجية ، اصل الشخصية هو المخ ، لان </a:t>
            </a:r>
            <a:r>
              <a:rPr lang="ar-IQ" sz="2400" dirty="0" err="1" smtClean="0">
                <a:solidFill>
                  <a:schemeClr val="tx1"/>
                </a:solidFill>
                <a:latin typeface="Simplified Arabic" pitchFamily="18" charset="-78"/>
                <a:cs typeface="Simplified Arabic" pitchFamily="18" charset="-78"/>
              </a:rPr>
              <a:t>فسلجة</a:t>
            </a:r>
            <a:r>
              <a:rPr lang="ar-IQ" sz="2400" dirty="0" smtClean="0">
                <a:solidFill>
                  <a:schemeClr val="tx1"/>
                </a:solidFill>
                <a:latin typeface="Simplified Arabic" pitchFamily="18" charset="-78"/>
                <a:cs typeface="Simplified Arabic" pitchFamily="18" charset="-78"/>
              </a:rPr>
              <a:t> المخ هي التي ترشد وتحكم الشخصية ، مثال ذلك ان مجرد تناول دواء معين يستطيع ان تغير عمل المخ ويغير الشخصية ايضا </a:t>
            </a:r>
          </a:p>
          <a:p>
            <a:pPr algn="just"/>
            <a:r>
              <a:rPr lang="ar-IQ" sz="2400" dirty="0" smtClean="0">
                <a:solidFill>
                  <a:schemeClr val="tx1"/>
                </a:solidFill>
                <a:latin typeface="Simplified Arabic" pitchFamily="18" charset="-78"/>
                <a:cs typeface="Simplified Arabic" pitchFamily="18" charset="-78"/>
              </a:rPr>
              <a:t>2 ــ الحاجة </a:t>
            </a:r>
            <a:r>
              <a:rPr lang="ar-IQ" sz="2400" dirty="0" err="1" smtClean="0">
                <a:solidFill>
                  <a:schemeClr val="tx1"/>
                </a:solidFill>
                <a:latin typeface="Simplified Arabic" pitchFamily="18" charset="-78"/>
                <a:cs typeface="Simplified Arabic" pitchFamily="18" charset="-78"/>
              </a:rPr>
              <a:t>لاغراء</a:t>
            </a:r>
            <a:r>
              <a:rPr lang="ar-IQ" sz="2400" dirty="0" smtClean="0">
                <a:solidFill>
                  <a:schemeClr val="tx1"/>
                </a:solidFill>
                <a:latin typeface="Simplified Arabic" pitchFamily="18" charset="-78"/>
                <a:cs typeface="Simplified Arabic" pitchFamily="18" charset="-78"/>
              </a:rPr>
              <a:t> التوتر : لدى الانسان حاجة مستمرة ودائمة للاستثارة اي ان الانسان يسعى للتوتر وليس </a:t>
            </a:r>
            <a:r>
              <a:rPr lang="ar-IQ" sz="2400" dirty="0" err="1" smtClean="0">
                <a:solidFill>
                  <a:schemeClr val="tx1"/>
                </a:solidFill>
                <a:latin typeface="Simplified Arabic" pitchFamily="18" charset="-78"/>
                <a:cs typeface="Simplified Arabic" pitchFamily="18" charset="-78"/>
              </a:rPr>
              <a:t>لازالة</a:t>
            </a:r>
            <a:r>
              <a:rPr lang="ar-IQ" sz="2400" dirty="0" smtClean="0">
                <a:solidFill>
                  <a:schemeClr val="tx1"/>
                </a:solidFill>
                <a:latin typeface="Simplified Arabic" pitchFamily="18" charset="-78"/>
                <a:cs typeface="Simplified Arabic" pitchFamily="18" charset="-78"/>
              </a:rPr>
              <a:t> التوتر اذا ما وجده ما يحدث بدقة هو خفض التوتر اذ يؤدي خفض التوتر الى الراحة والاستمتاع بينما يؤدي ازالة التوتر الى عدم الراحة والتعاسة اذ ينبغي من الضروري ان يوجد قدر من التوتر واذا زاد هذا التوتر عن الحد تطلب الامر السعي وراء </a:t>
            </a:r>
            <a:r>
              <a:rPr lang="ar-IQ" sz="2400" dirty="0" smtClean="0">
                <a:solidFill>
                  <a:schemeClr val="tx1"/>
                </a:solidFill>
                <a:latin typeface="Simplified Arabic" pitchFamily="18" charset="-78"/>
                <a:cs typeface="Simplified Arabic" pitchFamily="18" charset="-78"/>
              </a:rPr>
              <a:t>الخفض </a:t>
            </a:r>
            <a:r>
              <a:rPr lang="ar-IQ" sz="2400" dirty="0" smtClean="0">
                <a:solidFill>
                  <a:schemeClr val="tx1"/>
                </a:solidFill>
                <a:latin typeface="Simplified Arabic" pitchFamily="18" charset="-78"/>
                <a:cs typeface="Simplified Arabic" pitchFamily="18" charset="-78"/>
              </a:rPr>
              <a:t>الى حين ثم العودة مرة اخرى للاستمتاع بالتوتر واذا ما تصاعد تكرر الطلب نحو </a:t>
            </a:r>
            <a:r>
              <a:rPr lang="ar-IQ" sz="2400" dirty="0" smtClean="0">
                <a:solidFill>
                  <a:schemeClr val="tx1"/>
                </a:solidFill>
                <a:latin typeface="Simplified Arabic" pitchFamily="18" charset="-78"/>
                <a:cs typeface="Simplified Arabic" pitchFamily="18" charset="-78"/>
              </a:rPr>
              <a:t>الخفض </a:t>
            </a:r>
            <a:r>
              <a:rPr lang="ar-IQ" sz="2400" dirty="0" smtClean="0">
                <a:solidFill>
                  <a:schemeClr val="tx1"/>
                </a:solidFill>
                <a:latin typeface="Simplified Arabic" pitchFamily="18" charset="-78"/>
                <a:cs typeface="Simplified Arabic" pitchFamily="18" charset="-78"/>
              </a:rPr>
              <a:t>وهكذا .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just"/>
            <a:r>
              <a:rPr lang="ar-IQ" sz="2800" b="1" dirty="0" smtClean="0">
                <a:solidFill>
                  <a:schemeClr val="tx1"/>
                </a:solidFill>
                <a:latin typeface="Simplified Arabic" pitchFamily="18" charset="-78"/>
                <a:cs typeface="Simplified Arabic" pitchFamily="18" charset="-78"/>
              </a:rPr>
              <a:t>مسلمات ومرتكزات نظرية </a:t>
            </a:r>
            <a:r>
              <a:rPr lang="ar-IQ" sz="2800" b="1" dirty="0" err="1" smtClean="0">
                <a:solidFill>
                  <a:schemeClr val="tx1"/>
                </a:solidFill>
                <a:latin typeface="Simplified Arabic" pitchFamily="18" charset="-78"/>
                <a:cs typeface="Simplified Arabic" pitchFamily="18" charset="-78"/>
              </a:rPr>
              <a:t>موراي</a:t>
            </a:r>
            <a:r>
              <a:rPr lang="ar-IQ" sz="2800" b="1" dirty="0" smtClean="0">
                <a:solidFill>
                  <a:schemeClr val="tx1"/>
                </a:solidFill>
                <a:latin typeface="Simplified Arabic" pitchFamily="18" charset="-78"/>
                <a:cs typeface="Simplified Arabic" pitchFamily="18" charset="-78"/>
              </a:rPr>
              <a:t> ( علم الشخصية )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95568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63272" cy="5577483"/>
          </a:xfrm>
        </p:spPr>
        <p:txBody>
          <a:bodyPr>
            <a:normAutofit/>
          </a:bodyPr>
          <a:lstStyle/>
          <a:p>
            <a:pPr algn="just"/>
            <a:r>
              <a:rPr lang="ar-IQ" sz="2800" dirty="0" smtClean="0">
                <a:latin typeface="Simplified Arabic" pitchFamily="18" charset="-78"/>
                <a:cs typeface="Simplified Arabic" pitchFamily="18" charset="-78"/>
              </a:rPr>
              <a:t>3 ــ لا تفهم الشخصية الا من خلال منظور زمني تطوري وبمنهج طولي اي ان الشخصية تنمو وتتطور مع الزمن بطريقة مستمرة ومتصلة والماضي ذو اهمية كبيرة ، كما ان الحاضر مهم جدا في مستقبل الشخصية لأنه سيصبح ماضيا بعد فترة ، فالشخصية دائمة التغير والتقدم فهي مفهوم غير ثابت ويصعب تحديدها .</a:t>
            </a:r>
          </a:p>
          <a:p>
            <a:pPr algn="just"/>
            <a:r>
              <a:rPr lang="ar-IQ" sz="2800" dirty="0" smtClean="0">
                <a:latin typeface="Simplified Arabic" pitchFamily="18" charset="-78"/>
                <a:cs typeface="Simplified Arabic" pitchFamily="18" charset="-78"/>
              </a:rPr>
              <a:t>4 ــ الشخصية متفردة رغم وجود بعض التشابه بين الناس ولكل فرد شخصية متميزة .</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224493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00201"/>
            <a:ext cx="8075240" cy="4637112"/>
          </a:xfrm>
        </p:spPr>
        <p:txBody>
          <a:bodyPr>
            <a:noAutofit/>
          </a:bodyPr>
          <a:lstStyle/>
          <a:p>
            <a:pPr algn="just"/>
            <a:r>
              <a:rPr lang="ar-IQ" sz="2400" dirty="0" smtClean="0">
                <a:latin typeface="Simplified Arabic" pitchFamily="18" charset="-78"/>
                <a:cs typeface="Simplified Arabic" pitchFamily="18" charset="-78"/>
              </a:rPr>
              <a:t>الهو </a:t>
            </a:r>
            <a:r>
              <a:rPr lang="en-US" sz="2400" dirty="0" smtClean="0">
                <a:latin typeface="Simplified Arabic" pitchFamily="18" charset="-78"/>
                <a:cs typeface="Simplified Arabic" pitchFamily="18" charset="-78"/>
              </a:rPr>
              <a:t>id</a:t>
            </a:r>
            <a:r>
              <a:rPr lang="ar-IQ" sz="2400" dirty="0" smtClean="0">
                <a:latin typeface="Simplified Arabic" pitchFamily="18" charset="-78"/>
                <a:cs typeface="Simplified Arabic" pitchFamily="18" charset="-78"/>
              </a:rPr>
              <a:t>: هي مستودع لكل الميول الدافعية الفطرية وبها الطاقة التي توجه السلوك ومن ثم تعد بمثابة القوة الدافعة للشخصية وهي هنا مشابهة لمفهوم فرويد وتتضمن كل الدوافع البدائية ، الشهوية ، اللاأخلاقية بالإضافة الى دوافع فطرية اخرى مقبولة اجتماعية كالتوحد مع الاخر والرغبة في السيطرة على البيئة ، وتعد كل الدوافع الخيرة او الشريرة من وجهة نظر المجتمع موجودة في الهو ، وتختلف شدة الهو من فرد لأخر فهناك فرد لديه قدر اكبر من الحيوية والشهوة اكثر من فرد اخر .</a:t>
            </a:r>
          </a:p>
          <a:p>
            <a:pPr algn="just"/>
            <a:r>
              <a:rPr lang="ar-IQ" sz="2400" dirty="0" smtClean="0">
                <a:latin typeface="Simplified Arabic" pitchFamily="18" charset="-78"/>
                <a:cs typeface="Simplified Arabic" pitchFamily="18" charset="-78"/>
              </a:rPr>
              <a:t>معنى ذلك ان مفهوم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للهو انها تحتوي كل الدوافع البدائية واللاأخلاقية التي وصفها فرويد ، ولكنها بالإضافة الى ذلك تحتوي على الدوافع الفطرية التي يعتبرها المجتمع مقبولة ومرغوب فيها فلهو مثلا تحتوي على اتجاهات التعاطف ، المحاكاة ، واتجاهات التقمص وهي اشكال من الحب غير الاشكال الشهوانية وميل المرء للسيطرة على بيئته .</a:t>
            </a:r>
          </a:p>
        </p:txBody>
      </p:sp>
      <p:sp>
        <p:nvSpPr>
          <p:cNvPr id="2" name="عنوان 1"/>
          <p:cNvSpPr>
            <a:spLocks noGrp="1"/>
          </p:cNvSpPr>
          <p:nvPr>
            <p:ph type="title"/>
          </p:nvPr>
        </p:nvSpPr>
        <p:spPr>
          <a:xfrm>
            <a:off x="457200" y="274638"/>
            <a:ext cx="8219256" cy="1066130"/>
          </a:xfrm>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solidFill>
                  <a:schemeClr val="tx1"/>
                </a:solidFill>
                <a:latin typeface="Simplified Arabic" pitchFamily="18" charset="-78"/>
                <a:cs typeface="Simplified Arabic" pitchFamily="18" charset="-78"/>
              </a:rPr>
              <a:t>اجزاء الشخصية </a:t>
            </a: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507046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363272" cy="5649491"/>
          </a:xfrm>
        </p:spPr>
        <p:txBody>
          <a:bodyPr>
            <a:normAutofit/>
          </a:bodyPr>
          <a:lstStyle/>
          <a:p>
            <a:pPr algn="just"/>
            <a:r>
              <a:rPr lang="ar-IQ" sz="2400" dirty="0" smtClean="0">
                <a:solidFill>
                  <a:schemeClr val="tx1"/>
                </a:solidFill>
                <a:latin typeface="Simplified Arabic" pitchFamily="18" charset="-78"/>
                <a:cs typeface="Simplified Arabic" pitchFamily="18" charset="-78"/>
              </a:rPr>
              <a:t>فكل جوانب الشخصية التي يعدها المجتمع جيدة والجوانب التي يعدها شريرة تنشأ في الواقع من الهو والتي تجهز الفرد بكل الطاقة والانفعالات والحاجات ، ويقترح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ايضا ان شدة الهو تختلف بين الافراد اذ نجد شخصا يمتلك درجة اعلى من الحيوية او شهوة فطرية وانفعالات اكثر قوة من شخص اخر . </a:t>
            </a:r>
          </a:p>
          <a:p>
            <a:pPr algn="just"/>
            <a:r>
              <a:rPr lang="ar-IQ" sz="2400" dirty="0" smtClean="0">
                <a:solidFill>
                  <a:schemeClr val="tx1"/>
                </a:solidFill>
                <a:latin typeface="Simplified Arabic" pitchFamily="18" charset="-78"/>
                <a:cs typeface="Simplified Arabic" pitchFamily="18" charset="-78"/>
              </a:rPr>
              <a:t>لهذا فمشكلة سيطرة توجيه قوة الهو ليست متساوية لدى الناس فبعضهم يملك طاقة للهو اعظم يجب التغلب عليها .</a:t>
            </a:r>
          </a:p>
          <a:p>
            <a:pPr algn="just"/>
            <a:r>
              <a:rPr lang="ar-IQ" sz="2400" dirty="0" smtClean="0">
                <a:solidFill>
                  <a:schemeClr val="tx1"/>
                </a:solidFill>
                <a:latin typeface="Simplified Arabic" pitchFamily="18" charset="-78"/>
                <a:cs typeface="Simplified Arabic" pitchFamily="18" charset="-78"/>
              </a:rPr>
              <a:t>الملاحظ هنا ان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يؤكد على دور البيئة الاجتماعية في كل الاحوال </a:t>
            </a:r>
          </a:p>
          <a:p>
            <a:pPr algn="just"/>
            <a:r>
              <a:rPr lang="ar-IQ" sz="2400" dirty="0" smtClean="0">
                <a:solidFill>
                  <a:schemeClr val="tx1"/>
                </a:solidFill>
                <a:latin typeface="Simplified Arabic" pitchFamily="18" charset="-78"/>
                <a:cs typeface="Simplified Arabic" pitchFamily="18" charset="-78"/>
              </a:rPr>
              <a:t>2 ـ الانا </a:t>
            </a:r>
            <a:r>
              <a:rPr lang="en-US" sz="2400" dirty="0" smtClean="0">
                <a:solidFill>
                  <a:schemeClr val="tx1"/>
                </a:solidFill>
                <a:latin typeface="Simplified Arabic" pitchFamily="18" charset="-78"/>
                <a:cs typeface="Simplified Arabic" pitchFamily="18" charset="-78"/>
              </a:rPr>
              <a:t>Ego </a:t>
            </a:r>
            <a:r>
              <a:rPr lang="ar-IQ" sz="2400" dirty="0" smtClean="0">
                <a:solidFill>
                  <a:schemeClr val="tx1"/>
                </a:solidFill>
                <a:latin typeface="Simplified Arabic" pitchFamily="18" charset="-78"/>
                <a:cs typeface="Simplified Arabic" pitchFamily="18" charset="-78"/>
              </a:rPr>
              <a:t>: هي الجانب العقلاني في الجهاز النفسي ، وتعمل على تبديل او </a:t>
            </a:r>
            <a:r>
              <a:rPr lang="ar-IQ" sz="2400" dirty="0" err="1" smtClean="0">
                <a:solidFill>
                  <a:schemeClr val="tx1"/>
                </a:solidFill>
                <a:latin typeface="Simplified Arabic" pitchFamily="18" charset="-78"/>
                <a:cs typeface="Simplified Arabic" pitchFamily="18" charset="-78"/>
              </a:rPr>
              <a:t>تاجيل</a:t>
            </a:r>
            <a:r>
              <a:rPr lang="ar-IQ" sz="2400" dirty="0" smtClean="0">
                <a:solidFill>
                  <a:schemeClr val="tx1"/>
                </a:solidFill>
                <a:latin typeface="Simplified Arabic" pitchFamily="18" charset="-78"/>
                <a:cs typeface="Simplified Arabic" pitchFamily="18" charset="-78"/>
              </a:rPr>
              <a:t> الرغبات غير المقبولة للهو ، وهي بعملها منظم للسلوك ، تؤدي مهمتها بوعي ، وتفرض السلوك المرغوب فيه ، وتمنع السلوك غير المرغوب فيه ، فالانا هي المنظم العقلاني في الشخص والتي كما هي عند فرويد تحاول ان </a:t>
            </a:r>
            <a:r>
              <a:rPr lang="ar-IQ" sz="2400" dirty="0" err="1" smtClean="0">
                <a:solidFill>
                  <a:schemeClr val="tx1"/>
                </a:solidFill>
                <a:latin typeface="Simplified Arabic" pitchFamily="18" charset="-78"/>
                <a:cs typeface="Simplified Arabic" pitchFamily="18" charset="-78"/>
              </a:rPr>
              <a:t>تاخر</a:t>
            </a:r>
            <a:r>
              <a:rPr lang="ar-IQ" sz="2400" dirty="0" smtClean="0">
                <a:solidFill>
                  <a:schemeClr val="tx1"/>
                </a:solidFill>
                <a:latin typeface="Simplified Arabic" pitchFamily="18" charset="-78"/>
                <a:cs typeface="Simplified Arabic" pitchFamily="18" charset="-78"/>
              </a:rPr>
              <a:t> النزوات غير المقبولة للهو ، ويرى </a:t>
            </a:r>
            <a:r>
              <a:rPr lang="ar-IQ" sz="2400" dirty="0" err="1" smtClean="0">
                <a:solidFill>
                  <a:schemeClr val="tx1"/>
                </a:solidFill>
                <a:latin typeface="Simplified Arabic" pitchFamily="18" charset="-78"/>
                <a:cs typeface="Simplified Arabic" pitchFamily="18" charset="-78"/>
              </a:rPr>
              <a:t>موراي</a:t>
            </a:r>
            <a:r>
              <a:rPr lang="ar-IQ" sz="2400" dirty="0" smtClean="0">
                <a:solidFill>
                  <a:schemeClr val="tx1"/>
                </a:solidFill>
                <a:latin typeface="Simplified Arabic" pitchFamily="18" charset="-78"/>
                <a:cs typeface="Simplified Arabic" pitchFamily="18" charset="-78"/>
              </a:rPr>
              <a:t> ان الانا تفعل اكثر من كونها شرطيا يراقب الشخصية وهي دورها كمنظم رئيس لكل السلوك فالان تتخذ </a:t>
            </a:r>
            <a:r>
              <a:rPr lang="ar-IQ" sz="2400" dirty="0" err="1" smtClean="0">
                <a:solidFill>
                  <a:schemeClr val="tx1"/>
                </a:solidFill>
                <a:latin typeface="Simplified Arabic" pitchFamily="18" charset="-78"/>
                <a:cs typeface="Simplified Arabic" pitchFamily="18" charset="-78"/>
              </a:rPr>
              <a:t>القررات</a:t>
            </a:r>
            <a:r>
              <a:rPr lang="ar-IQ" sz="2400" dirty="0" smtClean="0">
                <a:solidFill>
                  <a:schemeClr val="tx1"/>
                </a:solidFill>
                <a:latin typeface="Simplified Arabic" pitchFamily="18" charset="-78"/>
                <a:cs typeface="Simplified Arabic" pitchFamily="18" charset="-78"/>
              </a:rPr>
              <a:t> بوعي وتفرض التوجه نحو السلوك الايجابي .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869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363272" cy="5649491"/>
          </a:xfrm>
        </p:spPr>
        <p:txBody>
          <a:bodyPr>
            <a:noAutofit/>
          </a:bodyPr>
          <a:lstStyle/>
          <a:p>
            <a:pPr algn="just"/>
            <a:r>
              <a:rPr lang="ar-IQ" sz="2000" dirty="0" smtClean="0">
                <a:latin typeface="Simplified Arabic" pitchFamily="18" charset="-78"/>
                <a:cs typeface="Simplified Arabic" pitchFamily="18" charset="-78"/>
              </a:rPr>
              <a:t>فالانا من وجهة نظر </a:t>
            </a:r>
            <a:r>
              <a:rPr lang="ar-IQ" sz="2000" dirty="0" err="1" smtClean="0">
                <a:latin typeface="Simplified Arabic" pitchFamily="18" charset="-78"/>
                <a:cs typeface="Simplified Arabic" pitchFamily="18" charset="-78"/>
              </a:rPr>
              <a:t>موراي</a:t>
            </a:r>
            <a:r>
              <a:rPr lang="ar-IQ" sz="2000" dirty="0" smtClean="0">
                <a:latin typeface="Simplified Arabic" pitchFamily="18" charset="-78"/>
                <a:cs typeface="Simplified Arabic" pitchFamily="18" charset="-78"/>
              </a:rPr>
              <a:t> تأخذ على عاتقها دورا اكثر فعالية في تحديد السلوك مما افترضه فرويد ، فالانا ليست مجرد خادمة مطيعة للهو وانما هي تخطط مسارات السلوك بشكل واع ومباشر ، فالانا تبحث وتخلق الفرص للاستمتاع الذي ينبعث من ارضاء النزوات الايجابية للهو .</a:t>
            </a:r>
          </a:p>
          <a:p>
            <a:pPr algn="just"/>
            <a:r>
              <a:rPr lang="ar-IQ" sz="2000" dirty="0" smtClean="0">
                <a:latin typeface="Simplified Arabic" pitchFamily="18" charset="-78"/>
                <a:cs typeface="Simplified Arabic" pitchFamily="18" charset="-78"/>
              </a:rPr>
              <a:t>فالانا هي الانا التلقائية ذات الارادة الحرة في الاختيار وتتضمن القدرات التفكيرية والادراكية للفرد ، اذن مهمة الانا ليست كبت الهو فقط ولكن لتنمية وخلق السرور والمتعة ايضا عن طريق تنظيم وتوجيه التعبير عن نزوات الهو المقبولة </a:t>
            </a:r>
          </a:p>
          <a:p>
            <a:pPr algn="just"/>
            <a:r>
              <a:rPr lang="ar-IQ" sz="2000" dirty="0" smtClean="0">
                <a:latin typeface="Simplified Arabic" pitchFamily="18" charset="-78"/>
                <a:cs typeface="Simplified Arabic" pitchFamily="18" charset="-78"/>
              </a:rPr>
              <a:t>فالانا هي الحكم بين الهو والانا العليا وبحكم وضعها هذا فهي تحابي او تتحيز لواحدة على حساب الاخرى ، فاذا تحيزت الانا للهو ضد الانا العليا فأنها قد توجه الشخصية نحو حياة الاجرام وهي تستطيع طبعا ان توحد وتدمج جانبي الشخصية ليصبح ما يرغب الفرد في عمله ( الهو ) منسجما مع ما يشعر المجتمع ان على الفرد ان يفعله ( الانا العليا) </a:t>
            </a:r>
          </a:p>
          <a:p>
            <a:pPr algn="just"/>
            <a:r>
              <a:rPr lang="ar-IQ" sz="2000" dirty="0" smtClean="0">
                <a:latin typeface="Simplified Arabic" pitchFamily="18" charset="-78"/>
                <a:cs typeface="Simplified Arabic" pitchFamily="18" charset="-78"/>
              </a:rPr>
              <a:t>الملاحظ ان هناك فرصة او مجال في نظام </a:t>
            </a:r>
            <a:r>
              <a:rPr lang="ar-IQ" sz="2000" dirty="0" err="1" smtClean="0">
                <a:latin typeface="Simplified Arabic" pitchFamily="18" charset="-78"/>
                <a:cs typeface="Simplified Arabic" pitchFamily="18" charset="-78"/>
              </a:rPr>
              <a:t>موراي</a:t>
            </a:r>
            <a:r>
              <a:rPr lang="ar-IQ" sz="2000" dirty="0" smtClean="0">
                <a:latin typeface="Simplified Arabic" pitchFamily="18" charset="-78"/>
                <a:cs typeface="Simplified Arabic" pitchFamily="18" charset="-78"/>
              </a:rPr>
              <a:t> للصراع بين الهو والانا العليا فالانا القوية تستطيع ان تصلح وتتوسط بشكل فعال بين الاثنين لكن الانا الضعيفة تستطيع ان تترك الشخصية ساحة حرب والفرق الرئيس بين </a:t>
            </a:r>
            <a:r>
              <a:rPr lang="ar-IQ" sz="2000" dirty="0" err="1" smtClean="0">
                <a:latin typeface="Simplified Arabic" pitchFamily="18" charset="-78"/>
                <a:cs typeface="Simplified Arabic" pitchFamily="18" charset="-78"/>
              </a:rPr>
              <a:t>موراي</a:t>
            </a:r>
            <a:r>
              <a:rPr lang="ar-IQ" sz="2000" dirty="0" smtClean="0">
                <a:latin typeface="Simplified Arabic" pitchFamily="18" charset="-78"/>
                <a:cs typeface="Simplified Arabic" pitchFamily="18" charset="-78"/>
              </a:rPr>
              <a:t> </a:t>
            </a:r>
            <a:r>
              <a:rPr lang="ar-IQ" sz="2000" dirty="0" err="1" smtClean="0">
                <a:latin typeface="Simplified Arabic" pitchFamily="18" charset="-78"/>
                <a:cs typeface="Simplified Arabic" pitchFamily="18" charset="-78"/>
              </a:rPr>
              <a:t>وفرويد</a:t>
            </a:r>
            <a:r>
              <a:rPr lang="ar-IQ" sz="2000" dirty="0" smtClean="0">
                <a:latin typeface="Simplified Arabic" pitchFamily="18" charset="-78"/>
                <a:cs typeface="Simplified Arabic" pitchFamily="18" charset="-78"/>
              </a:rPr>
              <a:t> في هذه النقطة هو ان </a:t>
            </a:r>
            <a:r>
              <a:rPr lang="ar-IQ" sz="2000" dirty="0" err="1" smtClean="0">
                <a:latin typeface="Simplified Arabic" pitchFamily="18" charset="-78"/>
                <a:cs typeface="Simplified Arabic" pitchFamily="18" charset="-78"/>
              </a:rPr>
              <a:t>موراي</a:t>
            </a:r>
            <a:r>
              <a:rPr lang="ar-IQ" sz="2000" dirty="0" smtClean="0">
                <a:latin typeface="Simplified Arabic" pitchFamily="18" charset="-78"/>
                <a:cs typeface="Simplified Arabic" pitchFamily="18" charset="-78"/>
              </a:rPr>
              <a:t> لا يعتقد بحتمية هذا الصراع </a:t>
            </a:r>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107371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236</TotalTime>
  <Words>3032</Words>
  <Application>Microsoft Office PowerPoint</Application>
  <PresentationFormat>عرض على الشاشة (3:4)‏</PresentationFormat>
  <Paragraphs>79</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شكل موجة</vt:lpstr>
      <vt:lpstr>نظرية موراي  علم  الشخصية </vt:lpstr>
      <vt:lpstr>عرض تقديمي في PowerPoint</vt:lpstr>
      <vt:lpstr>الفروق بين نظرية فرويد وموراي </vt:lpstr>
      <vt:lpstr>عرض تقديمي في PowerPoint</vt:lpstr>
      <vt:lpstr>مسلمات ومرتكزات نظرية موراي ( علم الشخصية ) </vt:lpstr>
      <vt:lpstr>عرض تقديمي في PowerPoint</vt:lpstr>
      <vt:lpstr>اجزاء الشخصية </vt:lpstr>
      <vt:lpstr>عرض تقديمي في PowerPoint</vt:lpstr>
      <vt:lpstr>عرض تقديمي في PowerPoint</vt:lpstr>
      <vt:lpstr>عرض تقديمي في PowerPoint</vt:lpstr>
      <vt:lpstr>المفاهيم الاساسية لنظرية موراي </vt:lpstr>
      <vt:lpstr>طرق تصنيف الحاجات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العصاب عند موراي </vt:lpstr>
      <vt:lpstr>علاج الشخصية عند موراي </vt:lpstr>
      <vt:lpstr>اساليب البحث </vt:lpstr>
      <vt:lpstr>صورة الانسان عند موراي </vt:lpstr>
      <vt:lpstr>تقويم النظرية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موراي  علم  الشخصية </dc:title>
  <dc:creator>الافق الجديد</dc:creator>
  <cp:lastModifiedBy>الافق الجديد</cp:lastModifiedBy>
  <cp:revision>37</cp:revision>
  <dcterms:created xsi:type="dcterms:W3CDTF">2020-05-09T08:11:52Z</dcterms:created>
  <dcterms:modified xsi:type="dcterms:W3CDTF">2020-05-11T14:33:33Z</dcterms:modified>
</cp:coreProperties>
</file>