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19BD4-FCC9-4BBE-B9FB-75F96A8874C7}" type="datetimeFigureOut">
              <a:rPr lang="en-US" smtClean="0"/>
              <a:t>5/8/2020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8A1DD-CF92-41A1-A55D-5FAC3452DE2A}" type="slidenum">
              <a:rPr lang="en-US" smtClean="0"/>
              <a:t>‹#›</a:t>
            </a:fld>
            <a:endParaRPr lang="en-US"/>
          </a:p>
        </p:txBody>
      </p:sp>
    </p:spTree>
    <p:extLst>
      <p:ext uri="{BB962C8B-B14F-4D97-AF65-F5344CB8AC3E}">
        <p14:creationId xmlns:p14="http://schemas.microsoft.com/office/powerpoint/2010/main" val="4676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72311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420615513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171072336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35097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284925650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5/7/2020</a:t>
            </a:r>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5" name="Slide Number Placeholder 4"/>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228769932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r>
              <a:rPr lang="en-US" smtClean="0"/>
              <a:t>5/7/2020</a:t>
            </a:r>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5" name="Slide Number Placeholder 4"/>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97162261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1873301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12835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99824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22891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400051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5/7/2020</a:t>
            </a:r>
            <a:endParaRPr lang="en-US"/>
          </a:p>
        </p:txBody>
      </p:sp>
      <p:sp>
        <p:nvSpPr>
          <p:cNvPr id="8" name="Footer Placeholder 7"/>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9" name="Slide Number Placeholder 8"/>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0331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5/7/2020</a:t>
            </a:r>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5" name="Slide Number Placeholder 4"/>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160966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5/7/2020</a:t>
            </a:r>
            <a:endParaRPr lang="en-US"/>
          </a:p>
        </p:txBody>
      </p:sp>
      <p:sp>
        <p:nvSpPr>
          <p:cNvPr id="3" name="Footer Placeholder 2"/>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4" name="Slide Number Placeholder 3"/>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35502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314271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5/7/2020</a:t>
            </a:r>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7" name="Slide Number Placeholder 6"/>
          <p:cNvSpPr>
            <a:spLocks noGrp="1"/>
          </p:cNvSpPr>
          <p:nvPr>
            <p:ph type="sldNum" sz="quarter" idx="12"/>
          </p:nvPr>
        </p:nvSpPr>
        <p:spPr/>
        <p:txBody>
          <a:bodyPr/>
          <a:lstStyle/>
          <a:p>
            <a:fld id="{710DA7C2-745A-4B94-BD8A-76C1C7831695}" type="slidenum">
              <a:rPr lang="en-US" smtClean="0"/>
              <a:t>‹#›</a:t>
            </a:fld>
            <a:endParaRPr lang="en-US"/>
          </a:p>
        </p:txBody>
      </p:sp>
    </p:spTree>
    <p:extLst>
      <p:ext uri="{BB962C8B-B14F-4D97-AF65-F5344CB8AC3E}">
        <p14:creationId xmlns:p14="http://schemas.microsoft.com/office/powerpoint/2010/main" val="8960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r>
              <a:rPr lang="en-US" smtClean="0"/>
              <a:t>5/7/2020</a:t>
            </a: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10DA7C2-745A-4B94-BD8A-76C1C7831695}" type="slidenum">
              <a:rPr lang="en-US" smtClean="0"/>
              <a:t>‹#›</a:t>
            </a:fld>
            <a:endParaRPr lang="en-US"/>
          </a:p>
        </p:txBody>
      </p:sp>
    </p:spTree>
    <p:extLst>
      <p:ext uri="{BB962C8B-B14F-4D97-AF65-F5344CB8AC3E}">
        <p14:creationId xmlns:p14="http://schemas.microsoft.com/office/powerpoint/2010/main" val="14498153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BH" dirty="0" smtClean="0"/>
              <a:t>محاضرة 18</a:t>
            </a:r>
            <a:br>
              <a:rPr lang="ar-BH" dirty="0" smtClean="0"/>
            </a:br>
            <a:r>
              <a:rPr lang="ar-BH" dirty="0" smtClean="0"/>
              <a:t>تصنيف وتوزيع التربة</a:t>
            </a:r>
            <a:endParaRPr lang="en-US" dirty="0"/>
          </a:p>
        </p:txBody>
      </p:sp>
      <p:sp>
        <p:nvSpPr>
          <p:cNvPr id="3" name="Subtitle 2"/>
          <p:cNvSpPr>
            <a:spLocks noGrp="1"/>
          </p:cNvSpPr>
          <p:nvPr>
            <p:ph type="subTitle" idx="1"/>
          </p:nvPr>
        </p:nvSpPr>
        <p:spPr/>
        <p:txBody>
          <a:bodyPr>
            <a:normAutofit fontScale="62500" lnSpcReduction="20000"/>
          </a:bodyPr>
          <a:lstStyle/>
          <a:p>
            <a:r>
              <a:rPr lang="ar-BH" dirty="0" smtClean="0"/>
              <a:t>اعداد </a:t>
            </a:r>
          </a:p>
          <a:p>
            <a:r>
              <a:rPr lang="ar-BH" dirty="0" smtClean="0"/>
              <a:t>الأستاذ المساعد الدكتور احمد عبد الستار جابر</a:t>
            </a:r>
          </a:p>
          <a:p>
            <a:r>
              <a:rPr lang="ar-BH" dirty="0" smtClean="0"/>
              <a:t>قسم </a:t>
            </a:r>
            <a:r>
              <a:rPr lang="ar-BH" dirty="0" err="1" smtClean="0"/>
              <a:t>الجغرفية</a:t>
            </a:r>
            <a:r>
              <a:rPr lang="ar-BH" dirty="0" smtClean="0"/>
              <a:t>/ كلية التربية</a:t>
            </a:r>
          </a:p>
          <a:p>
            <a:r>
              <a:rPr lang="ar-BH" dirty="0" smtClean="0"/>
              <a:t>الجامعة المستنصرية</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a:t>
            </a:fld>
            <a:endParaRPr lang="en-US"/>
          </a:p>
        </p:txBody>
      </p:sp>
    </p:spTree>
    <p:extLst>
      <p:ext uri="{BB962C8B-B14F-4D97-AF65-F5344CB8AC3E}">
        <p14:creationId xmlns:p14="http://schemas.microsoft.com/office/powerpoint/2010/main" val="183759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808" y="1307444"/>
            <a:ext cx="2106386" cy="607899"/>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p:txBody>
          <a:bodyPr>
            <a:normAutofit fontScale="85000" lnSpcReduction="10000"/>
          </a:bodyPr>
          <a:lstStyle/>
          <a:p>
            <a:pPr marL="0" indent="0" algn="r" rtl="1">
              <a:buNone/>
            </a:pPr>
            <a:r>
              <a:rPr lang="ar-BH" dirty="0" smtClean="0"/>
              <a:t>وقبل الخوض في تفاصيل التصنيف النطاقي للتربة لابد أن نستعرض بعض التصانيف الأخرى للتربة التي اعتمدت على عدة أسس فهناك التصنيف على أساس بعض العوامل الجغرافية الذي يستند على درجة تأثر التربة بعوامل التكوين المناخية وغير المناخية إذ يشتمل على تكوين التربة بفعل عوامل حرارية أو مائية أو ملحية، وهناك التصنيف على أساس نوعية التأثير المناخي ويشتمل على الترب المتأثرة بالعوامل المناخية الفيزيائية كمناطق التندرا والمرتفعات والترب المتأثرة بالعوامل المناخية الكيميائية والتي تشتمل بدورها على الترب المتأثرة بعامل الغسل والترشيح والترب الجافة، وقد يستند التصنيف المناخي على درجة وضوح تأثير المناخ الذي يمكن تحديده من خلال مستوى نضوج التربة وفيه تتميز الترب التي يكون فيها تأثير العوامل الخارجية أكثر من تأثير الصخور إلام والترب التي يكون فيها تأثير هذين العنصرين معكوسة تماما، وقد يتخذ عامل المطر أساسا للتصنيف ويستند على طبيعة العلاقة بين الحرارة والتساقط من جهة وخصائص التربة من جهة أخرى، وقد تستند بعض التصانيف على أساس خواص المحلول الأرضي إذ هناك الترب المشبعة بالقواعد والترب غير المشبعة بالقواعد، </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10</a:t>
            </a:fld>
            <a:endParaRPr lang="en-US"/>
          </a:p>
        </p:txBody>
      </p:sp>
    </p:spTree>
    <p:extLst>
      <p:ext uri="{BB962C8B-B14F-4D97-AF65-F5344CB8AC3E}">
        <p14:creationId xmlns:p14="http://schemas.microsoft.com/office/powerpoint/2010/main" val="1202140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269" y="513592"/>
            <a:ext cx="2592977" cy="637291"/>
          </a:xfrm>
        </p:spPr>
        <p:txBody>
          <a:bodyPr>
            <a:normAutofit/>
          </a:bodyPr>
          <a:lstStyle/>
          <a:p>
            <a:r>
              <a:rPr lang="ar-BH" dirty="0" smtClean="0"/>
              <a:t>تصنيف الترب</a:t>
            </a:r>
            <a:endParaRPr lang="en-US" dirty="0"/>
          </a:p>
        </p:txBody>
      </p:sp>
      <p:sp>
        <p:nvSpPr>
          <p:cNvPr id="3" name="Content Placeholder 2"/>
          <p:cNvSpPr>
            <a:spLocks noGrp="1"/>
          </p:cNvSpPr>
          <p:nvPr>
            <p:ph sz="quarter" idx="13"/>
          </p:nvPr>
        </p:nvSpPr>
        <p:spPr>
          <a:xfrm>
            <a:off x="628650" y="1436914"/>
            <a:ext cx="7886700" cy="4245429"/>
          </a:xfrm>
        </p:spPr>
        <p:txBody>
          <a:bodyPr>
            <a:normAutofit/>
          </a:bodyPr>
          <a:lstStyle/>
          <a:p>
            <a:pPr marL="0" indent="0" algn="r" rtl="1">
              <a:buNone/>
            </a:pPr>
            <a:r>
              <a:rPr lang="ar-BH" dirty="0" smtClean="0"/>
              <a:t>وفي عام 1953</a:t>
            </a:r>
            <a:r>
              <a:rPr lang="ar-BH" b="1" dirty="0" smtClean="0">
                <a:solidFill>
                  <a:srgbClr val="FF0000"/>
                </a:solidFill>
              </a:rPr>
              <a:t> وضع كوبينا</a:t>
            </a:r>
            <a:r>
              <a:rPr lang="ar-BH" dirty="0" smtClean="0"/>
              <a:t> تصنيفه للترب حاول فيه تجنب الصعوبات التي واجهت أساليب التصانيف الأخرى ويقوم على أساس دراسة شاملة لجميع أنواع الترب المعروفة في العالم وقارة أوربا بشكل خاص وقد اشتمل على ثلاثة أقسام رئيسة هي الترب تحت مائية وترب برمائية وترب برية والى جانب التصنيفات المذكورة ظهرت اتجاهات حديثة لتصنيف الترب أهمها الاتجاه التطبيقي الذي يصنف التربة من اجل غرض عملي تطبيقي والاتجاه المورفولوجي الذي يستند على دراسة القطاع العمودي للتربة حقلية والذي يعكس عمليات تكوين التربية والاتجاه التكويني الذي يعتمد على العوامل البيئية التي أسهمت في تكوين التربة وتطورها وأخيرا هناك الاتجاه المورفولوجي التكويني الذي يستند على كلا الاتجاهين معا</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11</a:t>
            </a:fld>
            <a:endParaRPr lang="en-US"/>
          </a:p>
        </p:txBody>
      </p:sp>
    </p:spTree>
    <p:extLst>
      <p:ext uri="{BB962C8B-B14F-4D97-AF65-F5344CB8AC3E}">
        <p14:creationId xmlns:p14="http://schemas.microsoft.com/office/powerpoint/2010/main" val="1675305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3" y="1131095"/>
            <a:ext cx="2243546" cy="666682"/>
          </a:xfrm>
        </p:spPr>
        <p:txBody>
          <a:bodyPr/>
          <a:lstStyle/>
          <a:p>
            <a:r>
              <a:rPr lang="ar-BH" dirty="0" smtClean="0"/>
              <a:t>تصنيف الترب</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lgn="r" rtl="1">
              <a:buNone/>
            </a:pPr>
            <a:r>
              <a:rPr lang="ar-BH" b="1" dirty="0" smtClean="0">
                <a:solidFill>
                  <a:srgbClr val="FF0000"/>
                </a:solidFill>
              </a:rPr>
              <a:t>التصنيف النطاقي للتربة</a:t>
            </a:r>
          </a:p>
          <a:p>
            <a:pPr marL="0" indent="0" algn="r" rtl="1">
              <a:buNone/>
            </a:pPr>
            <a:r>
              <a:rPr lang="ar-BH" dirty="0" smtClean="0"/>
              <a:t>يعتمد هذا التصنيف على العلاقة بين التربة والبيئة وفيه يحصل نوع من الاتفاق بين أصناف الترب والنطاقات المناخية، ويشتمل هذا التصنيف على ثلاثة أنواع من الترب هي:</a:t>
            </a:r>
          </a:p>
          <a:p>
            <a:pPr marL="0" indent="0" algn="r" rtl="1">
              <a:buNone/>
            </a:pPr>
            <a:r>
              <a:rPr lang="ar-BH" dirty="0" smtClean="0"/>
              <a:t> ١</a:t>
            </a:r>
            <a:r>
              <a:rPr lang="ar-BH" b="1" dirty="0" smtClean="0">
                <a:solidFill>
                  <a:srgbClr val="FF0000"/>
                </a:solidFill>
              </a:rPr>
              <a:t>- الترب النطاقية </a:t>
            </a:r>
            <a:r>
              <a:rPr lang="en-US" b="1" dirty="0" smtClean="0">
                <a:solidFill>
                  <a:srgbClr val="FF0000"/>
                </a:solidFill>
              </a:rPr>
              <a:t>Zonals Soils: </a:t>
            </a:r>
            <a:r>
              <a:rPr lang="ar-BH" dirty="0" smtClean="0"/>
              <a:t>تتمثل هذه الترب بالترب الناضجة التي تكون في توازن مع النطاقات المناخية والغطاء النباتي وهذا التوازن والتوافق يأتي بسبب بقاء المفتتات الصخرية المشتقة من الصخور إلام في مكانها لفترة زمنية طويلة تستطيع عوامل تكوينها من إنتاج قطاع ناضج لها، وعلى الرغم من تغير الظروف ثلاث مجموعات رئيسة تتفق عملية مع ظروف الحرارة والبرودة من جانب وظروف الرطوبة والجفاف من جانب آخر وما ينعكس من تفاعل هذين الجانبين من غطاء نباتي يسهم كطرف ثالث في مبررات هذا التقسيم، وتتمثل هذه المجموعات بما يأتي (خارطة 1): أ- ترب التندرا ب- ترب الأقاليم الرطبة ج ترب الأقاليم شبه الرطبة والجافة</a:t>
            </a:r>
          </a:p>
          <a:p>
            <a:pPr marL="0" indent="0" algn="r" rtl="1">
              <a:buNone/>
            </a:pP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12</a:t>
            </a:fld>
            <a:endParaRPr lang="en-US"/>
          </a:p>
        </p:txBody>
      </p:sp>
    </p:spTree>
    <p:extLst>
      <p:ext uri="{BB962C8B-B14F-4D97-AF65-F5344CB8AC3E}">
        <p14:creationId xmlns:p14="http://schemas.microsoft.com/office/powerpoint/2010/main" val="346568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0" y="1199674"/>
            <a:ext cx="2057400" cy="686276"/>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28650" y="1885951"/>
            <a:ext cx="7886700" cy="3604022"/>
          </a:xfrm>
        </p:spPr>
        <p:txBody>
          <a:bodyPr>
            <a:normAutofit fontScale="85000" lnSpcReduction="10000"/>
          </a:bodyPr>
          <a:lstStyle/>
          <a:p>
            <a:pPr marL="0" indent="0" algn="r" rtl="1">
              <a:buNone/>
            </a:pPr>
            <a:r>
              <a:rPr lang="ar-BH" b="1" dirty="0" smtClean="0">
                <a:solidFill>
                  <a:srgbClr val="FF0000"/>
                </a:solidFill>
              </a:rPr>
              <a:t>أ‌-ترب إقليم التندرا</a:t>
            </a:r>
            <a:r>
              <a:rPr lang="ar-BH" dirty="0" smtClean="0"/>
              <a:t>: يمتد إقليم التندرا على حافات المناطق القطبية وشبه القطبية ففي اوراسيا تشغل أراضي التندرا مناطق شمال النرويج عبر شمال سيبيريا حتى سواحل شبه جزيرة كمشتكا، وتمتد في أمريكا الشمالية من شمال ألاسكا إلى بحيرة الدب الكبير والساحل الجنوبي لخليج هدسن مرورا بهضبة لبرا دور وحتى سواحل المحيط الأطلسي، أما في نصف الكرة الأرضية الجنوبي فإنها تشغل مساحات صغيرة متمثلة بمرتفعات الإنديز وجبال الألب الجنوبية في نيوزيلندا. (خارطة 2). تشغل تربة التندرا حوالي 4% من مساحة الكرة الأرضية ويعد عاملي المناخ والتضاريس أهم عوامل تكوين هذه التربة إذ يبلغ معدل درجة حرارة فصل الشتاء الطويل (-40 °م). بينما معدل درجة حرارة فصل الصيف القصير (10°م)، وتتراوح كميات الأمطار الساقطة في مناطق التندرا بين (20-30ملم)، لقد أدت الخصائص المناخية المذكورة في مناطق التندرا إلى عدة نتائج على تربتها منها تجمد التربة تحت السطحية فتصبح طبقة غير نفاذة وفي فصل الصيف تتجمع المياه الناتجة من ذوبان الجليد على سطح التربة فتصبح الطبقة السطحية مشبعة بالمياه فتكون التربة عندئذ رديئة الصرف عدا بعض المناطق المرتفعة إذ يسمح انحدار هذه المناطق تصريف المياه لذا تسود في المناطق السهلية عمليات الاختزال في تكوين التربة وتصبح التربة ذات حموضة عالية، </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13</a:t>
            </a:fld>
            <a:endParaRPr lang="en-US"/>
          </a:p>
        </p:txBody>
      </p:sp>
    </p:spTree>
    <p:extLst>
      <p:ext uri="{BB962C8B-B14F-4D97-AF65-F5344CB8AC3E}">
        <p14:creationId xmlns:p14="http://schemas.microsoft.com/office/powerpoint/2010/main" val="410263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402159"/>
          </a:xfrm>
        </p:spPr>
        <p:txBody>
          <a:bodyPr>
            <a:normAutofit fontScale="90000"/>
          </a:bodyPr>
          <a:lstStyle/>
          <a:p>
            <a:endParaRPr lang="en-US" dirty="0"/>
          </a:p>
        </p:txBody>
      </p:sp>
      <p:pic>
        <p:nvPicPr>
          <p:cNvPr id="7" name="Content Placeholder 6"/>
          <p:cNvPicPr>
            <a:picLocks noGrp="1" noChangeAspect="1"/>
          </p:cNvPicPr>
          <p:nvPr>
            <p:ph sz="quarter" idx="13"/>
          </p:nvPr>
        </p:nvPicPr>
        <p:blipFill>
          <a:blip r:embed="rId2"/>
          <a:stretch>
            <a:fillRect/>
          </a:stretch>
        </p:blipFill>
        <p:spPr>
          <a:xfrm rot="16200000">
            <a:off x="2436565" y="-31365"/>
            <a:ext cx="4012883" cy="7298872"/>
          </a:xfrm>
          <a:prstGeom prst="rect">
            <a:avLst/>
          </a:prstGeom>
        </p:spPr>
      </p:pic>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14</a:t>
            </a:fld>
            <a:endParaRPr lang="en-US"/>
          </a:p>
        </p:txBody>
      </p:sp>
    </p:spTree>
    <p:extLst>
      <p:ext uri="{BB962C8B-B14F-4D97-AF65-F5344CB8AC3E}">
        <p14:creationId xmlns:p14="http://schemas.microsoft.com/office/powerpoint/2010/main" val="262565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656" y="1268730"/>
            <a:ext cx="1949632" cy="372768"/>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28650" y="1915343"/>
            <a:ext cx="7886700" cy="3709171"/>
          </a:xfrm>
        </p:spPr>
        <p:txBody>
          <a:bodyPr>
            <a:normAutofit fontScale="92500"/>
          </a:bodyPr>
          <a:lstStyle/>
          <a:p>
            <a:pPr marL="0" indent="0" algn="r" rtl="1">
              <a:buNone/>
            </a:pPr>
            <a:r>
              <a:rPr lang="ar-BH" dirty="0" smtClean="0"/>
              <a:t>ومن النتائج الأخرى أيضا هو إن انخفاض درجات الحرارة وقلة التساقط أسهم في قلة الغطاء النباتي في هذه المناطق فهي تخلو من الغابات وتنتشر الطحالب والحزازيات بشكل واسع وكذلك بعض أنواع السعد والحبوب البرية ومع ذلك فهي لا تشكل غطاء شاملا وإنما مجموعات متفرقة فضلا عن ذلك فان بعض هذه النباتات متكيفة لظروف الجفاف السائدة في مناطق التندرا كنباتات المستنقعات التي تنمو في فصل ذوبان الثلوج، وبسبب انخفاض درجات الحرارة ولكون التساقط على شكل ثلوج في معظم أيام السنة فقد أدى ذلك إلى ضعف نشاط العمليات الحيوية بدرجة كبيرة. وتتميز التجوية الكيميائية ببطئها الشديد وبسبب هذه الظروف أيضا فإن عمليات التجوية الفيزيائية الناتجة عن تكرار ذوبان وتجمد الثلوج هي السائدة وتؤدي إلى غسل ميكانيكي لمكونات التربة في المناطق الرديئة الصرف.</a:t>
            </a:r>
          </a:p>
          <a:p>
            <a:pPr marL="0" indent="0" algn="r" rtl="1">
              <a:buNone/>
            </a:pPr>
            <a:r>
              <a:rPr lang="ar-BH" dirty="0" smtClean="0"/>
              <a:t>إما الغسل على المستوى الأفقي فانه يحدث في المناطق المنحدرة إذ يتم نقل المفتتات الصخرية من السفوح العليا إلى أسفل المنحدرات التي تتغطى بهذه المفتتات، </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15</a:t>
            </a:fld>
            <a:endParaRPr lang="en-US"/>
          </a:p>
        </p:txBody>
      </p:sp>
    </p:spTree>
    <p:extLst>
      <p:ext uri="{BB962C8B-B14F-4D97-AF65-F5344CB8AC3E}">
        <p14:creationId xmlns:p14="http://schemas.microsoft.com/office/powerpoint/2010/main" val="223754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1052717"/>
            <a:ext cx="2194560" cy="647088"/>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28650" y="1699805"/>
            <a:ext cx="7886700" cy="3790167"/>
          </a:xfrm>
        </p:spPr>
        <p:txBody>
          <a:bodyPr>
            <a:normAutofit fontScale="92500" lnSpcReduction="10000"/>
          </a:bodyPr>
          <a:lstStyle/>
          <a:p>
            <a:pPr marL="0" indent="0" algn="r" rtl="1">
              <a:buNone/>
            </a:pPr>
            <a:r>
              <a:rPr lang="ar-BH" dirty="0" smtClean="0"/>
              <a:t> ولهذا يمكن تمييز نوعين من الترب في مناطق التندرا، النوع الأول ويسمى تربة التندرا الرمادية التي تتميز بوجود الأفق </a:t>
            </a:r>
            <a:r>
              <a:rPr lang="en-US" dirty="0" smtClean="0"/>
              <a:t>B </a:t>
            </a:r>
            <a:r>
              <a:rPr lang="ar-BH" dirty="0" smtClean="0"/>
              <a:t>الذي يتكون بسبب انتقال دقائق التربة إليه بفعل الانجماد والذوبان من الطبقة السطحية ويتصف بلونه الفاتح ويتكون أساسا من الرمل وخالي من المواد العضوية،</a:t>
            </a:r>
          </a:p>
          <a:p>
            <a:pPr marL="0" indent="0" algn="r" rtl="1">
              <a:buNone/>
            </a:pPr>
            <a:r>
              <a:rPr lang="ar-BH" dirty="0" smtClean="0"/>
              <a:t>وقد يتكون هذا النوع من التربة فوق المنحدرات إذا توجد الأراضي ذات الصرف الجيد، إما النوع الثاني فهو تربة التندرا المتأثرة بالاختزال وتتكون هذه التربة من الأفق </a:t>
            </a:r>
            <a:r>
              <a:rPr lang="en-US" dirty="0" smtClean="0"/>
              <a:t>A </a:t>
            </a:r>
            <a:r>
              <a:rPr lang="ar-BH" dirty="0" smtClean="0"/>
              <a:t>الأعلى الغني بالمواد العضوية والى الأسفل منه الأفق </a:t>
            </a:r>
            <a:r>
              <a:rPr lang="en-US" dirty="0" smtClean="0"/>
              <a:t>B </a:t>
            </a:r>
            <a:r>
              <a:rPr lang="ar-BH" dirty="0" smtClean="0"/>
              <a:t>الذي يتأثر بالاختزال نتيجة لسيادة الظروف اللاهوائية وبسبب هذه الظروف تسود عمليات تكوين الوحل في اغلب ترب التندرا وقد تكون هذه العمليات شديدة تشمل كل مقطع التربة أو قد تكون على شكل بقع زرقاء رمادية متفرقة، ولعل من أهم خصائص تربة التندرا هي ضحالة عمقها الناتجة عن التطور الضعيف للعمليات الكيميائية والحيوية إذ لا تزيد طبقة التربة في اغلب ترب التندرا عن (25سم)، وتتراوح نسبة الدوبال فيها بين (1-2%) ومحلولها فقيرة بالمركبات المعدنية وقليلة التشبع بالقواعد </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16</a:t>
            </a:fld>
            <a:endParaRPr lang="en-US"/>
          </a:p>
        </p:txBody>
      </p:sp>
    </p:spTree>
    <p:extLst>
      <p:ext uri="{BB962C8B-B14F-4D97-AF65-F5344CB8AC3E}">
        <p14:creationId xmlns:p14="http://schemas.microsoft.com/office/powerpoint/2010/main" val="2908873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999514"/>
            <a:ext cx="7886700" cy="294867"/>
          </a:xfrm>
        </p:spPr>
        <p:txBody>
          <a:bodyPr>
            <a:normAutofit fontScale="90000"/>
          </a:bodyPr>
          <a:lstStyle/>
          <a:p>
            <a:r>
              <a:rPr lang="ar-BH" dirty="0" smtClean="0"/>
              <a:t>تصنيف الترب</a:t>
            </a:r>
            <a:endParaRPr lang="en-US" dirty="0"/>
          </a:p>
        </p:txBody>
      </p:sp>
      <p:pic>
        <p:nvPicPr>
          <p:cNvPr id="7" name="Content Placeholder 6"/>
          <p:cNvPicPr>
            <a:picLocks noGrp="1" noChangeAspect="1"/>
          </p:cNvPicPr>
          <p:nvPr>
            <p:ph sz="quarter" idx="13"/>
          </p:nvPr>
        </p:nvPicPr>
        <p:blipFill>
          <a:blip r:embed="rId2"/>
          <a:stretch>
            <a:fillRect/>
          </a:stretch>
        </p:blipFill>
        <p:spPr>
          <a:xfrm>
            <a:off x="824233" y="1344998"/>
            <a:ext cx="7347857" cy="3924708"/>
          </a:xfrm>
          <a:prstGeom prst="rect">
            <a:avLst/>
          </a:prstGeom>
        </p:spPr>
      </p:pic>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17</a:t>
            </a:fld>
            <a:endParaRPr lang="en-US"/>
          </a:p>
        </p:txBody>
      </p:sp>
    </p:spTree>
    <p:extLst>
      <p:ext uri="{BB962C8B-B14F-4D97-AF65-F5344CB8AC3E}">
        <p14:creationId xmlns:p14="http://schemas.microsoft.com/office/powerpoint/2010/main" val="9723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859" y="517140"/>
            <a:ext cx="2307193" cy="460942"/>
          </a:xfrm>
        </p:spPr>
        <p:txBody>
          <a:bodyPr>
            <a:normAutofit fontScale="90000"/>
          </a:bodyPr>
          <a:lstStyle/>
          <a:p>
            <a:pPr algn="r" rtl="1"/>
            <a:r>
              <a:rPr lang="ar-BH" dirty="0" smtClean="0"/>
              <a:t>تصنيف الترب</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dirty="0" smtClean="0"/>
              <a:t>اعداد الاستاذ المساعد الدكتور احمد عبد </a:t>
            </a:r>
            <a:r>
              <a:rPr lang="ar-BH" dirty="0" err="1" smtClean="0"/>
              <a:t>الستارجابر</a:t>
            </a:r>
            <a:endParaRPr lang="en-US" dirty="0"/>
          </a:p>
        </p:txBody>
      </p:sp>
      <p:sp>
        <p:nvSpPr>
          <p:cNvPr id="6" name="Slide Number Placeholder 5"/>
          <p:cNvSpPr>
            <a:spLocks noGrp="1"/>
          </p:cNvSpPr>
          <p:nvPr>
            <p:ph type="sldNum" sz="quarter" idx="12"/>
          </p:nvPr>
        </p:nvSpPr>
        <p:spPr/>
        <p:txBody>
          <a:bodyPr/>
          <a:lstStyle/>
          <a:p>
            <a:fld id="{710DA7C2-745A-4B94-BD8A-76C1C7831695}" type="slidenum">
              <a:rPr lang="en-US" smtClean="0"/>
              <a:t>2</a:t>
            </a:fld>
            <a:endParaRPr lang="en-US"/>
          </a:p>
        </p:txBody>
      </p:sp>
      <p:sp>
        <p:nvSpPr>
          <p:cNvPr id="3" name="Content Placeholder 2"/>
          <p:cNvSpPr>
            <a:spLocks noGrp="1"/>
          </p:cNvSpPr>
          <p:nvPr>
            <p:ph sz="quarter" idx="13"/>
          </p:nvPr>
        </p:nvSpPr>
        <p:spPr>
          <a:xfrm>
            <a:off x="685330" y="978083"/>
            <a:ext cx="7772870" cy="4813118"/>
          </a:xfrm>
        </p:spPr>
        <p:txBody>
          <a:bodyPr>
            <a:normAutofit fontScale="77500" lnSpcReduction="20000"/>
          </a:bodyPr>
          <a:lstStyle/>
          <a:p>
            <a:pPr marL="0" marR="0" indent="0" algn="just" rtl="1">
              <a:lnSpc>
                <a:spcPct val="107000"/>
              </a:lnSpc>
              <a:spcBef>
                <a:spcPts val="0"/>
              </a:spcBef>
              <a:spcAft>
                <a:spcPts val="800"/>
              </a:spcAft>
              <a:buNone/>
            </a:pPr>
            <a:r>
              <a:rPr lang="ar-SA" sz="3200" b="1" dirty="0">
                <a:latin typeface="Calibri" panose="020F0502020204030204" pitchFamily="34" charset="0"/>
                <a:ea typeface="Calibri" panose="020F0502020204030204" pitchFamily="34" charset="0"/>
                <a:cs typeface="Calibri Light" panose="020F0302020204030204" pitchFamily="34" charset="0"/>
              </a:rPr>
              <a:t>تصنيف التربة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dirty="0">
                <a:latin typeface="Calibri" panose="020F0502020204030204" pitchFamily="34" charset="0"/>
                <a:ea typeface="Calibri" panose="020F0502020204030204" pitchFamily="34" charset="0"/>
                <a:cs typeface="Calibri Light" panose="020F0302020204030204" pitchFamily="34" charset="0"/>
              </a:rPr>
              <a:t>1</a:t>
            </a:r>
            <a:r>
              <a:rPr lang="ar-SA" b="1" dirty="0">
                <a:latin typeface="Calibri" panose="020F0502020204030204" pitchFamily="34" charset="0"/>
                <a:ea typeface="Calibri" panose="020F0502020204030204" pitchFamily="34" charset="0"/>
                <a:cs typeface="Calibri Light" panose="020F0302020204030204" pitchFamily="34" charset="0"/>
              </a:rPr>
              <a:t>- الترب النطاقية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أ- مجموعة ترب البيدالفير.</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ب - مجموعة ترب البيدوكال.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التوزيع المكاني للترب النطاقية في العالم</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ترب اقليم التندرا.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ترب الأقاليم الرطبة.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ج- ترب الأقاليم شبه الرطبة والجافة.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 </a:t>
            </a:r>
            <a:r>
              <a:rPr lang="fa-IR" b="1" dirty="0">
                <a:latin typeface="Calibri" panose="020F0502020204030204" pitchFamily="34" charset="0"/>
                <a:ea typeface="Calibri" panose="020F0502020204030204" pitchFamily="34" charset="0"/>
                <a:cs typeface="Calibri Light" panose="020F0302020204030204" pitchFamily="34" charset="0"/>
              </a:rPr>
              <a:t>2- </a:t>
            </a:r>
            <a:r>
              <a:rPr lang="ar-SA" b="1" dirty="0">
                <a:latin typeface="Calibri" panose="020F0502020204030204" pitchFamily="34" charset="0"/>
                <a:ea typeface="Calibri" panose="020F0502020204030204" pitchFamily="34" charset="0"/>
                <a:cs typeface="Calibri Light" panose="020F0302020204030204" pitchFamily="34" charset="0"/>
              </a:rPr>
              <a:t>الترب المتداخلة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الترب المائية.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 الترب الملحية.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ج- الترب الكلسية.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b="1" dirty="0">
                <a:latin typeface="Calibri" panose="020F0502020204030204" pitchFamily="34" charset="0"/>
                <a:ea typeface="Calibri" panose="020F0502020204030204" pitchFamily="34" charset="0"/>
                <a:cs typeface="Calibri Light" panose="020F0302020204030204" pitchFamily="34" charset="0"/>
              </a:rPr>
              <a:t> 3- الترب اللانطاقية: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b="1" dirty="0">
                <a:ea typeface="Calibri" panose="020F0502020204030204" pitchFamily="34" charset="0"/>
                <a:cs typeface="Calibri Light" panose="020F0302020204030204" pitchFamily="34" charset="0"/>
              </a:rPr>
              <a:t>أ- الترب الجبلية والصخرية. ب – ترب الترسبات غير المائية. ج- الترب الفيضية.</a:t>
            </a:r>
            <a:endParaRPr lang="en-US" dirty="0"/>
          </a:p>
        </p:txBody>
      </p:sp>
    </p:spTree>
    <p:extLst>
      <p:ext uri="{BB962C8B-B14F-4D97-AF65-F5344CB8AC3E}">
        <p14:creationId xmlns:p14="http://schemas.microsoft.com/office/powerpoint/2010/main" val="22007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BH" dirty="0" smtClean="0"/>
              <a:t>تصنيف الترب</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lgn="r" rtl="1">
              <a:buNone/>
            </a:pPr>
            <a:r>
              <a:rPr lang="ar-BH" dirty="0" smtClean="0"/>
              <a:t>يعد تصنيف التربة من الموضوعات الصعبة بسبب تداخل عوامل تكوينها وتطورها إذ ينتج عن تداخل المادة الأم وظروف المناخ والغطاء النباتي والكائنات الحية والسطح والزمن والإنسان مجموعة كبيرة من الأنواع الرئيسة والثانوية من الترب في العالم، وهنا يمكن اعتبار تصنيف التربة بمثابة وسيلة يتم من خلالها جمع التربات المتشابهة بخصائص معينة تجعلها تختلف عن تربات أخرى لها نفس الخصائص التي اكتسبتها خلال مراحل تكوينها وتطورها في مكان معين و عبر فترة زمنية معينة، ولتصنيف الترب الزراعية عدة أغراض أهمها تعيين التربة المنتجة وتنسيب المحاصيل الاقتصادية المهمة لكل نوع من أنواع الترب وتحديد صلاحيتها الأغراض أخرى فضلا عن تعيين وتحديد احتياج المشاريع من مستلزمات الإصلاح وغيرها وكذلك تنفيذ مشاريع الري والصرف وإعلان المقننات المائية المخصصة لمختلف المحاصيل وحاجتها الفعلية من الأسمدة لكل محصول وحسب نوع التربة.</a:t>
            </a:r>
          </a:p>
          <a:p>
            <a:pPr marL="0" indent="0" algn="r" rtl="1">
              <a:buNone/>
            </a:pPr>
            <a:r>
              <a:rPr lang="ar-BH" dirty="0" smtClean="0"/>
              <a:t>ولابد أن نشير هنا إلى أن عملية تصنيف التربة هي ليست عملية سهلة إذ أنها ينبغي أن تستند إلى نظام معين وتسير وفق وحدة قياس مختارة وبدون ذلك يفقد التصنيف أهدافه التي وضع من اجل الوصول إليها، ويشترط في وحدة القياس التي يتم اختيارها من قبل المصنف أن تعبر عن خصائص الموضوعات التي يدور البحث حولها وتدل دلالة واضحة عن طبيعتها، ويعد الكثير من الجغرافيين أن دراسة التربة يجب أن تبدأ من تصنيفها </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3</a:t>
            </a:fld>
            <a:endParaRPr lang="en-US"/>
          </a:p>
        </p:txBody>
      </p:sp>
    </p:spTree>
    <p:extLst>
      <p:ext uri="{BB962C8B-B14F-4D97-AF65-F5344CB8AC3E}">
        <p14:creationId xmlns:p14="http://schemas.microsoft.com/office/powerpoint/2010/main" val="24668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330" y="1207090"/>
            <a:ext cx="2116183" cy="500131"/>
          </a:xfrm>
        </p:spPr>
        <p:txBody>
          <a:bodyPr>
            <a:normAutofit fontScale="90000"/>
          </a:bodyPr>
          <a:lstStyle/>
          <a:p>
            <a:pPr algn="ctr"/>
            <a:r>
              <a:rPr lang="ar-BH" dirty="0" smtClean="0"/>
              <a:t>تصنيف الترب</a:t>
            </a:r>
            <a:endParaRPr lang="en-US" dirty="0"/>
          </a:p>
        </p:txBody>
      </p:sp>
      <p:sp>
        <p:nvSpPr>
          <p:cNvPr id="3" name="Content Placeholder 2"/>
          <p:cNvSpPr>
            <a:spLocks noGrp="1"/>
          </p:cNvSpPr>
          <p:nvPr>
            <p:ph sz="quarter" idx="13"/>
          </p:nvPr>
        </p:nvSpPr>
        <p:spPr>
          <a:xfrm>
            <a:off x="560070" y="1707220"/>
            <a:ext cx="7886700" cy="3705702"/>
          </a:xfrm>
        </p:spPr>
        <p:txBody>
          <a:bodyPr>
            <a:normAutofit fontScale="77500" lnSpcReduction="20000"/>
          </a:bodyPr>
          <a:lstStyle/>
          <a:p>
            <a:pPr marL="0" indent="0" algn="r" rtl="1">
              <a:buNone/>
            </a:pPr>
            <a:r>
              <a:rPr lang="ar-BH" dirty="0" smtClean="0"/>
              <a:t>إلا أنه من الصعب جدا فهم خصائص التربة وتوزيعها المكاني دون معرفة مسبقة وتصور شامل للبيئة الطبيعية التي تكونت فيها التربة فضلا عن مؤثرات تكوينها و عوامل تطورها. </a:t>
            </a:r>
          </a:p>
          <a:p>
            <a:pPr marL="0" indent="0" algn="r" rtl="1">
              <a:buNone/>
            </a:pPr>
            <a:r>
              <a:rPr lang="ar-BH" dirty="0" smtClean="0"/>
              <a:t>لقد ظهرت العديد من أنظمة تصنيف التربة، وفي الحقيقة أن تعدد هذه التصنيفات يعود إلى عدة أسباب أهمها:</a:t>
            </a:r>
          </a:p>
          <a:p>
            <a:pPr marL="0" indent="0" algn="r" rtl="1">
              <a:buNone/>
            </a:pPr>
            <a:r>
              <a:rPr lang="ar-BH" dirty="0" smtClean="0"/>
              <a:t>１-توفر المعلومات بصورة متجددة بكل ما يتعلق بالعمليات البيو كيميائية التي تحصل في جسم التربة وما لهذه العمليات من علاقة بالبيئة التي تتواجد فيها التربة، ومن الطبيعي أن تؤدي هذه المعلومات المتجددة إلى تعدد تصانيف التربة وفق أسس علمية متجددة أيضا.</a:t>
            </a:r>
          </a:p>
          <a:p>
            <a:pPr marL="0" indent="0" algn="r" rtl="1">
              <a:buNone/>
            </a:pPr>
            <a:r>
              <a:rPr lang="ar-BH" dirty="0" smtClean="0"/>
              <a:t>２- تعدد الأهداف التي تصنف من اجلها التربة الأمر الذي يؤدي إلى تعدد الأسس المعتمدة في تصنيف التربة، وربما تكون تلك الأهداف بمثابة استجابة لحاجة محلية أو وطنية بحيث لا يمكن تعميمها على المستوى العالمي، فعلى سبيل المثال لا الحصر يستند التصنيف الأمريكي للتربة على خصائصها الطبيعية دون الاهتمام بعوامل نشوؤها وتكوينها بينما يستند التصنيف الروسي إلى عمليات وعوامل تكوين التربة وبالأخص منها أحوال المناخ والغطاء النباتي.</a:t>
            </a:r>
          </a:p>
          <a:p>
            <a:pPr marL="0" indent="0" algn="r" rtl="1">
              <a:buNone/>
            </a:pPr>
            <a:r>
              <a:rPr lang="ar-BH" dirty="0" smtClean="0"/>
              <a:t>وبناء على ما تقدم فإن جميع أنظمة تصنيف التربة لها أهداف محدودة يمكن إجمالها بالآتي:</a:t>
            </a:r>
          </a:p>
          <a:p>
            <a:pPr marL="0" indent="0" algn="r" rtl="1">
              <a:buNone/>
            </a:pP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4</a:t>
            </a:fld>
            <a:endParaRPr lang="en-US"/>
          </a:p>
        </p:txBody>
      </p:sp>
    </p:spTree>
    <p:extLst>
      <p:ext uri="{BB962C8B-B14F-4D97-AF65-F5344CB8AC3E}">
        <p14:creationId xmlns:p14="http://schemas.microsoft.com/office/powerpoint/2010/main" val="3197903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420" y="1268254"/>
            <a:ext cx="1734094" cy="480536"/>
          </a:xfrm>
        </p:spPr>
        <p:txBody>
          <a:bodyPr>
            <a:normAutofit/>
          </a:bodyPr>
          <a:lstStyle/>
          <a:p>
            <a:pPr algn="ctr"/>
            <a:r>
              <a:rPr lang="ar-BH" sz="2400" dirty="0"/>
              <a:t>تصنيف الترب</a:t>
            </a:r>
            <a:endParaRPr lang="en-US" sz="2400" dirty="0"/>
          </a:p>
        </p:txBody>
      </p:sp>
      <p:sp>
        <p:nvSpPr>
          <p:cNvPr id="3" name="Content Placeholder 2"/>
          <p:cNvSpPr>
            <a:spLocks noGrp="1"/>
          </p:cNvSpPr>
          <p:nvPr>
            <p:ph sz="quarter" idx="13"/>
          </p:nvPr>
        </p:nvSpPr>
        <p:spPr>
          <a:xfrm>
            <a:off x="628650" y="1748791"/>
            <a:ext cx="7886700" cy="3741182"/>
          </a:xfrm>
        </p:spPr>
        <p:txBody>
          <a:bodyPr>
            <a:normAutofit fontScale="77500" lnSpcReduction="20000"/>
          </a:bodyPr>
          <a:lstStyle/>
          <a:p>
            <a:pPr marL="0" indent="0" algn="r" rtl="1">
              <a:buNone/>
            </a:pPr>
            <a:r>
              <a:rPr lang="ar-BH" dirty="0" smtClean="0"/>
              <a:t>1-تحديد موقع كل تربة في النظام التصنيفي يعطي الاسم للتربة مع تنظيم أنواع الترب كافة في نظام مركب متعدد المستويات.</a:t>
            </a:r>
          </a:p>
          <a:p>
            <a:pPr marL="0" indent="0" algn="r" rtl="1">
              <a:buNone/>
            </a:pPr>
            <a:r>
              <a:rPr lang="ar-BH" dirty="0" smtClean="0"/>
              <a:t>2-تسهيل عملية المقارنة بين الترب المختلفة إذ يعكس موقع التربة في نظام التصنيف خصائصها الفيزيائية والكيميائية والبيولوجية وغيرها.</a:t>
            </a:r>
          </a:p>
          <a:p>
            <a:pPr marL="0" indent="0" algn="r" rtl="1">
              <a:buNone/>
            </a:pPr>
            <a:r>
              <a:rPr lang="ar-BH" dirty="0" smtClean="0"/>
              <a:t>3- إمكانية إعداد خرائط توزيع الترب بمستوى عال من الدقة. </a:t>
            </a:r>
          </a:p>
          <a:p>
            <a:pPr marL="0" indent="0" algn="r" rtl="1">
              <a:buNone/>
            </a:pPr>
            <a:r>
              <a:rPr lang="ar-BH" dirty="0" smtClean="0"/>
              <a:t>لقد تعددت الطرائق التي تتم على أساسها التصنيفات الحديثة للتربة إلى مجموعات تشترك كل منها بخصائص معينة وذلك وفقا للمنهج المتبع في التصنيف واهم هذه الطرائق:</a:t>
            </a:r>
          </a:p>
          <a:p>
            <a:pPr marL="0" indent="0" algn="r" rtl="1">
              <a:buNone/>
            </a:pPr>
            <a:r>
              <a:rPr lang="ar-BH" dirty="0" smtClean="0"/>
              <a:t>أ‌-طريقة المنهج التجريبي: تستند هذه الطريقة على طبيعة نسجة التربة وبموجبها تصنف الترب إلى ترب رملية ذات النسجة الخشنة والنفاذية العالية التي تجعل قابليتها للاحتفاظ بالمياه قليلة والترب الطينية ذات النسجة الناعمة وهي عكس التربة الرملية تكون ذات نفاذية قليلة ترتفع قابليتها للاحتفاظ بالمياه ولكنها تربة رديئة الصرف للمياه وذات تهوية رديئة وهناك أيضا التربة الغرينية وهي تجمع في خصائصها بين النوعين السابقين مساماتها متوسطة الحجم وقابليتها للاحتفاظ بالمياه جيدة كما إنها ذات صرف جید وحسنة التهوية ولها قابلية جيدة للاحتفاظ بالعناصر الغذائية </a:t>
            </a:r>
          </a:p>
          <a:p>
            <a:pPr marL="0" indent="0" algn="r" rtl="1">
              <a:buNone/>
            </a:pP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5</a:t>
            </a:fld>
            <a:endParaRPr lang="en-US"/>
          </a:p>
        </p:txBody>
      </p:sp>
    </p:spTree>
    <p:extLst>
      <p:ext uri="{BB962C8B-B14F-4D97-AF65-F5344CB8AC3E}">
        <p14:creationId xmlns:p14="http://schemas.microsoft.com/office/powerpoint/2010/main" val="421268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509" y="1131095"/>
            <a:ext cx="2047604" cy="637291"/>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85330" y="1768386"/>
            <a:ext cx="7772870" cy="3432265"/>
          </a:xfrm>
        </p:spPr>
        <p:txBody>
          <a:bodyPr>
            <a:noAutofit/>
          </a:bodyPr>
          <a:lstStyle/>
          <a:p>
            <a:pPr marL="0" indent="0" algn="r" rtl="1">
              <a:buNone/>
            </a:pPr>
            <a:r>
              <a:rPr lang="ar-BH" dirty="0" smtClean="0">
                <a:solidFill>
                  <a:srgbClr val="FF0000"/>
                </a:solidFill>
              </a:rPr>
              <a:t>ب‌-	طريقة المنهج التشكيلي</a:t>
            </a:r>
            <a:r>
              <a:rPr lang="ar-BH" dirty="0" smtClean="0"/>
              <a:t>: تستند هذه الطريقة على أساس تطور مقطع التربة وبموجبها تصنف الترب إلى تربات شابة التي تتميز بعدم استقرارها وناقصة التطور كما هو الحال في الترب الواقعة على المنحدرات إذ تمنع عوامل الإزالة والتعرية من تطور مقطع التربة وكذلك ترب السهول الفيضية المتجددة وهناك أيضا الترب الناضجة التي تتميز بخصائص واضحة تختلف عن خصائص الصخور الأصلية المشتقة منها وذلك بسبب عدم تأثرها بعوامل الإزالة والإضافة للمواد الصخرية، ويمكن تواجد هذه الترب في مناطق الانحدار المعتدل ذات التصريف الجيد، وأخيرا هناك الترب التي في مرحلة الشيخوخة التي تتميز باستقرارها وتوزيعها مع الظروف البيئية التي توجد فيها كما إنها تتميز بمقطعها المتميز المتطور بشكل كامل واحتفاظها بخصائصها الفيزيائية والكيميائية لفترة زمنية طويلة دون أن تتأثر بعوامل الإضافة والإزالة ج طريقة المنهج الأصلي والتطوري: تستند هذه الطريقة على أساس تطور التربة والعوامل التي تؤثر فيها منذ بداية تفتت الصخور وحتى نهاية مراحل تطورها ومن وجهة نظر هذه الطريقة أن التربة جسم متساوي الخصائص أثرت على تكوينها وتطورها عوامل عديدة كالسطح والمناخ والنبات الطبيعي والمادة الأم وغيرها من العوامل.</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6</a:t>
            </a:fld>
            <a:endParaRPr lang="en-US"/>
          </a:p>
        </p:txBody>
      </p:sp>
    </p:spTree>
    <p:extLst>
      <p:ext uri="{BB962C8B-B14F-4D97-AF65-F5344CB8AC3E}">
        <p14:creationId xmlns:p14="http://schemas.microsoft.com/office/powerpoint/2010/main" val="209034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2" y="1131095"/>
            <a:ext cx="1987187" cy="578508"/>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a:xfrm>
            <a:off x="628650" y="2125267"/>
            <a:ext cx="7886700" cy="3364706"/>
          </a:xfrm>
        </p:spPr>
        <p:txBody>
          <a:bodyPr>
            <a:normAutofit fontScale="85000" lnSpcReduction="10000"/>
          </a:bodyPr>
          <a:lstStyle/>
          <a:p>
            <a:pPr marL="0" indent="0" algn="r" rtl="1">
              <a:buNone/>
            </a:pPr>
            <a:r>
              <a:rPr lang="ar-BH" dirty="0" smtClean="0"/>
              <a:t>إن فكرة المنهج الأصلي والتطوري كطريقة لتصنيف التربة هي في الحقيقة طريقة مطورة عن </a:t>
            </a:r>
            <a:r>
              <a:rPr lang="ar-BH" b="1" dirty="0" smtClean="0">
                <a:solidFill>
                  <a:srgbClr val="FF0000"/>
                </a:solidFill>
              </a:rPr>
              <a:t>العالم الروسي (دوكوتشاييف</a:t>
            </a:r>
            <a:r>
              <a:rPr lang="ar-BH" dirty="0" smtClean="0"/>
              <a:t>) الذي يعد من أوائل الذين أرسوا قواعد تصنيف التربة بشكل منتظم ربط بين البيئة والتربة كعلاقة سببية وكان ذلك في نهاية القرن التاسع عشر، وعلى أساس طريقة هذا المنهج تصنف التربة إلى قسمين رئيسين هما الترب النطاقية والترب غير النطاقية فالأولى تشتمل على الترب الناضجة والخصائص الكاملة التطور والناتجة عن تأثير وتفاعل أحوال المناخ والغطاء النباتي في البيئة التي نشأت فيها التربة وتطورت، وتكاد تتفق حدود التوزيع المكاني لهذه الترب مع حدود الأقاليم المناخية والنباتية معا. (جدول).</a:t>
            </a:r>
          </a:p>
          <a:p>
            <a:pPr marL="0" indent="0" algn="r" rtl="1">
              <a:buNone/>
            </a:pPr>
            <a:r>
              <a:rPr lang="ar-BH" dirty="0" smtClean="0"/>
              <a:t>إما الترب غير النطاقية فتقسم بدورها إلى قسمين هما الترب المتداخلة التي هي ترب ناضجة كسابقتها ولكن خصائصها لا ترجع إلى المناخ والغطاء النباتي وإنما العوامل أخرى كالانحدار والمادة إلام والتصريف وغيرها من العوامل، إما القسم الثاني فهي الترب غير المتطورة التي تتميز بعدم نضوجها فهي تمثل حصيلة لعمليات الإزالة والإضافة للمفتتات الصخرية بشكل مستمر كما هو الحال في ترب المنحدرات وترب السهول الفيضية.</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7</a:t>
            </a:fld>
            <a:endParaRPr lang="en-US"/>
          </a:p>
        </p:txBody>
      </p:sp>
    </p:spTree>
    <p:extLst>
      <p:ext uri="{BB962C8B-B14F-4D97-AF65-F5344CB8AC3E}">
        <p14:creationId xmlns:p14="http://schemas.microsoft.com/office/powerpoint/2010/main" val="71423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25465"/>
          </a:xfrm>
        </p:spPr>
        <p:txBody>
          <a:bodyPr>
            <a:normAutofit/>
          </a:bodyPr>
          <a:lstStyle/>
          <a:p>
            <a:r>
              <a:rPr lang="ar-BH" sz="2100" dirty="0"/>
              <a:t>جدول توافق أنواع الترب النطاقية مع الأقاليم المناخية والنباتية على سطح الأرض نوع المناخ</a:t>
            </a:r>
            <a:endParaRPr lang="en-US" sz="2100" dirty="0"/>
          </a:p>
        </p:txBody>
      </p:sp>
      <p:pic>
        <p:nvPicPr>
          <p:cNvPr id="7" name="Content Placeholder 6"/>
          <p:cNvPicPr>
            <a:picLocks noGrp="1" noChangeAspect="1"/>
          </p:cNvPicPr>
          <p:nvPr>
            <p:ph sz="quarter" idx="13"/>
          </p:nvPr>
        </p:nvPicPr>
        <p:blipFill>
          <a:blip r:embed="rId2"/>
          <a:stretch>
            <a:fillRect/>
          </a:stretch>
        </p:blipFill>
        <p:spPr>
          <a:xfrm>
            <a:off x="930729" y="2111285"/>
            <a:ext cx="7200900" cy="3017520"/>
          </a:xfrm>
          <a:prstGeom prst="rect">
            <a:avLst/>
          </a:prstGeom>
        </p:spPr>
      </p:pic>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8</a:t>
            </a:fld>
            <a:endParaRPr lang="en-US"/>
          </a:p>
        </p:txBody>
      </p:sp>
    </p:spTree>
    <p:extLst>
      <p:ext uri="{BB962C8B-B14F-4D97-AF65-F5344CB8AC3E}">
        <p14:creationId xmlns:p14="http://schemas.microsoft.com/office/powerpoint/2010/main" val="2124680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1" y="1131095"/>
            <a:ext cx="2026376" cy="774451"/>
          </a:xfrm>
        </p:spPr>
        <p:txBody>
          <a:bodyPr>
            <a:normAutofit fontScale="90000"/>
          </a:bodyPr>
          <a:lstStyle/>
          <a:p>
            <a:r>
              <a:rPr lang="ar-BH" dirty="0" smtClean="0"/>
              <a:t>تصنيف الترب</a:t>
            </a:r>
            <a:endParaRPr lang="en-US" dirty="0"/>
          </a:p>
        </p:txBody>
      </p:sp>
      <p:sp>
        <p:nvSpPr>
          <p:cNvPr id="3" name="Content Placeholder 2"/>
          <p:cNvSpPr>
            <a:spLocks noGrp="1"/>
          </p:cNvSpPr>
          <p:nvPr>
            <p:ph sz="quarter" idx="13"/>
          </p:nvPr>
        </p:nvSpPr>
        <p:spPr/>
        <p:txBody>
          <a:bodyPr/>
          <a:lstStyle/>
          <a:p>
            <a:pPr marL="0" indent="0" algn="r" rtl="1">
              <a:buNone/>
            </a:pPr>
            <a:r>
              <a:rPr lang="ar-BH" dirty="0" smtClean="0"/>
              <a:t>وفي عام </a:t>
            </a:r>
            <a:r>
              <a:rPr lang="ar-BH" b="1" dirty="0" smtClean="0">
                <a:solidFill>
                  <a:srgbClr val="FF0000"/>
                </a:solidFill>
              </a:rPr>
              <a:t>(1914) أعطى(سيبيريتزيف) تلميذ العالم (دوكوتشاييف) تصنيف الترب الأنف الذكر اسم التنصيف النطاقي كتصنيف متميز للمدرسة الروسية وفي عام (1949) أدخلت على هذا التصنيف بعض التعديلات الجزئية، وقد أدرك عالم التربة الأمريكي (ما ربوت) عام 1953 أ</a:t>
            </a:r>
            <a:r>
              <a:rPr lang="ar-BH" dirty="0" smtClean="0"/>
              <a:t>همية العلاقة بين الخصائص الطبيعية والكيميائية والبيولوجية للتربة مع طبيعة الظروف المناخية والغطاء النباتي ووضع ما يسمى بالتصنيف النطاقي للتربة الذي يقوم على أساس العلاقة بين البيئة والتربة وفيه تتفق نطاقات التربة مع النطاقات المناخية. ويعد هذا التصنيف هو أكثر التصانيف التي تتبع في تحديد أنواع التربة ورسمها على خرائط كما تسود فيه الملامح الجغرافية ويأخذ به معظم المختصين بعلوم التربة في العالم.</a:t>
            </a:r>
            <a:endParaRPr lang="en-US" dirty="0"/>
          </a:p>
        </p:txBody>
      </p:sp>
      <p:sp>
        <p:nvSpPr>
          <p:cNvPr id="4" name="Date Placeholder 3"/>
          <p:cNvSpPr>
            <a:spLocks noGrp="1"/>
          </p:cNvSpPr>
          <p:nvPr>
            <p:ph type="dt" sz="half" idx="10"/>
          </p:nvPr>
        </p:nvSpPr>
        <p:spPr/>
        <p:txBody>
          <a:bodyPr/>
          <a:lstStyle/>
          <a:p>
            <a:r>
              <a:rPr lang="en-US" smtClean="0"/>
              <a:t>5/7/2020</a:t>
            </a:r>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عبد الستارجابر</a:t>
            </a:r>
            <a:endParaRPr lang="en-US"/>
          </a:p>
        </p:txBody>
      </p:sp>
      <p:sp>
        <p:nvSpPr>
          <p:cNvPr id="6" name="Slide Number Placeholder 5"/>
          <p:cNvSpPr>
            <a:spLocks noGrp="1"/>
          </p:cNvSpPr>
          <p:nvPr>
            <p:ph type="sldNum" sz="quarter" idx="12"/>
          </p:nvPr>
        </p:nvSpPr>
        <p:spPr/>
        <p:txBody>
          <a:bodyPr/>
          <a:lstStyle/>
          <a:p>
            <a:fld id="{710DA7C2-745A-4B94-BD8A-76C1C7831695}" type="slidenum">
              <a:rPr lang="en-US" smtClean="0"/>
              <a:t>9</a:t>
            </a:fld>
            <a:endParaRPr lang="en-US"/>
          </a:p>
        </p:txBody>
      </p:sp>
    </p:spTree>
    <p:extLst>
      <p:ext uri="{BB962C8B-B14F-4D97-AF65-F5344CB8AC3E}">
        <p14:creationId xmlns:p14="http://schemas.microsoft.com/office/powerpoint/2010/main" val="312517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61</TotalTime>
  <Words>2034</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Tw Cen MT</vt:lpstr>
      <vt:lpstr>Droplet</vt:lpstr>
      <vt:lpstr>محاضرة 18 تصنيف وتوزيع التربة</vt:lpstr>
      <vt:lpstr>تصنيف الترب</vt:lpstr>
      <vt:lpstr>تصنيف الترب</vt:lpstr>
      <vt:lpstr>تصنيف الترب</vt:lpstr>
      <vt:lpstr>تصنيف الترب</vt:lpstr>
      <vt:lpstr>تصنيف الترب</vt:lpstr>
      <vt:lpstr>تصنيف الترب</vt:lpstr>
      <vt:lpstr>جدول توافق أنواع الترب النطاقية مع الأقاليم المناخية والنباتية على سطح الأرض نوع المناخ</vt:lpstr>
      <vt:lpstr>تصنيف الترب</vt:lpstr>
      <vt:lpstr>تصنيف الترب</vt:lpstr>
      <vt:lpstr>تصنيف الترب</vt:lpstr>
      <vt:lpstr>تصنيف الترب</vt:lpstr>
      <vt:lpstr>تصنيف الترب</vt:lpstr>
      <vt:lpstr>PowerPoint Presentation</vt:lpstr>
      <vt:lpstr>تصنيف الترب</vt:lpstr>
      <vt:lpstr>تصنيف الترب</vt:lpstr>
      <vt:lpstr>تصنيف الترب</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18 تصنيف وتوزيع التربة</dc:title>
  <dc:creator>Maher</dc:creator>
  <cp:lastModifiedBy>Maher</cp:lastModifiedBy>
  <cp:revision>10</cp:revision>
  <dcterms:created xsi:type="dcterms:W3CDTF">2020-05-06T21:40:51Z</dcterms:created>
  <dcterms:modified xsi:type="dcterms:W3CDTF">2020-05-08T13:56:24Z</dcterms:modified>
</cp:coreProperties>
</file>