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ar-BH" smtClean="0"/>
              <a:t>هواء التربة</a:t>
            </a: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88780E-895A-4912-BB4D-8E65EB6390E1}" type="datetimeFigureOut">
              <a:rPr lang="en-US" smtClean="0"/>
              <a:t>5/4/2020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ar-BH" smtClean="0"/>
              <a:t>محاضرة 17</a:t>
            </a: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B45F9BE-2C75-40DD-9A5D-080992F57E8A}" type="slidenum">
              <a:rPr lang="en-US" smtClean="0"/>
              <a:t>‹#›</a:t>
            </a:fld>
            <a:endParaRPr lang="en-US"/>
          </a:p>
        </p:txBody>
      </p:sp>
    </p:spTree>
    <p:extLst>
      <p:ext uri="{BB962C8B-B14F-4D97-AF65-F5344CB8AC3E}">
        <p14:creationId xmlns:p14="http://schemas.microsoft.com/office/powerpoint/2010/main" val="304276536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ar-BH" smtClean="0"/>
              <a:t>هواء التربة</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398FD2-A001-4214-B1B2-B8AEE3C31215}" type="datetimeFigureOut">
              <a:rPr lang="en-US" smtClean="0"/>
              <a:t>5/4/2020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ar-BH" smtClean="0"/>
              <a:t>محاضرة 17</a:t>
            </a: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A734C7-B435-4292-A23B-D8C7816C4189}" type="slidenum">
              <a:rPr lang="en-US" smtClean="0"/>
              <a:t>‹#›</a:t>
            </a:fld>
            <a:endParaRPr lang="en-US"/>
          </a:p>
        </p:txBody>
      </p:sp>
    </p:spTree>
    <p:extLst>
      <p:ext uri="{BB962C8B-B14F-4D97-AF65-F5344CB8AC3E}">
        <p14:creationId xmlns:p14="http://schemas.microsoft.com/office/powerpoint/2010/main" val="3413109034"/>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5A6501C5-E54A-4C42-9E55-091D501293F8}" type="datetime1">
              <a:rPr lang="en-US" smtClean="0"/>
              <a:t>5/4/2020</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03033A85-C306-4D05-BB48-C88C0720E452}" type="slidenum">
              <a:rPr lang="en-US" smtClean="0"/>
              <a:t>‹#›</a:t>
            </a:fld>
            <a:endParaRPr lang="en-US"/>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2314487839"/>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6DDCB3-FF92-48BD-8B70-3E2A2772FC76}" type="datetime1">
              <a:rPr lang="en-US" smtClean="0"/>
              <a:t>5/4/2020</a:t>
            </a:fld>
            <a:endParaRPr lang="en-US"/>
          </a:p>
        </p:txBody>
      </p:sp>
      <p:sp>
        <p:nvSpPr>
          <p:cNvPr id="5" name="Footer Placeholder 4"/>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37069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F8A82FE6-AC00-439B-8A7E-03EF550A5017}" type="datetime1">
              <a:rPr lang="en-US" smtClean="0"/>
              <a:t>5/4/2020</a:t>
            </a:fld>
            <a:endParaRPr lang="en-US"/>
          </a:p>
        </p:txBody>
      </p:sp>
      <p:sp>
        <p:nvSpPr>
          <p:cNvPr id="5" name="Footer Placeholder 4"/>
          <p:cNvSpPr>
            <a:spLocks noGrp="1"/>
          </p:cNvSpPr>
          <p:nvPr>
            <p:ph type="ftr" sz="quarter" idx="11"/>
          </p:nvPr>
        </p:nvSpPr>
        <p:spPr>
          <a:xfrm>
            <a:off x="2933699" y="6296615"/>
            <a:ext cx="5959577" cy="365125"/>
          </a:xfrm>
        </p:spPr>
        <p:txBody>
          <a:body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03033A85-C306-4D05-BB48-C88C0720E452}"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246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D13F6D-1D0B-4EED-9E45-DD6833484225}" type="datetime1">
              <a:rPr lang="en-US" smtClean="0"/>
              <a:t>5/4/2020</a:t>
            </a:fld>
            <a:endParaRPr lang="en-US"/>
          </a:p>
        </p:txBody>
      </p:sp>
      <p:sp>
        <p:nvSpPr>
          <p:cNvPr id="5" name="Footer Placeholder 4"/>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131052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E4E7BA66-3EFA-41FA-89F7-50152289FC8A}" type="datetime1">
              <a:rPr lang="en-US" smtClean="0"/>
              <a:t>5/4/2020</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03033A85-C306-4D05-BB48-C88C0720E452}"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1668088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282EAF-29C5-4C73-A52A-E758A24F5889}" type="datetime1">
              <a:rPr lang="en-US" smtClean="0"/>
              <a:t>5/4/2020</a:t>
            </a:fld>
            <a:endParaRPr lang="en-US"/>
          </a:p>
        </p:txBody>
      </p:sp>
      <p:sp>
        <p:nvSpPr>
          <p:cNvPr id="6" name="Footer Placeholder 5"/>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7" name="Slide Number Placeholder 6"/>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103462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C9373F-EB29-4E60-B1E7-911CD87027C8}" type="datetime1">
              <a:rPr lang="en-US" smtClean="0"/>
              <a:t>5/4/2020</a:t>
            </a:fld>
            <a:endParaRPr lang="en-US"/>
          </a:p>
        </p:txBody>
      </p:sp>
      <p:sp>
        <p:nvSpPr>
          <p:cNvPr id="8" name="Footer Placeholder 7"/>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9" name="Slide Number Placeholder 8"/>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3656046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49FCE1-40A2-4F62-8A5D-44596668F20F}" type="datetime1">
              <a:rPr lang="en-US" smtClean="0"/>
              <a:t>5/4/2020</a:t>
            </a:fld>
            <a:endParaRPr lang="en-US"/>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3966874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9F6AE492-7C86-48C9-9E14-1205F562C870}" type="datetime1">
              <a:rPr lang="en-US" smtClean="0"/>
              <a:t>5/4/2020</a:t>
            </a:fld>
            <a:endParaRPr lang="en-US"/>
          </a:p>
        </p:txBody>
      </p:sp>
      <p:sp>
        <p:nvSpPr>
          <p:cNvPr id="3" name="Footer Placeholder 2"/>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4" name="Slide Number Placeholder 3"/>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814956322"/>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41D1EFC5-79A4-4C11-8A09-785159621244}" type="datetime1">
              <a:rPr lang="en-US" smtClean="0"/>
              <a:t>5/4/2020</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r>
              <a:rPr lang="ar-BH" smtClean="0"/>
              <a:t>اعداد الاستاذ المساعد الدكتور احمد عبد الستارجابر العذاري</a:t>
            </a:r>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03033A85-C306-4D05-BB48-C88C0720E452}" type="slidenum">
              <a:rPr lang="en-US" smtClean="0"/>
              <a:t>‹#›</a:t>
            </a:fld>
            <a:endParaRPr lang="en-US"/>
          </a:p>
        </p:txBody>
      </p:sp>
    </p:spTree>
    <p:extLst>
      <p:ext uri="{BB962C8B-B14F-4D97-AF65-F5344CB8AC3E}">
        <p14:creationId xmlns:p14="http://schemas.microsoft.com/office/powerpoint/2010/main" val="4181989793"/>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CBC59E3-0694-4347-957D-6A7991535062}" type="datetime1">
              <a:rPr lang="en-US" smtClean="0"/>
              <a:t>5/4/2020</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r>
              <a:rPr lang="ar-BH" smtClean="0"/>
              <a:t>اعداد الاستاذ المساعد الدكتور احمد عبد الستارجابر العذاري</a:t>
            </a:r>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03033A85-C306-4D05-BB48-C88C0720E452}" type="slidenum">
              <a:rPr lang="en-US" smtClean="0"/>
              <a:t>‹#›</a:t>
            </a:fld>
            <a:endParaRPr lang="en-US"/>
          </a:p>
        </p:txBody>
      </p:sp>
    </p:spTree>
    <p:extLst>
      <p:ext uri="{BB962C8B-B14F-4D97-AF65-F5344CB8AC3E}">
        <p14:creationId xmlns:p14="http://schemas.microsoft.com/office/powerpoint/2010/main" val="2206223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2B167C2E-2D0E-4A74-B4E1-9C9DFA750F1E}" type="datetime1">
              <a:rPr lang="en-US" smtClean="0"/>
              <a:t>5/4/2020</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03033A85-C306-4D05-BB48-C88C0720E452}"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3551442692"/>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dt="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1</a:t>
            </a:fld>
            <a:endParaRPr lang="en-US"/>
          </a:p>
        </p:txBody>
      </p:sp>
      <p:sp>
        <p:nvSpPr>
          <p:cNvPr id="2" name="Title 1"/>
          <p:cNvSpPr>
            <a:spLocks noGrp="1"/>
          </p:cNvSpPr>
          <p:nvPr>
            <p:ph type="ctrTitle"/>
          </p:nvPr>
        </p:nvSpPr>
        <p:spPr/>
        <p:txBody>
          <a:bodyPr/>
          <a:lstStyle/>
          <a:p>
            <a:r>
              <a:rPr lang="ar-BH" dirty="0" smtClean="0"/>
              <a:t>هواء التربة</a:t>
            </a:r>
            <a:endParaRPr lang="en-US" dirty="0"/>
          </a:p>
        </p:txBody>
      </p:sp>
      <p:sp>
        <p:nvSpPr>
          <p:cNvPr id="3" name="Subtitle 2"/>
          <p:cNvSpPr>
            <a:spLocks noGrp="1"/>
          </p:cNvSpPr>
          <p:nvPr>
            <p:ph type="subTitle" idx="1"/>
          </p:nvPr>
        </p:nvSpPr>
        <p:spPr/>
        <p:txBody>
          <a:bodyPr/>
          <a:lstStyle/>
          <a:p>
            <a:r>
              <a:rPr lang="ar-BH" dirty="0" smtClean="0"/>
              <a:t>الفصل الخامس محاضرة 17</a:t>
            </a:r>
            <a:endParaRPr lang="en-US" dirty="0"/>
          </a:p>
        </p:txBody>
      </p:sp>
    </p:spTree>
    <p:extLst>
      <p:ext uri="{BB962C8B-B14F-4D97-AF65-F5344CB8AC3E}">
        <p14:creationId xmlns:p14="http://schemas.microsoft.com/office/powerpoint/2010/main" val="32140908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lstStyle/>
          <a:p>
            <a:pPr marL="0" indent="0" algn="r" rtl="1">
              <a:buNone/>
            </a:pPr>
            <a:r>
              <a:rPr lang="ar-BH" dirty="0" smtClean="0"/>
              <a:t>ثنائي اوكسيد الكاربون فإنه يؤثر على نمو جذور النباتات المختلفة، وفي ظروف التهوية الرديئة فأن ذلك من شأنه إيجاد بيئة لتجمع هذا الغاز حول منطقة الجذور، وعموما ان تركيز هذا الغاز في هواء التربة بنسبة تزيد عن 10% قد يضر بالعمليات الحيوية للنباتات، ويمكن للتهوية الجيدة للتربة أن تحقق عدة أهداف مهمة للنبات وبالأخص للجذور إذ تستطيع أن تتعمق داخل التربة بحرية تامة فضلا عن جودة نمو الشعيرات الجذرية للنباتات وازدياد أعدادها ويحدث العكس عند ظروف التهوية الرديئة، أما الجانب الثاني لأهمية تهوية التربة فهو الذي يتمثل بعلاقة هذا العامل بامتصاص الماء والعناصر الغذائية إذ توفر التهوية الجيدة معدلات مقبولة لامتصاص هذه المواد من قبل جذور النباتات،</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10</a:t>
            </a:fld>
            <a:endParaRPr lang="en-US"/>
          </a:p>
        </p:txBody>
      </p:sp>
    </p:spTree>
    <p:extLst>
      <p:ext uri="{BB962C8B-B14F-4D97-AF65-F5344CB8AC3E}">
        <p14:creationId xmlns:p14="http://schemas.microsoft.com/office/powerpoint/2010/main" val="33491414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lstStyle/>
          <a:p>
            <a:pPr marL="0" indent="0" algn="r" rtl="1">
              <a:buNone/>
            </a:pPr>
            <a:r>
              <a:rPr lang="ar-BH" dirty="0" smtClean="0"/>
              <a:t>أما رداءة التهوية الناتجة عن زيادة تركيز غاز ثنائي اوكسيد الكاربون وانخفاض تركيز غاز الأوكسجين فقد يؤدي إلى انخفاض درجة نفاذية خلايا الجذور فضلا عن المواد السامة الناتجة عن عملية التنفس اللاهوائي إذ أن تراكمها يقلل من معدلات امتصاصها من قبل الجذور ومن هذه المواد كبريتيد الهيدروجين، كما تسبب هذه الظروف اختزال العناصر المعدنية وخصوصا الحديد والمنغنيز وهي صيغ سامة للنبات، وتؤدي التهوية الرديئة أيضا إلى التأثير على فعالية الكائنات الدقيقة فتسود الكائنات اللاهوائية وتقلل من معدل تأكسد المواد العضوية وتقل عملية النترجة التي تزود النباتات بالنتروجين مع ظروف التهوية الرديئة لان البكتريا المسؤولة عن هذه العملية تحتاج إلى الهواء لإتمام عملها وكل هذه المؤثرات تعود إلى قلة الأوكسجين وليس إلى زيادة نسبة غاز ثنائي اوكسيد الكاربون.</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11</a:t>
            </a:fld>
            <a:endParaRPr lang="en-US"/>
          </a:p>
        </p:txBody>
      </p:sp>
    </p:spTree>
    <p:extLst>
      <p:ext uri="{BB962C8B-B14F-4D97-AF65-F5344CB8AC3E}">
        <p14:creationId xmlns:p14="http://schemas.microsoft.com/office/powerpoint/2010/main" val="30503813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5771" y="365125"/>
            <a:ext cx="2246812" cy="1325563"/>
          </a:xfrm>
        </p:spPr>
        <p:txBody>
          <a:bodyPr/>
          <a:lstStyle/>
          <a:p>
            <a:pPr algn="r" rtl="1"/>
            <a:r>
              <a:rPr lang="ar-BH" dirty="0" smtClean="0"/>
              <a:t>هواء التربة</a:t>
            </a:r>
            <a:endParaRPr lang="en-US" dirty="0"/>
          </a:p>
        </p:txBody>
      </p:sp>
      <p:sp>
        <p:nvSpPr>
          <p:cNvPr id="3" name="Content Placeholder 2"/>
          <p:cNvSpPr>
            <a:spLocks noGrp="1"/>
          </p:cNvSpPr>
          <p:nvPr>
            <p:ph idx="1"/>
          </p:nvPr>
        </p:nvSpPr>
        <p:spPr>
          <a:xfrm>
            <a:off x="838200" y="2324873"/>
            <a:ext cx="10515600" cy="4336867"/>
          </a:xfrm>
        </p:spPr>
        <p:txBody>
          <a:bodyPr>
            <a:noAutofit/>
          </a:bodyPr>
          <a:lstStyle/>
          <a:p>
            <a:pPr marL="0" indent="0" algn="just" rtl="1">
              <a:buNone/>
            </a:pPr>
            <a:r>
              <a:rPr lang="ar-SA" sz="3200" dirty="0">
                <a:ea typeface="Calibri" panose="020F0502020204030204" pitchFamily="34" charset="0"/>
              </a:rPr>
              <a:t>يشكل هواء التربة الطور الغازي من مكوناتها، ويسهم بنحو </a:t>
            </a:r>
            <a:r>
              <a:rPr lang="fa-IR" sz="3200" dirty="0">
                <a:ea typeface="Calibri" panose="020F0502020204030204" pitchFamily="34" charset="0"/>
              </a:rPr>
              <a:t>25%</a:t>
            </a:r>
            <a:r>
              <a:rPr lang="ar-SA" sz="3200" dirty="0">
                <a:ea typeface="Calibri" panose="020F0502020204030204" pitchFamily="34" charset="0"/>
              </a:rPr>
              <a:t> من</a:t>
            </a:r>
            <a:r>
              <a:rPr lang="ar-SA" sz="1400" dirty="0">
                <a:latin typeface="Calibri" panose="020F0502020204030204" pitchFamily="34" charset="0"/>
                <a:ea typeface="Calibri" panose="020F0502020204030204" pitchFamily="34" charset="0"/>
              </a:rPr>
              <a:t> </a:t>
            </a:r>
            <a:r>
              <a:rPr lang="ar-SA" sz="3200" dirty="0">
                <a:ea typeface="Calibri" panose="020F0502020204030204" pitchFamily="34" charset="0"/>
              </a:rPr>
              <a:t>حجم التربة المعدنية السطحية كما أسلفنا، وتحتوي التربة الجافة عادة على كمية كبيرة نسبيا من الهواء أما الترب المغمورة والغدقة فتكون جميع مساماتها مملوءة بالماء ولا وجود للهواء عدا الذائب منه بالماء، وتتحدد كمية هواء التربة بحجم الفراغات الكلية التي لم تشغل بالماء ويطلق على الحجم المشغول بالهواء من التربة مع نسبة رطوبة معينة (السعة الهوائية)، ويمكن حساب هذه السعة من الفرق بين حجم الحيز المسامي وكمية الرطوبة الحجمية للتربة،</a:t>
            </a:r>
            <a:endParaRPr lang="en-US" sz="3200"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2</a:t>
            </a:fld>
            <a:endParaRPr lang="en-US"/>
          </a:p>
        </p:txBody>
      </p:sp>
    </p:spTree>
    <p:extLst>
      <p:ext uri="{BB962C8B-B14F-4D97-AF65-F5344CB8AC3E}">
        <p14:creationId xmlns:p14="http://schemas.microsoft.com/office/powerpoint/2010/main" val="15294043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lstStyle/>
          <a:p>
            <a:pPr marL="0" marR="0" indent="0" algn="just" rtl="1">
              <a:spcBef>
                <a:spcPts val="0"/>
              </a:spcBef>
              <a:buNone/>
            </a:pPr>
            <a:r>
              <a:rPr lang="ar-SA" dirty="0">
                <a:latin typeface="Times New Roman" panose="02020603050405020304" pitchFamily="18" charset="0"/>
                <a:ea typeface="Times New Roman" panose="02020603050405020304" pitchFamily="18" charset="0"/>
              </a:rPr>
              <a:t>وطبيعي تختلف هذه السعة من تربة لأخرى إذ تبلغ أكبرها في أفق الدوبال على سطح ترب الغابات وتصل فيها إلى </a:t>
            </a:r>
            <a:r>
              <a:rPr lang="fa-IR" dirty="0">
                <a:latin typeface="Times New Roman" panose="02020603050405020304" pitchFamily="18" charset="0"/>
                <a:ea typeface="Times New Roman" panose="02020603050405020304" pitchFamily="18" charset="0"/>
              </a:rPr>
              <a:t>90%</a:t>
            </a:r>
            <a:r>
              <a:rPr lang="ar-SA" dirty="0">
                <a:latin typeface="Times New Roman" panose="02020603050405020304" pitchFamily="18" charset="0"/>
                <a:ea typeface="Times New Roman" panose="02020603050405020304" pitchFamily="18" charset="0"/>
              </a:rPr>
              <a:t> ولذا تؤثر عوامل كثيرة في تحديد نسبة هذه السعة كالنسجة والبناء والمحتوى الرطوبي فضلا عن عمليات الخدمة الزراعية المختلفة</a:t>
            </a:r>
            <a:r>
              <a:rPr lang="fa-IR" dirty="0">
                <a:latin typeface="Times New Roman" panose="02020603050405020304" pitchFamily="18" charset="0"/>
                <a:ea typeface="Times New Roman" panose="02020603050405020304" pitchFamily="18" charset="0"/>
              </a:rPr>
              <a:t>.</a:t>
            </a:r>
            <a:endParaRPr lang="en-US" sz="1400" dirty="0" smtClean="0">
              <a:effectLst/>
              <a:latin typeface="Times New Roman" panose="02020603050405020304" pitchFamily="18" charset="0"/>
              <a:ea typeface="Times New Roman" panose="02020603050405020304" pitchFamily="18" charset="0"/>
            </a:endParaRPr>
          </a:p>
          <a:p>
            <a:pPr marL="0" indent="0" algn="just" rtl="1">
              <a:buNone/>
            </a:pPr>
            <a:r>
              <a:rPr lang="ar-SA" dirty="0">
                <a:ea typeface="Calibri" panose="020F0502020204030204" pitchFamily="34" charset="0"/>
              </a:rPr>
              <a:t>يتكون هواء التربة من خليط من غازات الأوكسجين وثنائي اوكسيد الكاربون والنتروجين وبخار الماء بنسب مختلفة</a:t>
            </a:r>
            <a:r>
              <a:rPr lang="fa-IR" dirty="0" smtClean="0">
                <a:ea typeface="Calibri" panose="020F0502020204030204" pitchFamily="34" charset="0"/>
              </a:rPr>
              <a:t>.</a:t>
            </a:r>
            <a:endParaRPr lang="ar-BH" dirty="0" smtClean="0">
              <a:ea typeface="Calibri" panose="020F0502020204030204" pitchFamily="34" charset="0"/>
            </a:endParaRPr>
          </a:p>
          <a:p>
            <a:pPr marL="0" indent="0" algn="just" rtl="1">
              <a:buNone/>
            </a:pPr>
            <a:r>
              <a:rPr lang="ar-BH" dirty="0" smtClean="0"/>
              <a:t> أن تركيب هواء التربة الذي يشغل المسامات الخالية من الماء يختلف عن تركيب الهواء الجوي إذ أن محتوي هواء التربة من ثنائي اوكسيد الكاربون وبخار الماء يكون أعلى مما هو عليه في الهواء الجوي بينما تكون نسبة الأوكسجين في هواء التربة اقل من نسبتها في الهواء الجوي أما محتوى هواء التربة والهواء الجوي من النتروجين فيكاد أن يكون متساويا. </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3</a:t>
            </a:fld>
            <a:endParaRPr lang="en-US"/>
          </a:p>
        </p:txBody>
      </p:sp>
    </p:spTree>
    <p:extLst>
      <p:ext uri="{BB962C8B-B14F-4D97-AF65-F5344CB8AC3E}">
        <p14:creationId xmlns:p14="http://schemas.microsoft.com/office/powerpoint/2010/main" val="12852854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71260"/>
            <a:ext cx="10515600" cy="3885090"/>
          </a:xfrm>
        </p:spPr>
        <p:txBody>
          <a:bodyPr>
            <a:normAutofit fontScale="90000"/>
          </a:bodyPr>
          <a:lstStyle/>
          <a:p>
            <a:pPr algn="justLow" rtl="1"/>
            <a:r>
              <a:rPr lang="ar-BH" sz="3200" dirty="0" smtClean="0"/>
              <a:t>يؤدي تنفس الجذور والكائنات الحية الدقيقة الموجودة في التربة الى استهلاك الأوكسجين وتحرير ثنائي اوكسيد الكاربون ، ولهذا السبب يرتفع تركيز الغاز الأخير في هواء التربة مقارنة بالهواء الجوي وخصوصا في الطبقة الواقعة تحت تأثير الحراثة وكذلك إلى الانخفاض النسبي لغاز الأوكسجين في هواء التربة مقارنة بالهواء الجوي أيضا، ويؤدي هذا التفاوت إلى حدوث اختلاف في ضغط هذين الغازين في كل من التربة والهواء الجوي ويؤدي هذا إلى انتشار غاز الأوكسجين من الجو إلى داخل التربة وانتشار غاز ثنائي اوكسيد الكاربون من التربة إلى الهواء الجوي.</a:t>
            </a:r>
            <a:br>
              <a:rPr lang="ar-BH" sz="3200" dirty="0" smtClean="0"/>
            </a:br>
            <a:r>
              <a:rPr lang="ar-BH" sz="3200" dirty="0" smtClean="0"/>
              <a:t>تعتمد مكونات هواء التربة على مجموعة من العوامل تتمثل بما يأتي:</a:t>
            </a:r>
            <a:r>
              <a:rPr lang="ar-BH" sz="1800" dirty="0" smtClean="0"/>
              <a:t/>
            </a:r>
            <a:br>
              <a:rPr lang="ar-BH" sz="1800" dirty="0" smtClean="0"/>
            </a:br>
            <a:endParaRPr lang="en-US" sz="1800" dirty="0"/>
          </a:p>
        </p:txBody>
      </p:sp>
      <p:pic>
        <p:nvPicPr>
          <p:cNvPr id="6" name="Content Placeholder 5"/>
          <p:cNvPicPr>
            <a:picLocks noGrp="1" noChangeAspect="1"/>
          </p:cNvPicPr>
          <p:nvPr>
            <p:ph idx="1"/>
          </p:nvPr>
        </p:nvPicPr>
        <p:blipFill>
          <a:blip r:embed="rId2"/>
          <a:stretch>
            <a:fillRect/>
          </a:stretch>
        </p:blipFill>
        <p:spPr>
          <a:xfrm>
            <a:off x="2251166" y="341034"/>
            <a:ext cx="9940834" cy="1973126"/>
          </a:xfrm>
          <a:prstGeom prst="rect">
            <a:avLst/>
          </a:prstGeom>
        </p:spPr>
      </p:pic>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4</a:t>
            </a:fld>
            <a:endParaRPr lang="en-US"/>
          </a:p>
        </p:txBody>
      </p:sp>
    </p:spTree>
    <p:extLst>
      <p:ext uri="{BB962C8B-B14F-4D97-AF65-F5344CB8AC3E}">
        <p14:creationId xmlns:p14="http://schemas.microsoft.com/office/powerpoint/2010/main" val="28165361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BH" dirty="0" smtClean="0"/>
              <a:t>هواء التربة</a:t>
            </a:r>
            <a:endParaRPr lang="en-US" dirty="0"/>
          </a:p>
        </p:txBody>
      </p:sp>
      <p:sp>
        <p:nvSpPr>
          <p:cNvPr id="3" name="Content Placeholder 2"/>
          <p:cNvSpPr>
            <a:spLocks noGrp="1"/>
          </p:cNvSpPr>
          <p:nvPr>
            <p:ph idx="1"/>
          </p:nvPr>
        </p:nvSpPr>
        <p:spPr/>
        <p:txBody>
          <a:bodyPr>
            <a:normAutofit/>
          </a:bodyPr>
          <a:lstStyle/>
          <a:p>
            <a:pPr marL="0" marR="0" indent="0" algn="just" rtl="1">
              <a:lnSpc>
                <a:spcPct val="107000"/>
              </a:lnSpc>
              <a:spcBef>
                <a:spcPts val="0"/>
              </a:spcBef>
              <a:spcAft>
                <a:spcPts val="500"/>
              </a:spcAft>
              <a:buNone/>
            </a:pPr>
            <a:r>
              <a:rPr lang="ar-SA" sz="2400" dirty="0">
                <a:latin typeface="Calibri" panose="020F0502020204030204" pitchFamily="34" charset="0"/>
                <a:ea typeface="Times New Roman" panose="02020603050405020304" pitchFamily="18" charset="0"/>
              </a:rPr>
              <a:t>1</a:t>
            </a:r>
            <a:r>
              <a:rPr lang="ar-SA" sz="2400" b="1" dirty="0">
                <a:solidFill>
                  <a:srgbClr val="FF0000"/>
                </a:solidFill>
                <a:latin typeface="Calibri" panose="020F0502020204030204" pitchFamily="34" charset="0"/>
                <a:ea typeface="Times New Roman" panose="02020603050405020304" pitchFamily="18" charset="0"/>
              </a:rPr>
              <a:t>- نسجة التربة:</a:t>
            </a:r>
            <a:r>
              <a:rPr lang="ar-SA" sz="2400" dirty="0">
                <a:latin typeface="Calibri" panose="020F0502020204030204" pitchFamily="34" charset="0"/>
                <a:ea typeface="Times New Roman" panose="02020603050405020304" pitchFamily="18" charset="0"/>
              </a:rPr>
              <a:t> ترتفع نسبة غاز ثنائي اوكسيد الكاربون في الترب ذات النسجة </a:t>
            </a:r>
            <a:r>
              <a:rPr lang="ar-SA" sz="2400" dirty="0" smtClean="0">
                <a:latin typeface="Calibri" panose="020F0502020204030204" pitchFamily="34" charset="0"/>
                <a:ea typeface="Times New Roman" panose="02020603050405020304" pitchFamily="18" charset="0"/>
              </a:rPr>
              <a:t>الناعمة</a:t>
            </a:r>
            <a:r>
              <a:rPr lang="ar-BH" sz="1200" dirty="0">
                <a:latin typeface="Calibri" panose="020F0502020204030204" pitchFamily="34" charset="0"/>
                <a:ea typeface="Times New Roman" panose="02020603050405020304" pitchFamily="18" charset="0"/>
                <a:cs typeface="Arial" panose="020B0604020202020204" pitchFamily="34" charset="0"/>
              </a:rPr>
              <a:t> </a:t>
            </a:r>
            <a:r>
              <a:rPr lang="ar-SA" sz="2400" dirty="0" smtClean="0">
                <a:latin typeface="Calibri" panose="020F0502020204030204" pitchFamily="34" charset="0"/>
                <a:ea typeface="Times New Roman" panose="02020603050405020304" pitchFamily="18" charset="0"/>
              </a:rPr>
              <a:t>بالمقارنة </a:t>
            </a:r>
            <a:r>
              <a:rPr lang="ar-SA" sz="2400" dirty="0">
                <a:latin typeface="Calibri" panose="020F0502020204030204" pitchFamily="34" charset="0"/>
                <a:ea typeface="Times New Roman" panose="02020603050405020304" pitchFamily="18" charset="0"/>
              </a:rPr>
              <a:t>مع الترب ذات النسجة الخشنة ويعزى ذلك إلى قلة انتشار الغازات الذي ينتج عنه في نفس الوقت زيادة المحتوى الرطوبي للترب الناعمة وقلته في </a:t>
            </a:r>
            <a:r>
              <a:rPr lang="ar-SA" sz="2400" dirty="0" smtClean="0">
                <a:latin typeface="Calibri" panose="020F0502020204030204" pitchFamily="34" charset="0"/>
                <a:ea typeface="Times New Roman" panose="02020603050405020304" pitchFamily="18" charset="0"/>
              </a:rPr>
              <a:t>الترب</a:t>
            </a:r>
            <a:r>
              <a:rPr lang="ar-BH" sz="1200" dirty="0">
                <a:latin typeface="Calibri" panose="020F0502020204030204" pitchFamily="34" charset="0"/>
                <a:ea typeface="Times New Roman" panose="02020603050405020304" pitchFamily="18" charset="0"/>
                <a:cs typeface="Arial" panose="020B0604020202020204" pitchFamily="34" charset="0"/>
              </a:rPr>
              <a:t> </a:t>
            </a:r>
            <a:r>
              <a:rPr lang="ar-SA" sz="2400" dirty="0" smtClean="0">
                <a:latin typeface="Calibri" panose="020F0502020204030204" pitchFamily="34" charset="0"/>
                <a:ea typeface="Times New Roman" panose="02020603050405020304" pitchFamily="18" charset="0"/>
              </a:rPr>
              <a:t>الخشنة </a:t>
            </a:r>
            <a:r>
              <a:rPr lang="ar-SA" sz="2400" dirty="0">
                <a:latin typeface="Calibri" panose="020F0502020204030204" pitchFamily="34" charset="0"/>
                <a:ea typeface="Times New Roman" panose="02020603050405020304" pitchFamily="18" charset="0"/>
              </a:rPr>
              <a:t>ويرتبط هذا المؤثر بشكل كبير بعامل تركيب التربة.</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500"/>
              </a:spcAft>
              <a:buNone/>
            </a:pPr>
            <a:r>
              <a:rPr lang="ar-SA" sz="2400" dirty="0">
                <a:latin typeface="Calibri" panose="020F0502020204030204" pitchFamily="34" charset="0"/>
                <a:ea typeface="Times New Roman" panose="02020603050405020304" pitchFamily="18" charset="0"/>
              </a:rPr>
              <a:t> </a:t>
            </a:r>
            <a:r>
              <a:rPr lang="fa-IR" sz="2400" b="1" dirty="0">
                <a:solidFill>
                  <a:srgbClr val="FF0000"/>
                </a:solidFill>
                <a:latin typeface="Calibri" panose="020F0502020204030204" pitchFamily="34" charset="0"/>
                <a:ea typeface="Times New Roman" panose="02020603050405020304" pitchFamily="18" charset="0"/>
              </a:rPr>
              <a:t>2- </a:t>
            </a:r>
            <a:r>
              <a:rPr lang="ar-SA" sz="2400" b="1" dirty="0">
                <a:solidFill>
                  <a:srgbClr val="FF0000"/>
                </a:solidFill>
                <a:latin typeface="Calibri" panose="020F0502020204030204" pitchFamily="34" charset="0"/>
                <a:ea typeface="Times New Roman" panose="02020603050405020304" pitchFamily="18" charset="0"/>
              </a:rPr>
              <a:t>تركيب التربة:</a:t>
            </a:r>
            <a:r>
              <a:rPr lang="ar-SA" sz="2400" dirty="0">
                <a:latin typeface="Calibri" panose="020F0502020204030204" pitchFamily="34" charset="0"/>
                <a:ea typeface="Times New Roman" panose="02020603050405020304" pitchFamily="18" charset="0"/>
              </a:rPr>
              <a:t> يزداد تركيز غاز ثنائي اوكسيد الكاربون في الترب ذات التركيب</a:t>
            </a:r>
            <a:r>
              <a:rPr lang="ar-SA"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ar-SA" dirty="0">
                <a:latin typeface="Calibri" panose="020F0502020204030204" pitchFamily="34" charset="0"/>
                <a:ea typeface="Times New Roman" panose="02020603050405020304" pitchFamily="18" charset="0"/>
              </a:rPr>
              <a:t>الرديء مقارنة بالترب ذات التركيب الجيد (البناء الفتاتي)، أما غاز الأوكسجين فيزداد تركيزه في الأولى وينخفض في الثانية وقد يعزى ذلك إلى تفاوت معدل انتشار الغازات حسب بناء التربة، وفي الترب ذات النسجة المتوسطة الخشونة والترب ذات النسجة الناعمة ذات التركيب الجيد والمنتظم توجد فراغات بينية تسهل انتشار</a:t>
            </a:r>
            <a:r>
              <a:rPr lang="ar-SA"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ar-SA" dirty="0">
                <a:latin typeface="Calibri" panose="020F0502020204030204" pitchFamily="34" charset="0"/>
                <a:ea typeface="Times New Roman" panose="02020603050405020304" pitchFamily="18" charset="0"/>
              </a:rPr>
              <a:t>الغازات ومنها بطبيعة الحال غازي الأوكسجين وثنائي اوكسيد الكاربون.</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5</a:t>
            </a:fld>
            <a:endParaRPr lang="en-US"/>
          </a:p>
        </p:txBody>
      </p:sp>
    </p:spTree>
    <p:extLst>
      <p:ext uri="{BB962C8B-B14F-4D97-AF65-F5344CB8AC3E}">
        <p14:creationId xmlns:p14="http://schemas.microsoft.com/office/powerpoint/2010/main" val="6862384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normAutofit fontScale="92500"/>
          </a:bodyPr>
          <a:lstStyle/>
          <a:p>
            <a:pPr marL="0" indent="0" algn="r" rtl="1">
              <a:buNone/>
            </a:pPr>
            <a:r>
              <a:rPr lang="ar-BH" dirty="0" smtClean="0"/>
              <a:t> 3</a:t>
            </a:r>
            <a:r>
              <a:rPr lang="ar-BH" b="1" dirty="0" smtClean="0">
                <a:solidFill>
                  <a:srgbClr val="FF0000"/>
                </a:solidFill>
              </a:rPr>
              <a:t>- عمق التربة</a:t>
            </a:r>
            <a:r>
              <a:rPr lang="ar-BH" dirty="0" smtClean="0"/>
              <a:t>: يقل تركيز غاز الأوكسجين في الآفاق السفلي من التربة عادة مقارنة بالطبقة السطحية وذلك بسبب قلة مجموع المسامات الكلية وحجم المسامات في الآفاق السفلى وقد تزداد نسبة دقائق الطين في الطبقات تحت السطحية فينتج عنها بناء غير جيد للتربة الأمر الذي ينجم عنه تهوية رديئة وانتشار رديء للغازات. </a:t>
            </a:r>
          </a:p>
          <a:p>
            <a:pPr marL="0" indent="0" algn="r" rtl="1">
              <a:buNone/>
            </a:pPr>
            <a:r>
              <a:rPr lang="ar-BH" dirty="0" smtClean="0"/>
              <a:t>4-</a:t>
            </a:r>
            <a:r>
              <a:rPr lang="ar-BH" dirty="0" smtClean="0">
                <a:solidFill>
                  <a:srgbClr val="FF0000"/>
                </a:solidFill>
              </a:rPr>
              <a:t> التسميد:</a:t>
            </a:r>
            <a:r>
              <a:rPr lang="ar-BH" dirty="0" smtClean="0"/>
              <a:t> يزداد تركيز غاز ثنائي اوكسيد الكاربون في الترب التي تضاف إليها الأسمدة العضوية والمعدنية، ويعزى ذلك إلى زيادة نشاط الجذور والكائنات الحية لدى إضافة الأسمدة ويقابل ذلك انخفاض لتركيز غاز الأوكسجين في نفس الوقت.</a:t>
            </a:r>
          </a:p>
          <a:p>
            <a:pPr marL="0" indent="0" algn="r" rtl="1">
              <a:buNone/>
            </a:pPr>
            <a:r>
              <a:rPr lang="ar-BH" dirty="0" smtClean="0"/>
              <a:t>5- </a:t>
            </a:r>
            <a:r>
              <a:rPr lang="ar-BH" b="1" dirty="0" smtClean="0">
                <a:solidFill>
                  <a:srgbClr val="FF0000"/>
                </a:solidFill>
              </a:rPr>
              <a:t>الغطاء النباتي</a:t>
            </a:r>
            <a:r>
              <a:rPr lang="ar-BH" dirty="0" smtClean="0"/>
              <a:t>: ترتفع نسبة غاز ثنائي اوكسيد الكاربون في الترب الغنية بالغطاء النباتي الجيد مقارنة مع الترب العارية أو التي يغطيها غطاء نباتي قليل وهذا ينجم بطبيعة الحال عن زيادة نشاط النمو الجذري ونشاط الكائنات الحية الدقيقة، وتأخذ نسبة الأوكسجين مسارا معاكسا لنسبة ثنائي اوكسيد الكاربون إذ تنخفض نسبته عند توفر الغطاء النباتي والعكس هو الصحيح.</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6</a:t>
            </a:fld>
            <a:endParaRPr lang="en-US"/>
          </a:p>
        </p:txBody>
      </p:sp>
    </p:spTree>
    <p:extLst>
      <p:ext uri="{BB962C8B-B14F-4D97-AF65-F5344CB8AC3E}">
        <p14:creationId xmlns:p14="http://schemas.microsoft.com/office/powerpoint/2010/main" val="4753395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80">
                                          <p:stCondLst>
                                            <p:cond delay="0"/>
                                          </p:stCondLst>
                                        </p:cTn>
                                        <p:tgtEl>
                                          <p:spTgt spid="3">
                                            <p:txEl>
                                              <p:pRg st="1" end="1"/>
                                            </p:txEl>
                                          </p:spTgt>
                                        </p:tgtEl>
                                      </p:cBhvr>
                                    </p:animEffect>
                                    <p:anim calcmode="lin" valueType="num">
                                      <p:cBhvr>
                                        <p:cTn id="1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1" end="1"/>
                                            </p:txEl>
                                          </p:spTgt>
                                        </p:tgtEl>
                                      </p:cBhvr>
                                      <p:to x="100000" y="60000"/>
                                    </p:animScale>
                                    <p:animScale>
                                      <p:cBhvr>
                                        <p:cTn id="20" dur="166" decel="50000">
                                          <p:stCondLst>
                                            <p:cond delay="676"/>
                                          </p:stCondLst>
                                        </p:cTn>
                                        <p:tgtEl>
                                          <p:spTgt spid="3">
                                            <p:txEl>
                                              <p:pRg st="1" end="1"/>
                                            </p:txEl>
                                          </p:spTgt>
                                        </p:tgtEl>
                                      </p:cBhvr>
                                      <p:to x="100000" y="100000"/>
                                    </p:animScale>
                                    <p:animScale>
                                      <p:cBhvr>
                                        <p:cTn id="21" dur="26">
                                          <p:stCondLst>
                                            <p:cond delay="1312"/>
                                          </p:stCondLst>
                                        </p:cTn>
                                        <p:tgtEl>
                                          <p:spTgt spid="3">
                                            <p:txEl>
                                              <p:pRg st="1" end="1"/>
                                            </p:txEl>
                                          </p:spTgt>
                                        </p:tgtEl>
                                      </p:cBhvr>
                                      <p:to x="100000" y="80000"/>
                                    </p:animScale>
                                    <p:animScale>
                                      <p:cBhvr>
                                        <p:cTn id="22" dur="166" decel="50000">
                                          <p:stCondLst>
                                            <p:cond delay="1338"/>
                                          </p:stCondLst>
                                        </p:cTn>
                                        <p:tgtEl>
                                          <p:spTgt spid="3">
                                            <p:txEl>
                                              <p:pRg st="1" end="1"/>
                                            </p:txEl>
                                          </p:spTgt>
                                        </p:tgtEl>
                                      </p:cBhvr>
                                      <p:to x="100000" y="100000"/>
                                    </p:animScale>
                                    <p:animScale>
                                      <p:cBhvr>
                                        <p:cTn id="23" dur="26">
                                          <p:stCondLst>
                                            <p:cond delay="1642"/>
                                          </p:stCondLst>
                                        </p:cTn>
                                        <p:tgtEl>
                                          <p:spTgt spid="3">
                                            <p:txEl>
                                              <p:pRg st="1" end="1"/>
                                            </p:txEl>
                                          </p:spTgt>
                                        </p:tgtEl>
                                      </p:cBhvr>
                                      <p:to x="100000" y="90000"/>
                                    </p:animScale>
                                    <p:animScale>
                                      <p:cBhvr>
                                        <p:cTn id="24" dur="166" decel="50000">
                                          <p:stCondLst>
                                            <p:cond delay="1668"/>
                                          </p:stCondLst>
                                        </p:cTn>
                                        <p:tgtEl>
                                          <p:spTgt spid="3">
                                            <p:txEl>
                                              <p:pRg st="1" end="1"/>
                                            </p:txEl>
                                          </p:spTgt>
                                        </p:tgtEl>
                                      </p:cBhvr>
                                      <p:to x="100000" y="100000"/>
                                    </p:animScale>
                                    <p:animScale>
                                      <p:cBhvr>
                                        <p:cTn id="25" dur="26">
                                          <p:stCondLst>
                                            <p:cond delay="1808"/>
                                          </p:stCondLst>
                                        </p:cTn>
                                        <p:tgtEl>
                                          <p:spTgt spid="3">
                                            <p:txEl>
                                              <p:pRg st="1" end="1"/>
                                            </p:txEl>
                                          </p:spTgt>
                                        </p:tgtEl>
                                      </p:cBhvr>
                                      <p:to x="100000" y="95000"/>
                                    </p:animScale>
                                    <p:animScale>
                                      <p:cBhvr>
                                        <p:cTn id="26" dur="166" decel="50000">
                                          <p:stCondLst>
                                            <p:cond delay="1834"/>
                                          </p:stCondLst>
                                        </p:cTn>
                                        <p:tgtEl>
                                          <p:spTgt spid="3">
                                            <p:txEl>
                                              <p:pRg st="1" end="1"/>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lstStyle/>
          <a:p>
            <a:pPr marL="0" indent="0" algn="r" rtl="1">
              <a:buNone/>
            </a:pPr>
            <a:r>
              <a:rPr lang="ar-BH" dirty="0" smtClean="0"/>
              <a:t> 6</a:t>
            </a:r>
            <a:r>
              <a:rPr lang="ar-BH" b="1" dirty="0" smtClean="0">
                <a:solidFill>
                  <a:srgbClr val="FF0000"/>
                </a:solidFill>
              </a:rPr>
              <a:t>- التباين الفصلي لدرجة الحرارة:</a:t>
            </a:r>
            <a:r>
              <a:rPr lang="ar-BH" dirty="0" smtClean="0"/>
              <a:t> يرتفع محتوى التربة من غاز ثنائي اوكسيد الكاربون خلال فصل الصيف وينخفض محتواها من غاز الأوكسجين وتنعكس الحالة تماما خلال فصل الشتاء، ويعزى ذلك إلى زيادة نشاط المجموعة الجذرية والكائنات الحية الدقيقة خلال الفصل الحار من السنة جراء عمليات التنفس، وقد أشارت إحدى المصادر بهذا الصدد أن أعلى محتوى للتربة من غاز ثنائي اوكسيد الكاربون وأقل محتوى لها من غاز الأوكسجين يحدث عند منتصف الصيف أو نهايته ووجد العكس تماما خلال منتصف الشتاء. </a:t>
            </a:r>
          </a:p>
          <a:p>
            <a:pPr marL="0" indent="0" algn="r" rtl="1">
              <a:buNone/>
            </a:pPr>
            <a:r>
              <a:rPr lang="ar-BH" dirty="0" smtClean="0"/>
              <a:t>7</a:t>
            </a:r>
            <a:r>
              <a:rPr lang="ar-BH" b="1" dirty="0" smtClean="0">
                <a:solidFill>
                  <a:srgbClr val="FF0000"/>
                </a:solidFill>
              </a:rPr>
              <a:t>- جفاف التربة:</a:t>
            </a:r>
            <a:r>
              <a:rPr lang="ar-BH" dirty="0" smtClean="0"/>
              <a:t> يزداد تركيز غاز ثنائي اوكسيد الكاربون في الترب الرطبة مقارنة بالترب الجافة بسبب إعاقة عملية انتشار الغازات، وقد أثبتت الدراسات بأن الترب الرديئة الصرف تكون ذات تهوية رديئة جدا فضلا عن زيادة تركيز غاز ثنائي اوكسيد الكاربون فيها مقارنة مع غاز الأوكسجين.</a:t>
            </a:r>
          </a:p>
          <a:p>
            <a:pPr marL="0" indent="0" algn="r" rtl="1">
              <a:buNone/>
            </a:pP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7</a:t>
            </a:fld>
            <a:endParaRPr lang="en-US"/>
          </a:p>
        </p:txBody>
      </p:sp>
    </p:spTree>
    <p:extLst>
      <p:ext uri="{BB962C8B-B14F-4D97-AF65-F5344CB8AC3E}">
        <p14:creationId xmlns:p14="http://schemas.microsoft.com/office/powerpoint/2010/main" val="343620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1897" y="410368"/>
            <a:ext cx="2366554" cy="1325563"/>
          </a:xfrm>
        </p:spPr>
        <p:txBody>
          <a:bodyPr/>
          <a:lstStyle/>
          <a:p>
            <a:r>
              <a:rPr lang="ar-BH" dirty="0" smtClean="0"/>
              <a:t>هواء التربة</a:t>
            </a:r>
            <a:endParaRPr lang="en-US" dirty="0"/>
          </a:p>
        </p:txBody>
      </p:sp>
      <p:sp>
        <p:nvSpPr>
          <p:cNvPr id="3" name="Content Placeholder 2"/>
          <p:cNvSpPr>
            <a:spLocks noGrp="1"/>
          </p:cNvSpPr>
          <p:nvPr>
            <p:ph idx="1"/>
          </p:nvPr>
        </p:nvSpPr>
        <p:spPr/>
        <p:txBody>
          <a:bodyPr/>
          <a:lstStyle/>
          <a:p>
            <a:pPr marL="0" indent="0" algn="r" rtl="1">
              <a:buNone/>
            </a:pPr>
            <a:r>
              <a:rPr lang="ar-BH" b="1" dirty="0" smtClean="0">
                <a:solidFill>
                  <a:srgbClr val="FF0000"/>
                </a:solidFill>
              </a:rPr>
              <a:t> 8- تبادل الغازات ما بين التربة والهواء الجوي</a:t>
            </a:r>
            <a:r>
              <a:rPr lang="ar-BH" dirty="0" smtClean="0"/>
              <a:t>: تحدث عملية تبادل الغازات بين التربة والهواء الجوي بوساطة عملية انسياب الغازات بينهما بسبب تغيرات الضغط الجوي ودرجة حرارة التربة ومحتواها الرطوبي، وتحدث هذه العملية في الظروف الاعتيادية في الطبقة السطحية للتربة، وقد تحدث عملية التبادل المذكورة بوساطة الانتشار وهي الأكثر أهمية في تبادل الغازات من العملية الأولى وتحصل عندما يحدث اختلاف في الضغط الجزيئي لغازي الأوكسجين وثنائي اوكسيد الكاربون إذ ينطلق غاز الأوكسجين من الجو إلى التربة بينما ينطلق غاز ثنائي اوكسيد الكاربون من التربة إلى الهواء الجوي لأنه في هذه الحالة تكون كمية الغاز الأول (الأوكسجين) في الهواء الجوي أعلى مما هو عليه من كميته في التربة بينما تكون كمية الغاز الثاني ( ثنائي اوكسيد الكاربون) في الهواء الجوي أقل نسبيا من كميته في التربة، وتحصل حالة التوازن عندما يتساوى محتوى الوسطين من الغازين المذكورين.</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8</a:t>
            </a:fld>
            <a:endParaRPr lang="en-US"/>
          </a:p>
        </p:txBody>
      </p:sp>
    </p:spTree>
    <p:extLst>
      <p:ext uri="{BB962C8B-B14F-4D97-AF65-F5344CB8AC3E}">
        <p14:creationId xmlns:p14="http://schemas.microsoft.com/office/powerpoint/2010/main" val="3284994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normAutofit/>
          </a:bodyPr>
          <a:lstStyle/>
          <a:p>
            <a:pPr marL="0" indent="0" algn="r" rtl="1">
              <a:buNone/>
            </a:pPr>
            <a:r>
              <a:rPr lang="ar-BH" dirty="0" smtClean="0"/>
              <a:t>تنطلق دراستنا لهواء التربة من تأثيره الكبير على النباتات المختلفة وذلك من جوانب متعددة أهمها أهمية توفر كميات مناسبة من الأوكسجين لأهميتها في تنفس جذور النباتات ومعدلات نموها على أن هذه الكمية تختلف اختلافا كبيرة بين النباتات على مختلف أنواعها، ولكن بصورة عامة ثبت أن كمية الأوكسجين التي تحتاجها النباتات البرية أكثر بكثير من تلك التي تحتاجها النباتات المائية، وعلى الرغم من أنغاز الأوكسجين يسهم بحوالي 21% من حجم الغازات المكونة للغلاف الغازي إلا انه وجد أن نسبة غاز الأوكسجين التي تبلغ 10% فأكثر </a:t>
            </a:r>
            <a:r>
              <a:rPr lang="ar-BH" dirty="0" smtClean="0"/>
              <a:t>لابد </a:t>
            </a:r>
            <a:r>
              <a:rPr lang="ar-BH" dirty="0" smtClean="0"/>
              <a:t>من الإشارة إلى أن معدل انتشار الأوكسجين أو سرعة حركته في التربة هو أهم مقاييس حالة تهوية التربة إذ أن هذا المعدل يتناقص مع العمق الأمر الذي يحدد معدل نمو الجذور ومستوى تعمقها في قطاع التربة، ووجد أن درجة الحرارة قد تؤثر أيضا على مستوى تهوية التربة على أساس أن ارتفاع درجة حرارة التربة يسهم في زيادة معدلات تنفس الجذور، أما بالنسبة لغاز حقق نموا جيدا، ويتأثر هذا النمو بشكل كبير إذا انخفضت هذه النسبة عن 5% ، </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9</a:t>
            </a:fld>
            <a:endParaRPr lang="en-US"/>
          </a:p>
        </p:txBody>
      </p:sp>
    </p:spTree>
    <p:extLst>
      <p:ext uri="{BB962C8B-B14F-4D97-AF65-F5344CB8AC3E}">
        <p14:creationId xmlns:p14="http://schemas.microsoft.com/office/powerpoint/2010/main" val="10276782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Feathered</Template>
  <TotalTime>61</TotalTime>
  <Words>1378</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Schoolbook</vt:lpstr>
      <vt:lpstr>Corbel</vt:lpstr>
      <vt:lpstr>Times New Roman</vt:lpstr>
      <vt:lpstr>Feathered</vt:lpstr>
      <vt:lpstr>هواء التربة</vt:lpstr>
      <vt:lpstr>هواء التربة</vt:lpstr>
      <vt:lpstr>هواء التربة</vt:lpstr>
      <vt:lpstr>يؤدي تنفس الجذور والكائنات الحية الدقيقة الموجودة في التربة الى استهلاك الأوكسجين وتحرير ثنائي اوكسيد الكاربون ، ولهذا السبب يرتفع تركيز الغاز الأخير في هواء التربة مقارنة بالهواء الجوي وخصوصا في الطبقة الواقعة تحت تأثير الحراثة وكذلك إلى الانخفاض النسبي لغاز الأوكسجين في هواء التربة مقارنة بالهواء الجوي أيضا، ويؤدي هذا التفاوت إلى حدوث اختلاف في ضغط هذين الغازين في كل من التربة والهواء الجوي ويؤدي هذا إلى انتشار غاز الأوكسجين من الجو إلى داخل التربة وانتشار غاز ثنائي اوكسيد الكاربون من التربة إلى الهواء الجوي. تعتمد مكونات هواء التربة على مجموعة من العوامل تتمثل بما يأتي: </vt:lpstr>
      <vt:lpstr>هواء التربة</vt:lpstr>
      <vt:lpstr>هواء التربة</vt:lpstr>
      <vt:lpstr>هواء التربة</vt:lpstr>
      <vt:lpstr>هواء التربة</vt:lpstr>
      <vt:lpstr>هواء التربة</vt:lpstr>
      <vt:lpstr>هواء التربة</vt:lpstr>
      <vt:lpstr>هواء التربة</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هواء التربة</dc:title>
  <dc:creator>Maher</dc:creator>
  <cp:lastModifiedBy>Maher</cp:lastModifiedBy>
  <cp:revision>6</cp:revision>
  <dcterms:created xsi:type="dcterms:W3CDTF">2020-04-20T13:40:08Z</dcterms:created>
  <dcterms:modified xsi:type="dcterms:W3CDTF">2020-05-04T18:00:40Z</dcterms:modified>
</cp:coreProperties>
</file>