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761DD44-BBC5-481C-B290-02D350CD6FA6}" type="datetimeFigureOut">
              <a:rPr lang="ar-IQ" smtClean="0"/>
              <a:t>12/09/1441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7BA39CE-B4B8-4696-88F3-86DD34C3B4C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761DD44-BBC5-481C-B290-02D350CD6FA6}" type="datetimeFigureOut">
              <a:rPr lang="ar-IQ" smtClean="0"/>
              <a:t>12/09/1441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7BA39CE-B4B8-4696-88F3-86DD34C3B4C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761DD44-BBC5-481C-B290-02D350CD6FA6}" type="datetimeFigureOut">
              <a:rPr lang="ar-IQ" smtClean="0"/>
              <a:t>12/09/1441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7BA39CE-B4B8-4696-88F3-86DD34C3B4C3}"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761DD44-BBC5-481C-B290-02D350CD6FA6}" type="datetimeFigureOut">
              <a:rPr lang="ar-IQ" smtClean="0"/>
              <a:t>12/09/1441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7BA39CE-B4B8-4696-88F3-86DD34C3B4C3}" type="slidenum">
              <a:rPr lang="ar-IQ" smtClean="0"/>
              <a:t>‹#›</a:t>
            </a:fld>
            <a:endParaRPr lang="ar-IQ"/>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761DD44-BBC5-481C-B290-02D350CD6FA6}" type="datetimeFigureOut">
              <a:rPr lang="ar-IQ" smtClean="0"/>
              <a:t>12/09/1441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7BA39CE-B4B8-4696-88F3-86DD34C3B4C3}"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B761DD44-BBC5-481C-B290-02D350CD6FA6}" type="datetimeFigureOut">
              <a:rPr lang="ar-IQ" smtClean="0"/>
              <a:t>12/09/1441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7BA39CE-B4B8-4696-88F3-86DD34C3B4C3}"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761DD44-BBC5-481C-B290-02D350CD6FA6}" type="datetimeFigureOut">
              <a:rPr lang="ar-IQ" smtClean="0"/>
              <a:t>12/09/1441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7BA39CE-B4B8-4696-88F3-86DD34C3B4C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761DD44-BBC5-481C-B290-02D350CD6FA6}" type="datetimeFigureOut">
              <a:rPr lang="ar-IQ" smtClean="0"/>
              <a:t>12/09/1441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7BA39CE-B4B8-4696-88F3-86DD34C3B4C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761DD44-BBC5-481C-B290-02D350CD6FA6}" type="datetimeFigureOut">
              <a:rPr lang="ar-IQ" smtClean="0"/>
              <a:t>12/09/1441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7BA39CE-B4B8-4696-88F3-86DD34C3B4C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761DD44-BBC5-481C-B290-02D350CD6FA6}" type="datetimeFigureOut">
              <a:rPr lang="ar-IQ" smtClean="0"/>
              <a:t>12/09/1441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7BA39CE-B4B8-4696-88F3-86DD34C3B4C3}"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761DD44-BBC5-481C-B290-02D350CD6FA6}" type="datetimeFigureOut">
              <a:rPr lang="ar-IQ" smtClean="0"/>
              <a:t>12/09/1441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7BA39CE-B4B8-4696-88F3-86DD34C3B4C3}"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761DD44-BBC5-481C-B290-02D350CD6FA6}" type="datetimeFigureOut">
              <a:rPr lang="ar-IQ" smtClean="0"/>
              <a:t>12/09/1441</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7BA39CE-B4B8-4696-88F3-86DD34C3B4C3}"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نظرية المجال </a:t>
            </a:r>
            <a:br>
              <a:rPr lang="ar-IQ" dirty="0" smtClean="0"/>
            </a:br>
            <a:r>
              <a:rPr lang="ar-IQ" dirty="0" smtClean="0"/>
              <a:t>كيرت ليفين </a:t>
            </a:r>
            <a:endParaRPr lang="ar-IQ" dirty="0"/>
          </a:p>
        </p:txBody>
      </p:sp>
      <p:sp>
        <p:nvSpPr>
          <p:cNvPr id="3" name="عنوان فرعي 2"/>
          <p:cNvSpPr>
            <a:spLocks noGrp="1"/>
          </p:cNvSpPr>
          <p:nvPr>
            <p:ph type="subTitle" idx="1"/>
          </p:nvPr>
        </p:nvSpPr>
        <p:spPr/>
        <p:txBody>
          <a:bodyPr>
            <a:normAutofit/>
          </a:bodyPr>
          <a:lstStyle/>
          <a:p>
            <a:r>
              <a:rPr lang="ar-IQ" dirty="0" smtClean="0"/>
              <a:t>الاستاذ الدكتور </a:t>
            </a:r>
          </a:p>
          <a:p>
            <a:r>
              <a:rPr lang="ar-IQ" dirty="0" smtClean="0"/>
              <a:t>حيدر كريم سكر </a:t>
            </a:r>
            <a:endParaRPr lang="ar-IQ" dirty="0"/>
          </a:p>
        </p:txBody>
      </p:sp>
    </p:spTree>
    <p:extLst>
      <p:ext uri="{BB962C8B-B14F-4D97-AF65-F5344CB8AC3E}">
        <p14:creationId xmlns:p14="http://schemas.microsoft.com/office/powerpoint/2010/main" val="1541135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363272" cy="5793507"/>
          </a:xfrm>
        </p:spPr>
        <p:txBody>
          <a:bodyPr>
            <a:normAutofit/>
          </a:bodyPr>
          <a:lstStyle/>
          <a:p>
            <a:pPr algn="just"/>
            <a:r>
              <a:rPr lang="ar-IQ" sz="2800" b="1" dirty="0" smtClean="0">
                <a:latin typeface="Simplified Arabic" pitchFamily="18" charset="-78"/>
                <a:cs typeface="Simplified Arabic" pitchFamily="18" charset="-78"/>
              </a:rPr>
              <a:t>التكافؤ : </a:t>
            </a:r>
            <a:r>
              <a:rPr lang="ar-IQ" sz="2800" dirty="0" smtClean="0">
                <a:latin typeface="Simplified Arabic" pitchFamily="18" charset="-78"/>
                <a:cs typeface="Simplified Arabic" pitchFamily="18" charset="-78"/>
              </a:rPr>
              <a:t>عبارة عن خاصية تصورية ذهنية لقيمة المنطقة في البيئة النفسية وهذه القيمة قد تكون ايجابية لدى الشخص عندما تحوي على موضوع يشبع حاجة الشخص ويخفض توتره او قد تكون قيمتها سلبية لدى الشخص عندما تحوي على موضوع لا يشبع حاجة الشخص ويهدده فالمنطقة التي يتوافر فيها الطعام للشخص الجائع يكون تكافؤها ايجابيا بينما المنطقة التي يكون فيها الامتحان للطالب الكسول تكافؤها سلبيا </a:t>
            </a:r>
          </a:p>
          <a:p>
            <a:pPr algn="just"/>
            <a:r>
              <a:rPr lang="ar-IQ" sz="2800" b="1" dirty="0" smtClean="0">
                <a:latin typeface="Simplified Arabic" pitchFamily="18" charset="-78"/>
                <a:cs typeface="Simplified Arabic" pitchFamily="18" charset="-78"/>
              </a:rPr>
              <a:t>المتجه :</a:t>
            </a:r>
            <a:r>
              <a:rPr lang="ar-IQ" sz="2800" dirty="0" smtClean="0">
                <a:latin typeface="Simplified Arabic" pitchFamily="18" charset="-78"/>
                <a:cs typeface="Simplified Arabic" pitchFamily="18" charset="-78"/>
              </a:rPr>
              <a:t> هو القوة المحركة لسلوك الشخص والناتجة من بيئته وتتسق مع حاجاته نحو الاشياء التي تجذبه .</a:t>
            </a:r>
          </a:p>
          <a:p>
            <a:pPr algn="just"/>
            <a:r>
              <a:rPr lang="ar-IQ" sz="2800" dirty="0" smtClean="0">
                <a:latin typeface="Simplified Arabic" pitchFamily="18" charset="-78"/>
                <a:cs typeface="Simplified Arabic" pitchFamily="18" charset="-78"/>
              </a:rPr>
              <a:t>فاذا كان هناك متجها واحدا نحو منطقة حاصلة على تكافؤ ايجابي فسوف يسير الشخص نحو هذا المتجه ، اما اذا كان تكافؤ المنطقة سلبيا فسوف يسير الشخص بعيدا عنها واذا ما واجه الفرد متجهين متضادين في تكافؤهما بنفس المنطقة فالنتيجة الحادثة هي الصراع  </a:t>
            </a:r>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1759946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556792"/>
            <a:ext cx="7876397" cy="4569371"/>
          </a:xfrm>
        </p:spPr>
        <p:txBody>
          <a:bodyPr>
            <a:normAutofit fontScale="92500"/>
          </a:bodyPr>
          <a:lstStyle/>
          <a:p>
            <a:pPr algn="just"/>
            <a:r>
              <a:rPr lang="ar-IQ" sz="2400" dirty="0" smtClean="0">
                <a:latin typeface="Simplified Arabic" pitchFamily="18" charset="-78"/>
                <a:cs typeface="Simplified Arabic" pitchFamily="18" charset="-78"/>
              </a:rPr>
              <a:t>لم يقدم ليفين نظرية في النمو لكنه قدم وصفا للمشكلات التي ينبغي للنظرية ان تشغلها </a:t>
            </a:r>
            <a:r>
              <a:rPr lang="ar-IQ" sz="2400" dirty="0" smtClean="0">
                <a:latin typeface="Simplified Arabic" pitchFamily="18" charset="-78"/>
                <a:cs typeface="Simplified Arabic" pitchFamily="18" charset="-78"/>
              </a:rPr>
              <a:t>لا يرفض </a:t>
            </a:r>
            <a:r>
              <a:rPr lang="ar-IQ" sz="2400" dirty="0" smtClean="0">
                <a:latin typeface="Simplified Arabic" pitchFamily="18" charset="-78"/>
                <a:cs typeface="Simplified Arabic" pitchFamily="18" charset="-78"/>
              </a:rPr>
              <a:t>ليفين فكرة ان الوراثة والنضج يؤديان دورا في عملية النمو وهما يدخلان ضمن نطاق الوقائع البيولوجية ولهذا وضعهما ليفين في نظريته خارج نطاق حيز الحياة ضمن الظواهر الفيزيقية والاجتماعية والتي تم تجاهلهما بينما ركز على الظواهر النفسية التي توجد في حيز حياة الشخص . </a:t>
            </a:r>
          </a:p>
          <a:p>
            <a:pPr algn="just"/>
            <a:r>
              <a:rPr lang="ar-IQ" sz="2400" dirty="0" smtClean="0">
                <a:latin typeface="Simplified Arabic" pitchFamily="18" charset="-78"/>
                <a:cs typeface="Simplified Arabic" pitchFamily="18" charset="-78"/>
              </a:rPr>
              <a:t>وقد اشار ليفين الى بعض التغييرات السلوكية التي تحدث خلال ارتقاء الشخص ونموه وهذه التغيرات تشمل ما يلي :</a:t>
            </a:r>
          </a:p>
          <a:p>
            <a:pPr algn="just"/>
            <a:r>
              <a:rPr lang="ar-IQ" sz="2400" dirty="0" smtClean="0">
                <a:latin typeface="Simplified Arabic" pitchFamily="18" charset="-78"/>
                <a:cs typeface="Simplified Arabic" pitchFamily="18" charset="-78"/>
              </a:rPr>
              <a:t>تنوع نشاطات الشخص وانفعالاته وحاجاته وعلاقاته الاجتماعية كلما يتقدم في السن حتى يصل الى سن معين ثم بعد ذلك قد يتقلص هذا التنوع في مراحل متقدمة .</a:t>
            </a:r>
          </a:p>
          <a:p>
            <a:pPr algn="just"/>
            <a:r>
              <a:rPr lang="ar-IQ" sz="2400" dirty="0" smtClean="0">
                <a:latin typeface="Simplified Arabic" pitchFamily="18" charset="-78"/>
                <a:cs typeface="Simplified Arabic" pitchFamily="18" charset="-78"/>
              </a:rPr>
              <a:t>حرية الشخص الكبير بالحركة اكثر من حرية الشخص الصغير ويصبح الزمن اكثر امتدادا مع تقدم العمر فالصغير يعيش حاضره ومع تقدمه بالسن يبدا يفكر بماضيه والتخطيط لمستقبله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a:xfrm>
            <a:off x="457200" y="338328"/>
            <a:ext cx="8147248" cy="1074448"/>
          </a:xfrm>
        </p:spPr>
        <p:style>
          <a:lnRef idx="1">
            <a:schemeClr val="dk1"/>
          </a:lnRef>
          <a:fillRef idx="2">
            <a:schemeClr val="dk1"/>
          </a:fillRef>
          <a:effectRef idx="1">
            <a:schemeClr val="dk1"/>
          </a:effectRef>
          <a:fontRef idx="minor">
            <a:schemeClr val="dk1"/>
          </a:fontRef>
        </p:style>
        <p:txBody>
          <a:bodyPr>
            <a:normAutofit/>
          </a:bodyPr>
          <a:lstStyle/>
          <a:p>
            <a:pPr algn="r"/>
            <a:r>
              <a:rPr lang="ar-IQ" sz="3200" b="1" dirty="0" smtClean="0">
                <a:latin typeface="Simplified Arabic" pitchFamily="18" charset="-78"/>
                <a:cs typeface="Simplified Arabic" pitchFamily="18" charset="-78"/>
              </a:rPr>
              <a:t>نمو الشخصية :</a:t>
            </a:r>
            <a:endParaRPr lang="ar-IQ" sz="32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2646302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628800"/>
            <a:ext cx="8020413" cy="4497363"/>
          </a:xfrm>
        </p:spPr>
        <p:txBody>
          <a:bodyPr>
            <a:normAutofit fontScale="92500"/>
          </a:bodyPr>
          <a:lstStyle/>
          <a:p>
            <a:pPr algn="just"/>
            <a:r>
              <a:rPr lang="ar-IQ" sz="2400" dirty="0" smtClean="0">
                <a:latin typeface="Simplified Arabic" pitchFamily="18" charset="-78"/>
                <a:cs typeface="Simplified Arabic" pitchFamily="18" charset="-78"/>
              </a:rPr>
              <a:t>ابرز ليفين اهمية العوامل الاجتماعية والثقافية في نمو الفرد فالفرد في عملية نموه يكون معرضا لضغوط متنوعة من الخارج </a:t>
            </a:r>
            <a:r>
              <a:rPr lang="ar-IQ" sz="2400" dirty="0" err="1" smtClean="0">
                <a:latin typeface="Simplified Arabic" pitchFamily="18" charset="-78"/>
                <a:cs typeface="Simplified Arabic" pitchFamily="18" charset="-78"/>
              </a:rPr>
              <a:t>بالاضافة</a:t>
            </a:r>
            <a:r>
              <a:rPr lang="ar-IQ" sz="2400" dirty="0" smtClean="0">
                <a:latin typeface="Simplified Arabic" pitchFamily="18" charset="-78"/>
                <a:cs typeface="Simplified Arabic" pitchFamily="18" charset="-78"/>
              </a:rPr>
              <a:t> الى ضغوط التوترات من الداخل تلك الناجمة عن عدم التوازن بين الفرد وبيئته الفيزيقية </a:t>
            </a:r>
            <a:r>
              <a:rPr lang="ar-IQ" sz="2400" dirty="0" err="1" smtClean="0">
                <a:latin typeface="Simplified Arabic" pitchFamily="18" charset="-78"/>
                <a:cs typeface="Simplified Arabic" pitchFamily="18" charset="-78"/>
              </a:rPr>
              <a:t>والسايكولوجية</a:t>
            </a:r>
            <a:r>
              <a:rPr lang="ar-IQ" sz="2400" dirty="0" smtClean="0">
                <a:latin typeface="Simplified Arabic" pitchFamily="18" charset="-78"/>
                <a:cs typeface="Simplified Arabic" pitchFamily="18" charset="-78"/>
              </a:rPr>
              <a:t> ، لذا فان اكبر التوترات تكون ناتجة بفعل القوى الفاعلة في البيئة </a:t>
            </a:r>
            <a:r>
              <a:rPr lang="ar-IQ" sz="2400" dirty="0" smtClean="0">
                <a:latin typeface="Simplified Arabic" pitchFamily="18" charset="-78"/>
                <a:cs typeface="Simplified Arabic" pitchFamily="18" charset="-78"/>
              </a:rPr>
              <a:t>الاجتماعية في </a:t>
            </a:r>
            <a:r>
              <a:rPr lang="ar-IQ" sz="2400" dirty="0" smtClean="0">
                <a:latin typeface="Simplified Arabic" pitchFamily="18" charset="-78"/>
                <a:cs typeface="Simplified Arabic" pitchFamily="18" charset="-78"/>
              </a:rPr>
              <a:t>صورة ممنوعات ( نواهي ، محارم ) وعني هذا ان بناء حيز حياة الفرد يتوقف الى اي مدى فاذا ما كانت الضغوط قوية بدرجة كافية فان تلك المناطق في شخصية الطفل تنضغط او يقل عددها واذا ما تفككت فربما تفشل هذه المناطق في التكامل بطريقة مناسبة .</a:t>
            </a:r>
          </a:p>
          <a:p>
            <a:pPr algn="just"/>
            <a:r>
              <a:rPr lang="ar-IQ" sz="2400" dirty="0" smtClean="0">
                <a:latin typeface="Simplified Arabic" pitchFamily="18" charset="-78"/>
                <a:cs typeface="Simplified Arabic" pitchFamily="18" charset="-78"/>
              </a:rPr>
              <a:t>فالعصابي لا يستطيع ادراك الكل المكتمل ولكنه ينظر الى اجزأ بعدها مفصولة عن هذا الكل لذا لا يرى الصورة مكتملة وعليه يكون العصابي في حالة من عدم القدرة على الاتصال المليء من كل جوانبه بذاته وبالبيئة من حوله لذلك لا يدرك العالم ولا نفسه بشكل دقيق ولا يستطيع التعبير عن حاجاته والعمل على اشباعها </a:t>
            </a:r>
            <a:r>
              <a:rPr lang="ar-IQ" sz="2400" dirty="0" err="1" smtClean="0">
                <a:latin typeface="Simplified Arabic" pitchFamily="18" charset="-78"/>
                <a:cs typeface="Simplified Arabic" pitchFamily="18" charset="-78"/>
              </a:rPr>
              <a:t>لانه</a:t>
            </a:r>
            <a:r>
              <a:rPr lang="ar-IQ" sz="2400" dirty="0" smtClean="0">
                <a:latin typeface="Simplified Arabic" pitchFamily="18" charset="-78"/>
                <a:cs typeface="Simplified Arabic" pitchFamily="18" charset="-78"/>
              </a:rPr>
              <a:t> مكبل بنفسه وسبب التكبيل يكمن في كبته للخبرات الدالة والتي تمنعه من ادراك الكل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a:xfrm>
            <a:off x="457200" y="338328"/>
            <a:ext cx="8147248" cy="1146456"/>
          </a:xfrm>
        </p:spPr>
        <p:style>
          <a:lnRef idx="1">
            <a:schemeClr val="dk1"/>
          </a:lnRef>
          <a:fillRef idx="2">
            <a:schemeClr val="dk1"/>
          </a:fillRef>
          <a:effectRef idx="1">
            <a:schemeClr val="dk1"/>
          </a:effectRef>
          <a:fontRef idx="minor">
            <a:schemeClr val="dk1"/>
          </a:fontRef>
        </p:style>
        <p:txBody>
          <a:bodyPr>
            <a:normAutofit/>
          </a:bodyPr>
          <a:lstStyle/>
          <a:p>
            <a:pPr algn="r"/>
            <a:r>
              <a:rPr lang="ar-IQ" sz="3200" b="1" dirty="0" smtClean="0">
                <a:latin typeface="Simplified Arabic" pitchFamily="18" charset="-78"/>
                <a:cs typeface="Simplified Arabic" pitchFamily="18" charset="-78"/>
              </a:rPr>
              <a:t>العصاب عند ليفين : </a:t>
            </a:r>
            <a:endParaRPr lang="ar-IQ" sz="32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1842036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72816"/>
            <a:ext cx="7948405" cy="4353347"/>
          </a:xfrm>
        </p:spPr>
        <p:txBody>
          <a:bodyPr>
            <a:normAutofit/>
          </a:bodyPr>
          <a:lstStyle/>
          <a:p>
            <a:pPr algn="just"/>
            <a:r>
              <a:rPr lang="ar-IQ" sz="2800" dirty="0" smtClean="0">
                <a:latin typeface="Simplified Arabic" pitchFamily="18" charset="-78"/>
                <a:cs typeface="Simplified Arabic" pitchFamily="18" charset="-78"/>
              </a:rPr>
              <a:t>بما ان ليفين ينتمي الى الاتجاه </a:t>
            </a:r>
            <a:r>
              <a:rPr lang="ar-IQ" sz="2800" dirty="0" err="1" smtClean="0">
                <a:latin typeface="Simplified Arabic" pitchFamily="18" charset="-78"/>
                <a:cs typeface="Simplified Arabic" pitchFamily="18" charset="-78"/>
              </a:rPr>
              <a:t>الجشطالتي</a:t>
            </a:r>
            <a:r>
              <a:rPr lang="ar-IQ" sz="2800" dirty="0" smtClean="0">
                <a:latin typeface="Simplified Arabic" pitchFamily="18" charset="-78"/>
                <a:cs typeface="Simplified Arabic" pitchFamily="18" charset="-78"/>
              </a:rPr>
              <a:t> فان اسلوب العلاج عنده يقوم على </a:t>
            </a:r>
            <a:r>
              <a:rPr lang="ar-IQ" sz="2800" dirty="0" err="1" smtClean="0">
                <a:latin typeface="Simplified Arabic" pitchFamily="18" charset="-78"/>
                <a:cs typeface="Simplified Arabic" pitchFamily="18" charset="-78"/>
              </a:rPr>
              <a:t>مباديء</a:t>
            </a:r>
            <a:r>
              <a:rPr lang="ar-IQ" sz="2800" dirty="0" smtClean="0">
                <a:latin typeface="Simplified Arabic" pitchFamily="18" charset="-78"/>
                <a:cs typeface="Simplified Arabic" pitchFamily="18" charset="-78"/>
              </a:rPr>
              <a:t> </a:t>
            </a:r>
            <a:r>
              <a:rPr lang="ar-IQ" sz="2800" dirty="0" err="1" smtClean="0">
                <a:latin typeface="Simplified Arabic" pitchFamily="18" charset="-78"/>
                <a:cs typeface="Simplified Arabic" pitchFamily="18" charset="-78"/>
              </a:rPr>
              <a:t>الجشطالت</a:t>
            </a:r>
            <a:r>
              <a:rPr lang="ar-IQ" sz="2800" dirty="0" smtClean="0">
                <a:latin typeface="Simplified Arabic" pitchFamily="18" charset="-78"/>
                <a:cs typeface="Simplified Arabic" pitchFamily="18" charset="-78"/>
              </a:rPr>
              <a:t> اذ ان قوام هذه الطريقة تنشيط عملية النمو وتطوير امكانات الانسان وتقوم العملية العلاجية </a:t>
            </a:r>
            <a:r>
              <a:rPr lang="ar-IQ" sz="2800" dirty="0" err="1" smtClean="0">
                <a:latin typeface="Simplified Arabic" pitchFamily="18" charset="-78"/>
                <a:cs typeface="Simplified Arabic" pitchFamily="18" charset="-78"/>
              </a:rPr>
              <a:t>الجشطالتية</a:t>
            </a:r>
            <a:r>
              <a:rPr lang="ar-IQ" sz="2800" dirty="0" smtClean="0">
                <a:latin typeface="Simplified Arabic" pitchFamily="18" charset="-78"/>
                <a:cs typeface="Simplified Arabic" pitchFamily="18" charset="-78"/>
              </a:rPr>
              <a:t> في الاساس على محاولة فهم الفرد وينبغي ان لا يحاول تفسير او تأويل السلوك وينبغي على المعالج </a:t>
            </a:r>
            <a:r>
              <a:rPr lang="ar-IQ" sz="2800" dirty="0" err="1" smtClean="0">
                <a:latin typeface="Simplified Arabic" pitchFamily="18" charset="-78"/>
                <a:cs typeface="Simplified Arabic" pitchFamily="18" charset="-78"/>
              </a:rPr>
              <a:t>الجشطالتي</a:t>
            </a:r>
            <a:r>
              <a:rPr lang="ar-IQ" sz="2800" dirty="0" smtClean="0">
                <a:latin typeface="Simplified Arabic" pitchFamily="18" charset="-78"/>
                <a:cs typeface="Simplified Arabic" pitchFamily="18" charset="-78"/>
              </a:rPr>
              <a:t> ان لا يتناول الاعراض او الشخصية بل ينبغي ان يتخطى ذلك الى الوجود الكلي للشخص ولا يمكن فهم هذا الوجود الا بالدراسة الكلية له اثناء رحلة حياته </a:t>
            </a:r>
            <a:endParaRPr lang="ar-IQ" sz="2800" dirty="0">
              <a:latin typeface="Simplified Arabic" pitchFamily="18" charset="-78"/>
              <a:cs typeface="Simplified Arabic" pitchFamily="18" charset="-78"/>
            </a:endParaRPr>
          </a:p>
        </p:txBody>
      </p:sp>
      <p:sp>
        <p:nvSpPr>
          <p:cNvPr id="2" name="عنوان 1"/>
          <p:cNvSpPr>
            <a:spLocks noGrp="1"/>
          </p:cNvSpPr>
          <p:nvPr>
            <p:ph type="title"/>
          </p:nvPr>
        </p:nvSpPr>
        <p:spPr>
          <a:xfrm>
            <a:off x="457200" y="338328"/>
            <a:ext cx="8219256" cy="1074448"/>
          </a:xfrm>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علاج الشخصية عند ليفين :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2317854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00808"/>
            <a:ext cx="7732381" cy="4425355"/>
          </a:xfrm>
        </p:spPr>
        <p:txBody>
          <a:bodyPr>
            <a:normAutofit/>
          </a:bodyPr>
          <a:lstStyle/>
          <a:p>
            <a:pPr algn="just"/>
            <a:r>
              <a:rPr lang="ar-IQ" sz="2400" dirty="0" smtClean="0">
                <a:latin typeface="Simplified Arabic" pitchFamily="18" charset="-78"/>
                <a:cs typeface="Simplified Arabic" pitchFamily="18" charset="-78"/>
              </a:rPr>
              <a:t>تعد سلسلة المقالات التي صدرت بين الاعوام 1926 ــــ 1930 ابرز مجموعات الدراسات التجريبية في الدراسات النفسية وكانت معظم التجارب التي كانت تجرى بقصد اختبار الفروض التي توحي بها نظرية المجال ، اطلق على البحوث التجريبية بتجارب الابدال والتي قام بها كيت ليسنر 1933 وقد كانت تهدف الى تحديد ما تتسم به الاعمال التي يكون لها تأثير على القيمة البديلة بالنسبة لعمل اخر ، انه كلما زاد وجه الشبه بين العملين زاد إ مكان ابدال احدهما بالأخر ، فاذا كان العمل المقاطع مثلا يتكون من عمل نموذج لحصان والعمل البديل يتكون من افعى كانت درجة الاستئناف اقل بكثير مما لوكان العمل البديل يتكون من صورة او عمل عقد ، كما يبدو ان العملين ابعد ما يكونان عن التشابه ، الا انهما عند من يقوم بهما شديد التشابه .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a:xfrm>
            <a:off x="457200" y="338328"/>
            <a:ext cx="8219256" cy="1146456"/>
          </a:xfrm>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اساليب البحث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4283264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628800"/>
            <a:ext cx="7732381" cy="4497363"/>
          </a:xfrm>
        </p:spPr>
        <p:txBody>
          <a:bodyPr>
            <a:normAutofit/>
          </a:bodyPr>
          <a:lstStyle/>
          <a:p>
            <a:pPr algn="just"/>
            <a:r>
              <a:rPr lang="ar-IQ" dirty="0" smtClean="0">
                <a:latin typeface="Simplified Arabic" pitchFamily="18" charset="-78"/>
                <a:cs typeface="Simplified Arabic" pitchFamily="18" charset="-78"/>
              </a:rPr>
              <a:t>تعد الدوافع من اهم الانجازات التي تميز </a:t>
            </a:r>
            <a:r>
              <a:rPr lang="ar-IQ" dirty="0" err="1" smtClean="0">
                <a:latin typeface="Simplified Arabic" pitchFamily="18" charset="-78"/>
                <a:cs typeface="Simplified Arabic" pitchFamily="18" charset="-78"/>
              </a:rPr>
              <a:t>المجاليين</a:t>
            </a:r>
            <a:r>
              <a:rPr lang="ar-IQ" dirty="0" smtClean="0">
                <a:latin typeface="Simplified Arabic" pitchFamily="18" charset="-78"/>
                <a:cs typeface="Simplified Arabic" pitchFamily="18" charset="-78"/>
              </a:rPr>
              <a:t> التي تميزهم عن </a:t>
            </a:r>
            <a:r>
              <a:rPr lang="ar-IQ" dirty="0" err="1" smtClean="0">
                <a:latin typeface="Simplified Arabic" pitchFamily="18" charset="-78"/>
                <a:cs typeface="Simplified Arabic" pitchFamily="18" charset="-78"/>
              </a:rPr>
              <a:t>الجشطالتين</a:t>
            </a:r>
            <a:r>
              <a:rPr lang="ar-IQ" dirty="0" smtClean="0">
                <a:latin typeface="Simplified Arabic" pitchFamily="18" charset="-78"/>
                <a:cs typeface="Simplified Arabic" pitchFamily="18" charset="-78"/>
              </a:rPr>
              <a:t> ، اذ يقول </a:t>
            </a:r>
            <a:r>
              <a:rPr lang="ar-IQ" dirty="0" err="1" smtClean="0">
                <a:latin typeface="Simplified Arabic" pitchFamily="18" charset="-78"/>
                <a:cs typeface="Simplified Arabic" pitchFamily="18" charset="-78"/>
              </a:rPr>
              <a:t>المجاليين</a:t>
            </a:r>
            <a:r>
              <a:rPr lang="ar-IQ" dirty="0" smtClean="0">
                <a:latin typeface="Simplified Arabic" pitchFamily="18" charset="-78"/>
                <a:cs typeface="Simplified Arabic" pitchFamily="18" charset="-78"/>
              </a:rPr>
              <a:t> انه يحدث في اثناء تفاعل الفرد ببيئته او نتيجة لحالة الفرد الفسيولوجية ان يشعر برغبة في تحقيق حاجة فيختل التوازن بين مناطق المجال الحيوي ومناطق التكوين النفسي وينتج عن ذلك نوع من شعور الفرد بالتوتر يدفعه الى القيام بنوع من السلوك لإشباع الرغبة والتخلص من التوتر ، يذكر ليفين ان اشباع الفرد لحاجاته ورغباته يشعره بالارتياح ، واننا يمكن ان نغير من دافعية الافراد عن طريقين </a:t>
            </a:r>
          </a:p>
          <a:p>
            <a:pPr algn="just"/>
            <a:r>
              <a:rPr lang="ar-IQ" dirty="0" smtClean="0">
                <a:latin typeface="Simplified Arabic" pitchFamily="18" charset="-78"/>
                <a:cs typeface="Simplified Arabic" pitchFamily="18" charset="-78"/>
              </a:rPr>
              <a:t>الاول ان نغير الحاجات والقيم </a:t>
            </a:r>
          </a:p>
          <a:p>
            <a:pPr algn="just"/>
            <a:r>
              <a:rPr lang="ar-IQ" dirty="0" smtClean="0">
                <a:latin typeface="Simplified Arabic" pitchFamily="18" charset="-78"/>
                <a:cs typeface="Simplified Arabic" pitchFamily="18" charset="-78"/>
              </a:rPr>
              <a:t>الثاني هي ان نغير السبل التي تشبع بها الحاجات او الميول  </a:t>
            </a:r>
          </a:p>
          <a:p>
            <a:pPr algn="just"/>
            <a:r>
              <a:rPr lang="ar-IQ" dirty="0" smtClean="0">
                <a:latin typeface="Simplified Arabic" pitchFamily="18" charset="-78"/>
                <a:cs typeface="Simplified Arabic" pitchFamily="18" charset="-78"/>
              </a:rPr>
              <a:t>ويبين ليفين انه يمكننا ان نغير من حاجات الافراد وفقا لإملاء مصادر خارجية معينة </a:t>
            </a:r>
          </a:p>
          <a:p>
            <a:endParaRPr lang="ar-IQ" dirty="0"/>
          </a:p>
        </p:txBody>
      </p:sp>
      <p:sp>
        <p:nvSpPr>
          <p:cNvPr id="2" name="عنوان 1"/>
          <p:cNvSpPr>
            <a:spLocks noGrp="1"/>
          </p:cNvSpPr>
          <p:nvPr>
            <p:ph type="title"/>
          </p:nvPr>
        </p:nvSpPr>
        <p:spPr>
          <a:xfrm>
            <a:off x="457200" y="338328"/>
            <a:ext cx="8147248" cy="1074448"/>
          </a:xfrm>
        </p:spPr>
        <p:style>
          <a:lnRef idx="1">
            <a:schemeClr val="dk1"/>
          </a:lnRef>
          <a:fillRef idx="2">
            <a:schemeClr val="dk1"/>
          </a:fillRef>
          <a:effectRef idx="1">
            <a:schemeClr val="dk1"/>
          </a:effectRef>
          <a:fontRef idx="minor">
            <a:schemeClr val="dk1"/>
          </a:fontRef>
        </p:style>
        <p:txBody>
          <a:bodyPr>
            <a:normAutofit/>
          </a:bodyPr>
          <a:lstStyle/>
          <a:p>
            <a:pPr algn="r"/>
            <a:r>
              <a:rPr lang="ar-IQ" sz="2400" b="1" dirty="0" smtClean="0">
                <a:latin typeface="Simplified Arabic" pitchFamily="18" charset="-78"/>
                <a:cs typeface="Simplified Arabic" pitchFamily="18" charset="-78"/>
              </a:rPr>
              <a:t>صورة الانسان عند ليفين </a:t>
            </a:r>
            <a:endParaRPr lang="ar-IQ" sz="24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3369158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844824"/>
            <a:ext cx="7948405" cy="4281339"/>
          </a:xfrm>
        </p:spPr>
        <p:txBody>
          <a:bodyPr>
            <a:noAutofit/>
          </a:bodyPr>
          <a:lstStyle/>
          <a:p>
            <a:pPr algn="just"/>
            <a:r>
              <a:rPr lang="ar-IQ" sz="2000" dirty="0" smtClean="0">
                <a:latin typeface="Simplified Arabic" pitchFamily="18" charset="-78"/>
                <a:cs typeface="Simplified Arabic" pitchFamily="18" charset="-78"/>
              </a:rPr>
              <a:t>فسحت النظرية المجال امام ابحاث كثيرة في موضوعات تتعلق بعلم النفس الاجتماعي والطفولة والتجريبي وفي مجالات تتعلق بمستوى الطموح والذاكرة والدافعية والصراعات </a:t>
            </a:r>
            <a:r>
              <a:rPr lang="ar-IQ" sz="2000" dirty="0" err="1" smtClean="0">
                <a:latin typeface="Simplified Arabic" pitchFamily="18" charset="-78"/>
                <a:cs typeface="Simplified Arabic" pitchFamily="18" charset="-78"/>
              </a:rPr>
              <a:t>وديناميات</a:t>
            </a:r>
            <a:r>
              <a:rPr lang="ar-IQ" sz="2000" dirty="0" smtClean="0">
                <a:latin typeface="Simplified Arabic" pitchFamily="18" charset="-78"/>
                <a:cs typeface="Simplified Arabic" pitchFamily="18" charset="-78"/>
              </a:rPr>
              <a:t> الجماعة وابرزت اهمية الثقافة وطرق التنشئة الاجتماعية وهي بذلك اتفقت مع علماء علم النفس الاجتماعي والانثروبولوجيا ونقلت المفاهيم التقليدية التي جاءت بها المدرسة السلوكية كالدوافع والبواعث </a:t>
            </a:r>
            <a:r>
              <a:rPr lang="ar-IQ" sz="2000" dirty="0" err="1" smtClean="0">
                <a:latin typeface="Simplified Arabic" pitchFamily="18" charset="-78"/>
                <a:cs typeface="Simplified Arabic" pitchFamily="18" charset="-78"/>
              </a:rPr>
              <a:t>واللبيدو</a:t>
            </a:r>
            <a:r>
              <a:rPr lang="ar-IQ" sz="2000" dirty="0" smtClean="0">
                <a:latin typeface="Simplified Arabic" pitchFamily="18" charset="-78"/>
                <a:cs typeface="Simplified Arabic" pitchFamily="18" charset="-78"/>
              </a:rPr>
              <a:t> والسمة الى عوامل خارجية تتعلق ببيئة الشخص باعتبار ان الشخص جزء من البيئة المحيطة به ، كما ادخل ليفين في نظريته البعد الذاتي الذي يتمثل في القيم والقصدية والمطامح والتي قد اهملت من المدرسة السلوكية كذلك حولت اهتمام علماء النفس في دراساتهم على الحيوانات الى دراسات حول سلوك الشخص داخل الجماعة . </a:t>
            </a:r>
          </a:p>
          <a:p>
            <a:pPr algn="just"/>
            <a:r>
              <a:rPr lang="ar-IQ" sz="2000" dirty="0" smtClean="0">
                <a:latin typeface="Simplified Arabic" pitchFamily="18" charset="-78"/>
                <a:cs typeface="Simplified Arabic" pitchFamily="18" charset="-78"/>
              </a:rPr>
              <a:t>من جانب اخر فقد ركزت على اهمية السلوك الحاضر للشخص واهملت الماضي ، كذلك معظم مفاهيمها رياضية وفيزيائية مما يصعب ايجاد تعاريف اجرائية لها وعدم وضوح كيفية التغيير في حيز الحياة من جانب البيئة غير النفسية كما ان مفاهيمها غير مترابطة وتفتقر للبناء المنظم ويظهر ان هناك خلطا في عمليات ادراك الشخص للواقع </a:t>
            </a:r>
            <a:r>
              <a:rPr lang="ar-IQ" sz="2000" dirty="0" err="1" smtClean="0">
                <a:latin typeface="Simplified Arabic" pitchFamily="18" charset="-78"/>
                <a:cs typeface="Simplified Arabic" pitchFamily="18" charset="-78"/>
              </a:rPr>
              <a:t>الفينومونولوجي</a:t>
            </a:r>
            <a:r>
              <a:rPr lang="ar-IQ" sz="2000" dirty="0" smtClean="0">
                <a:latin typeface="Simplified Arabic" pitchFamily="18" charset="-78"/>
                <a:cs typeface="Simplified Arabic" pitchFamily="18" charset="-78"/>
              </a:rPr>
              <a:t> داخل حيز الحياة وبين الادراك المادي الموجود فعلا </a:t>
            </a:r>
            <a:endParaRPr lang="ar-IQ" sz="2000" dirty="0">
              <a:latin typeface="Simplified Arabic" pitchFamily="18" charset="-78"/>
              <a:cs typeface="Simplified Arabic" pitchFamily="18" charset="-78"/>
            </a:endParaRPr>
          </a:p>
        </p:txBody>
      </p:sp>
      <p:sp>
        <p:nvSpPr>
          <p:cNvPr id="2" name="عنوان 1"/>
          <p:cNvSpPr>
            <a:spLocks noGrp="1"/>
          </p:cNvSpPr>
          <p:nvPr>
            <p:ph type="title"/>
          </p:nvPr>
        </p:nvSpPr>
        <p:spPr>
          <a:xfrm>
            <a:off x="457200" y="338328"/>
            <a:ext cx="8147248" cy="1146456"/>
          </a:xfrm>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تقويم النظرية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138561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80728"/>
            <a:ext cx="8219256" cy="5145435"/>
          </a:xfrm>
        </p:spPr>
        <p:txBody>
          <a:bodyPr>
            <a:normAutofit/>
          </a:bodyPr>
          <a:lstStyle/>
          <a:p>
            <a:pPr algn="just"/>
            <a:r>
              <a:rPr lang="ar-IQ" dirty="0" smtClean="0"/>
              <a:t> </a:t>
            </a:r>
            <a:r>
              <a:rPr lang="ar-IQ" sz="2600" dirty="0" smtClean="0">
                <a:latin typeface="Simplified Arabic" pitchFamily="18" charset="-78"/>
                <a:cs typeface="Simplified Arabic" pitchFamily="18" charset="-78"/>
              </a:rPr>
              <a:t>احتلت نظرية </a:t>
            </a:r>
            <a:r>
              <a:rPr lang="ar-IQ" sz="2600" dirty="0" err="1" smtClean="0">
                <a:latin typeface="Simplified Arabic" pitchFamily="18" charset="-78"/>
                <a:cs typeface="Simplified Arabic" pitchFamily="18" charset="-78"/>
              </a:rPr>
              <a:t>الجشطالت</a:t>
            </a:r>
            <a:r>
              <a:rPr lang="ar-IQ" sz="2600" dirty="0" smtClean="0">
                <a:latin typeface="Simplified Arabic" pitchFamily="18" charset="-78"/>
                <a:cs typeface="Simplified Arabic" pitchFamily="18" charset="-78"/>
              </a:rPr>
              <a:t> مكانة هامة في الادب السيكولوجي ، وتكمن اهميتها في كونها جاءت رد فعل على ما كان سائداً في الفكر السيكولوجي من سيطرة لوجهة النظر السلوكية التي كانت تتجاهل دور العمليات المعرفية التي تساهم في تفسير الظاهرة النفسية ، كذلك في كونها احترمت البعد الانساني الموجود في الشخصية الانسانية من حيث تركيزها على عقله ، يضاف الى ذلك انها فتحت المجال امام تطبيقات كثيرة بالاستفادة من علوم اخرى كالفيزياء ، وهذا ما ظهر جلياً في مفهوم الحيز النفسي ( المجال) الذي ركز عليه كيرت ليفين ، وكذلك علوم الحاسوب ، وهذا ما ظهر في اتجاه معالجة المعلومات ، والذاكرة وتأكيدها على الفهم والادراك والعمليات العقلية المرافقة للسلوك الظاهر .</a:t>
            </a:r>
            <a:endParaRPr lang="ar-IQ" sz="2600" dirty="0">
              <a:latin typeface="Simplified Arabic" pitchFamily="18" charset="-78"/>
              <a:cs typeface="Simplified Arabic" pitchFamily="18" charset="-78"/>
            </a:endParaRPr>
          </a:p>
        </p:txBody>
      </p:sp>
    </p:spTree>
    <p:extLst>
      <p:ext uri="{BB962C8B-B14F-4D97-AF65-F5344CB8AC3E}">
        <p14:creationId xmlns:p14="http://schemas.microsoft.com/office/powerpoint/2010/main" val="4210990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91264" cy="5073427"/>
          </a:xfrm>
        </p:spPr>
        <p:txBody>
          <a:bodyPr/>
          <a:lstStyle/>
          <a:p>
            <a:pPr algn="just"/>
            <a:r>
              <a:rPr lang="ar-IQ" sz="2400" dirty="0" smtClean="0">
                <a:latin typeface="Simplified Arabic" pitchFamily="18" charset="-78"/>
                <a:cs typeface="Simplified Arabic" pitchFamily="18" charset="-78"/>
              </a:rPr>
              <a:t>كذلك يمكن عدها تمرداً على ما كان سائداً من التحليل العقلي الذي جاء به فونت </a:t>
            </a:r>
            <a:r>
              <a:rPr lang="ar-IQ" sz="2400" dirty="0" smtClean="0">
                <a:latin typeface="Simplified Arabic" pitchFamily="18" charset="-78"/>
                <a:cs typeface="Simplified Arabic" pitchFamily="18" charset="-78"/>
              </a:rPr>
              <a:t>وتلامذته </a:t>
            </a:r>
            <a:r>
              <a:rPr lang="ar-IQ" sz="2400" dirty="0" smtClean="0">
                <a:latin typeface="Simplified Arabic" pitchFamily="18" charset="-78"/>
                <a:cs typeface="Simplified Arabic" pitchFamily="18" charset="-78"/>
              </a:rPr>
              <a:t>إذ كانت حركتهم تمثل نوعاً جديداً من التحليل للخبرة الشعورية انطلاقا من المجال الإدراكي ، فالعضوية تسلك دائما ككل واحد وليس كأجزاء متميزة فالعقل والجسم ليسا كائنين منفصلين ، كما ان العقل لا يتكون من ملكات أو عناصر مستقلة , وكذلك لا يتكون الجسم من أعضاء وعمليات منفردة ، فالكائن العضوي وحدة واحدة ، وما يحدث للجزء يؤثر في الكل ، وأنه يستحيل فهم الكل عن طريق دراسة أجزاء أو قطاعات منفصلة ، لأن الكل يؤدي وظائف حسب قوانين لا يمكن استخلاصها من الاجزاء وهذا يعني أن الكل أكثر من مجرد مجموعة الاجزاء </a:t>
            </a:r>
            <a:r>
              <a:rPr lang="ar-IQ" dirty="0" smtClean="0"/>
              <a:t>. </a:t>
            </a:r>
          </a:p>
          <a:p>
            <a:pPr algn="just"/>
            <a:endParaRPr lang="ar-IQ" dirty="0"/>
          </a:p>
        </p:txBody>
      </p:sp>
    </p:spTree>
    <p:extLst>
      <p:ext uri="{BB962C8B-B14F-4D97-AF65-F5344CB8AC3E}">
        <p14:creationId xmlns:p14="http://schemas.microsoft.com/office/powerpoint/2010/main" val="2690193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19256" cy="5649491"/>
          </a:xfrm>
        </p:spPr>
        <p:txBody>
          <a:bodyPr>
            <a:normAutofit/>
          </a:bodyPr>
          <a:lstStyle/>
          <a:p>
            <a:pPr algn="just"/>
            <a:r>
              <a:rPr lang="ar-IQ" sz="2800" dirty="0" smtClean="0">
                <a:latin typeface="Simplified Arabic" pitchFamily="18" charset="-78"/>
                <a:cs typeface="Simplified Arabic" pitchFamily="18" charset="-78"/>
              </a:rPr>
              <a:t>يعد ماكس </a:t>
            </a:r>
            <a:r>
              <a:rPr lang="ar-IQ" sz="2800" dirty="0" err="1" smtClean="0">
                <a:latin typeface="Simplified Arabic" pitchFamily="18" charset="-78"/>
                <a:cs typeface="Simplified Arabic" pitchFamily="18" charset="-78"/>
              </a:rPr>
              <a:t>فرتيمر</a:t>
            </a:r>
            <a:r>
              <a:rPr lang="en-US"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مؤسس النظرية </a:t>
            </a:r>
            <a:r>
              <a:rPr lang="ar-IQ" sz="2800" dirty="0" err="1" smtClean="0">
                <a:latin typeface="Simplified Arabic" pitchFamily="18" charset="-78"/>
                <a:cs typeface="Simplified Arabic" pitchFamily="18" charset="-78"/>
              </a:rPr>
              <a:t>الجشطالتية</a:t>
            </a:r>
            <a:r>
              <a:rPr lang="ar-IQ" sz="2800" dirty="0" smtClean="0">
                <a:latin typeface="Simplified Arabic" pitchFamily="18" charset="-78"/>
                <a:cs typeface="Simplified Arabic" pitchFamily="18" charset="-78"/>
              </a:rPr>
              <a:t> ، </a:t>
            </a:r>
            <a:r>
              <a:rPr lang="ar-IQ" sz="2800" dirty="0" smtClean="0">
                <a:latin typeface="Simplified Arabic" pitchFamily="18" charset="-78"/>
                <a:cs typeface="Simplified Arabic" pitchFamily="18" charset="-78"/>
              </a:rPr>
              <a:t>والذي </a:t>
            </a:r>
            <a:r>
              <a:rPr lang="ar-IQ" sz="2800" dirty="0" smtClean="0">
                <a:latin typeface="Simplified Arabic" pitchFamily="18" charset="-78"/>
                <a:cs typeface="Simplified Arabic" pitchFamily="18" charset="-78"/>
              </a:rPr>
              <a:t>يعد أول </a:t>
            </a:r>
            <a:r>
              <a:rPr lang="ar-IQ" sz="2800" dirty="0">
                <a:latin typeface="Simplified Arabic" pitchFamily="18" charset="-78"/>
                <a:cs typeface="Simplified Arabic" pitchFamily="18" charset="-78"/>
              </a:rPr>
              <a:t>من اعلن المبدأ القائل بأن الكل سابق </a:t>
            </a:r>
            <a:r>
              <a:rPr lang="ar-IQ" sz="2800" dirty="0" smtClean="0">
                <a:latin typeface="Simplified Arabic" pitchFamily="18" charset="-78"/>
                <a:cs typeface="Simplified Arabic" pitchFamily="18" charset="-78"/>
              </a:rPr>
              <a:t>لجزئياته ، </a:t>
            </a:r>
            <a:r>
              <a:rPr lang="ar-IQ" sz="2800" dirty="0" smtClean="0">
                <a:latin typeface="Simplified Arabic" pitchFamily="18" charset="-78"/>
                <a:cs typeface="Simplified Arabic" pitchFamily="18" charset="-78"/>
              </a:rPr>
              <a:t>يرى </a:t>
            </a:r>
            <a:r>
              <a:rPr lang="ar-IQ" sz="2800" dirty="0" smtClean="0">
                <a:latin typeface="Simplified Arabic" pitchFamily="18" charset="-78"/>
                <a:cs typeface="Simplified Arabic" pitchFamily="18" charset="-78"/>
              </a:rPr>
              <a:t>اصحاب نظرية </a:t>
            </a:r>
            <a:r>
              <a:rPr lang="ar-IQ" sz="2800" dirty="0" err="1" smtClean="0">
                <a:latin typeface="Simplified Arabic" pitchFamily="18" charset="-78"/>
                <a:cs typeface="Simplified Arabic" pitchFamily="18" charset="-78"/>
              </a:rPr>
              <a:t>الجشطالت</a:t>
            </a:r>
            <a:r>
              <a:rPr lang="ar-IQ" sz="2800" dirty="0" smtClean="0">
                <a:latin typeface="Simplified Arabic" pitchFamily="18" charset="-78"/>
                <a:cs typeface="Simplified Arabic" pitchFamily="18" charset="-78"/>
              </a:rPr>
              <a:t> أن الشيء المدرك الناتج من عناصر حسية يختلف عن العناصر الحسية نفسها ، معنى ذلك أن المُدرك أو الكل الذي ندركه </a:t>
            </a:r>
            <a:r>
              <a:rPr lang="ar-IQ" sz="2800" dirty="0" err="1" smtClean="0">
                <a:latin typeface="Simplified Arabic" pitchFamily="18" charset="-78"/>
                <a:cs typeface="Simplified Arabic" pitchFamily="18" charset="-78"/>
              </a:rPr>
              <a:t>لايمكن</a:t>
            </a:r>
            <a:r>
              <a:rPr lang="ar-IQ" sz="2800" dirty="0" smtClean="0">
                <a:latin typeface="Simplified Arabic" pitchFamily="18" charset="-78"/>
                <a:cs typeface="Simplified Arabic" pitchFamily="18" charset="-78"/>
              </a:rPr>
              <a:t> التوصل اليه عن طريق العناصر أو المثيرات الحسية التي تكونه ، فمثلا في تفسير لظاهرة " </a:t>
            </a:r>
            <a:r>
              <a:rPr lang="ar-IQ" sz="2800" dirty="0" err="1" smtClean="0">
                <a:latin typeface="Simplified Arabic" pitchFamily="18" charset="-78"/>
                <a:cs typeface="Simplified Arabic" pitchFamily="18" charset="-78"/>
              </a:rPr>
              <a:t>فاي</a:t>
            </a:r>
            <a:r>
              <a:rPr lang="ar-IQ" sz="2800" dirty="0" smtClean="0">
                <a:latin typeface="Simplified Arabic" pitchFamily="18" charset="-78"/>
                <a:cs typeface="Simplified Arabic" pitchFamily="18" charset="-78"/>
              </a:rPr>
              <a:t> " فأننا ندرك الحركة التي تنشأ عن عملية مزج للعناصر وايقاع التتابع بينها، الامر الذي يعني أن المٌدرك يختلف عن أجزائه المكونة له . </a:t>
            </a:r>
            <a:endParaRPr lang="ar-IQ" sz="28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301640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91264" cy="5577483"/>
          </a:xfrm>
        </p:spPr>
        <p:txBody>
          <a:bodyPr>
            <a:normAutofit/>
          </a:bodyPr>
          <a:lstStyle/>
          <a:p>
            <a:pPr algn="just"/>
            <a:r>
              <a:rPr lang="ar-IQ" sz="2400" dirty="0" smtClean="0">
                <a:latin typeface="Simplified Arabic" pitchFamily="18" charset="-78"/>
                <a:cs typeface="Simplified Arabic" pitchFamily="18" charset="-78"/>
              </a:rPr>
              <a:t>كما يرى أصحاب هذه النظرية أن السلوك عبارة عن وحدة كلية غير قابلة للتحليل ، وان سلوك الفرد في موقف ما يخضع لقواعد تنظم المجال الذي يوجد فيه هذا الفرد </a:t>
            </a:r>
            <a:r>
              <a:rPr lang="ar-IQ" sz="2400" dirty="0" smtClean="0">
                <a:latin typeface="Simplified Arabic" pitchFamily="18" charset="-78"/>
                <a:cs typeface="Simplified Arabic" pitchFamily="18" charset="-78"/>
              </a:rPr>
              <a:t>وهم </a:t>
            </a:r>
            <a:r>
              <a:rPr lang="ar-IQ" sz="2400" dirty="0" smtClean="0">
                <a:latin typeface="Simplified Arabic" pitchFamily="18" charset="-78"/>
                <a:cs typeface="Simplified Arabic" pitchFamily="18" charset="-78"/>
              </a:rPr>
              <a:t>بذلك يختلفون عن أصحاب النظريات السلوكية الشرطية الذين يرون أن السلوك عبارة عن وحدة معقدة يمكن تحليلها إلى وحدات بسيطة تسمى الاستجابات الأولية </a:t>
            </a:r>
            <a:r>
              <a:rPr lang="ar-IQ" sz="2400" dirty="0" smtClean="0">
                <a:latin typeface="Simplified Arabic" pitchFamily="18" charset="-78"/>
                <a:cs typeface="Simplified Arabic" pitchFamily="18" charset="-78"/>
              </a:rPr>
              <a:t>وان </a:t>
            </a:r>
            <a:r>
              <a:rPr lang="ar-IQ" sz="2400" dirty="0" smtClean="0">
                <a:latin typeface="Simplified Arabic" pitchFamily="18" charset="-78"/>
                <a:cs typeface="Simplified Arabic" pitchFamily="18" charset="-78"/>
              </a:rPr>
              <a:t>هذه الاستجابات ترتبط بمثيرات محددة يفسر الاساس الذي تقوم عليه النظرية، من خلال كلمة </a:t>
            </a:r>
            <a:r>
              <a:rPr lang="ar-IQ" sz="2400" dirty="0" err="1" smtClean="0">
                <a:latin typeface="Simplified Arabic" pitchFamily="18" charset="-78"/>
                <a:cs typeface="Simplified Arabic" pitchFamily="18" charset="-78"/>
              </a:rPr>
              <a:t>جشطالت</a:t>
            </a:r>
            <a:r>
              <a:rPr lang="ar-IQ" sz="2400" dirty="0" smtClean="0">
                <a:latin typeface="Simplified Arabic" pitchFamily="18" charset="-78"/>
                <a:cs typeface="Simplified Arabic" pitchFamily="18" charset="-78"/>
              </a:rPr>
              <a:t>،  وهي الشكل او </a:t>
            </a:r>
            <a:r>
              <a:rPr lang="ar-IQ" sz="2400" dirty="0" smtClean="0">
                <a:latin typeface="Simplified Arabic" pitchFamily="18" charset="-78"/>
                <a:cs typeface="Simplified Arabic" pitchFamily="18" charset="-78"/>
              </a:rPr>
              <a:t>الصفة </a:t>
            </a:r>
            <a:r>
              <a:rPr lang="ar-IQ" sz="2400" dirty="0" smtClean="0">
                <a:latin typeface="Simplified Arabic" pitchFamily="18" charset="-78"/>
                <a:cs typeface="Simplified Arabic" pitchFamily="18" charset="-78"/>
              </a:rPr>
              <a:t>وهو أن السلوك يتصف بالكلية ، بمعنى أنه وحدة معينة نتيجة لوجود الكائن الحي في موقف معين وهذا الموقف يتميز ببعض العوامل التي تؤثر على الكائن فتجعله يستجيب له بطريقة معينة  حتى يحقق تكيفه وتوافقه مع هذا الموقف.</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066459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91264" cy="5721499"/>
          </a:xfrm>
        </p:spPr>
        <p:txBody>
          <a:bodyPr>
            <a:normAutofit lnSpcReduction="10000"/>
          </a:bodyPr>
          <a:lstStyle/>
          <a:p>
            <a:pPr algn="just"/>
            <a:r>
              <a:rPr lang="ar-IQ" sz="2800" dirty="0" smtClean="0">
                <a:latin typeface="Simplified Arabic" pitchFamily="18" charset="-78"/>
                <a:cs typeface="Simplified Arabic" pitchFamily="18" charset="-78"/>
              </a:rPr>
              <a:t>وفقاً لمنظري هذه النظرية ، أنه أذا أردنا ان نفهم الموقف المشكل الذي </a:t>
            </a:r>
            <a:r>
              <a:rPr lang="ar-IQ" sz="2800" dirty="0" err="1" smtClean="0">
                <a:latin typeface="Simplified Arabic" pitchFamily="18" charset="-78"/>
                <a:cs typeface="Simplified Arabic" pitchFamily="18" charset="-78"/>
              </a:rPr>
              <a:t>نواجهه</a:t>
            </a:r>
            <a:r>
              <a:rPr lang="ar-IQ" sz="2800" dirty="0" smtClean="0">
                <a:latin typeface="Simplified Arabic" pitchFamily="18" charset="-78"/>
                <a:cs typeface="Simplified Arabic" pitchFamily="18" charset="-78"/>
              </a:rPr>
              <a:t> علينا ان ننظر للموقف بكليته ، ومن ثم نربط بين أجزائه المكونة له ، أي أننا ندرك العالم بكليته من خلال النظرة الاجمالية للموقف ، </a:t>
            </a:r>
            <a:r>
              <a:rPr lang="ar-IQ" sz="2800" dirty="0" err="1" smtClean="0">
                <a:latin typeface="Simplified Arabic" pitchFamily="18" charset="-78"/>
                <a:cs typeface="Simplified Arabic" pitchFamily="18" charset="-78"/>
              </a:rPr>
              <a:t>وأذا</a:t>
            </a:r>
            <a:r>
              <a:rPr lang="ar-IQ" sz="2800" dirty="0" smtClean="0">
                <a:latin typeface="Simplified Arabic" pitchFamily="18" charset="-78"/>
                <a:cs typeface="Simplified Arabic" pitchFamily="18" charset="-78"/>
              </a:rPr>
              <a:t> ما أردنا أن نفهم لماذا يقوم الكائن الحي بالسلوك الذي يسلكه فلابد لنا أن نفهم كيف يدرك هذا الكائن الموقف نفسه والموقف الذي يجد نفسه فيه ، فالتركيز هنا يكون حول موضوع الادراك اذ يعد المحور الاساسي لنظرية </a:t>
            </a:r>
            <a:r>
              <a:rPr lang="ar-IQ" sz="2800" dirty="0" err="1" smtClean="0">
                <a:latin typeface="Simplified Arabic" pitchFamily="18" charset="-78"/>
                <a:cs typeface="Simplified Arabic" pitchFamily="18" charset="-78"/>
              </a:rPr>
              <a:t>الجشطالت</a:t>
            </a:r>
            <a:r>
              <a:rPr lang="ar-IQ" sz="2800" dirty="0" smtClean="0">
                <a:latin typeface="Simplified Arabic" pitchFamily="18" charset="-78"/>
                <a:cs typeface="Simplified Arabic" pitchFamily="18" charset="-78"/>
              </a:rPr>
              <a:t> ، وهو يُشكل محدد اساس وهام تقوم عليه نظرية </a:t>
            </a:r>
            <a:r>
              <a:rPr lang="ar-IQ" sz="2800" dirty="0" err="1" smtClean="0">
                <a:latin typeface="Simplified Arabic" pitchFamily="18" charset="-78"/>
                <a:cs typeface="Simplified Arabic" pitchFamily="18" charset="-78"/>
              </a:rPr>
              <a:t>الجشطالت</a:t>
            </a:r>
            <a:r>
              <a:rPr lang="ar-IQ"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 </a:t>
            </a:r>
          </a:p>
          <a:p>
            <a:pPr algn="just"/>
            <a:r>
              <a:rPr lang="ar-IQ" sz="2800" dirty="0">
                <a:latin typeface="Simplified Arabic" pitchFamily="18" charset="-78"/>
                <a:cs typeface="Simplified Arabic" pitchFamily="18" charset="-78"/>
              </a:rPr>
              <a:t>ثم انضم </a:t>
            </a:r>
            <a:r>
              <a:rPr lang="ar-IQ" sz="2800" dirty="0" smtClean="0">
                <a:latin typeface="Simplified Arabic" pitchFamily="18" charset="-78"/>
                <a:cs typeface="Simplified Arabic" pitchFamily="18" charset="-78"/>
              </a:rPr>
              <a:t>اليهم </a:t>
            </a:r>
            <a:r>
              <a:rPr lang="ar-IQ" sz="2800" dirty="0" err="1">
                <a:latin typeface="Simplified Arabic" pitchFamily="18" charset="-78"/>
                <a:cs typeface="Simplified Arabic" pitchFamily="18" charset="-78"/>
              </a:rPr>
              <a:t>ولفجانج</a:t>
            </a:r>
            <a:r>
              <a:rPr lang="ar-IQ" sz="2800" dirty="0">
                <a:latin typeface="Simplified Arabic" pitchFamily="18" charset="-78"/>
                <a:cs typeface="Simplified Arabic" pitchFamily="18" charset="-78"/>
              </a:rPr>
              <a:t> </a:t>
            </a:r>
            <a:r>
              <a:rPr lang="ar-IQ" sz="2800" dirty="0" err="1">
                <a:latin typeface="Simplified Arabic" pitchFamily="18" charset="-78"/>
                <a:cs typeface="Simplified Arabic" pitchFamily="18" charset="-78"/>
              </a:rPr>
              <a:t>كوهلر</a:t>
            </a:r>
            <a:r>
              <a:rPr lang="ar-IQ" sz="2800" dirty="0">
                <a:latin typeface="Simplified Arabic" pitchFamily="18" charset="-78"/>
                <a:cs typeface="Simplified Arabic" pitchFamily="18" charset="-78"/>
              </a:rPr>
              <a:t> وكيرت </a:t>
            </a:r>
            <a:r>
              <a:rPr lang="ar-IQ" sz="2800" dirty="0" err="1">
                <a:latin typeface="Simplified Arabic" pitchFamily="18" charset="-78"/>
                <a:cs typeface="Simplified Arabic" pitchFamily="18" charset="-78"/>
              </a:rPr>
              <a:t>كوفكا</a:t>
            </a:r>
            <a:r>
              <a:rPr lang="ar-IQ" sz="2800" dirty="0">
                <a:latin typeface="Simplified Arabic" pitchFamily="18" charset="-78"/>
                <a:cs typeface="Simplified Arabic" pitchFamily="18" charset="-78"/>
              </a:rPr>
              <a:t> ، </a:t>
            </a:r>
            <a:r>
              <a:rPr lang="ar-IQ" sz="2800" dirty="0" smtClean="0">
                <a:latin typeface="Simplified Arabic" pitchFamily="18" charset="-78"/>
                <a:cs typeface="Simplified Arabic" pitchFamily="18" charset="-78"/>
              </a:rPr>
              <a:t>وفيما </a:t>
            </a:r>
            <a:r>
              <a:rPr lang="ar-IQ" sz="2800" dirty="0">
                <a:latin typeface="Simplified Arabic" pitchFamily="18" charset="-78"/>
                <a:cs typeface="Simplified Arabic" pitchFamily="18" charset="-78"/>
              </a:rPr>
              <a:t>بعد </a:t>
            </a:r>
            <a:r>
              <a:rPr lang="ar-IQ" sz="2800" dirty="0" smtClean="0">
                <a:latin typeface="Simplified Arabic" pitchFamily="18" charset="-78"/>
                <a:cs typeface="Simplified Arabic" pitchFamily="18" charset="-78"/>
              </a:rPr>
              <a:t>انضم كيرت </a:t>
            </a:r>
            <a:r>
              <a:rPr lang="ar-IQ" sz="2800" dirty="0">
                <a:latin typeface="Simplified Arabic" pitchFamily="18" charset="-78"/>
                <a:cs typeface="Simplified Arabic" pitchFamily="18" charset="-78"/>
              </a:rPr>
              <a:t>ليفين الذي اختلف عنهم في انه يرى ان علم النفس هو علم نفس اجتماعي واكد على الارادة والدافعية والشخصية ، في حين اهتمت النظرية </a:t>
            </a:r>
            <a:r>
              <a:rPr lang="ar-IQ" sz="2800" dirty="0" err="1">
                <a:latin typeface="Simplified Arabic" pitchFamily="18" charset="-78"/>
                <a:cs typeface="Simplified Arabic" pitchFamily="18" charset="-78"/>
              </a:rPr>
              <a:t>الجشطالتية</a:t>
            </a:r>
            <a:r>
              <a:rPr lang="ar-IQ" sz="2800" dirty="0">
                <a:latin typeface="Simplified Arabic" pitchFamily="18" charset="-78"/>
                <a:cs typeface="Simplified Arabic" pitchFamily="18" charset="-78"/>
              </a:rPr>
              <a:t> بالتعلم والادراك ، لذا ظهرت نظريته التي سميت بنظرية المجال . </a:t>
            </a:r>
          </a:p>
          <a:p>
            <a:pPr algn="just"/>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3043567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91264" cy="5433467"/>
          </a:xfrm>
        </p:spPr>
        <p:txBody>
          <a:bodyPr>
            <a:normAutofit/>
          </a:bodyPr>
          <a:lstStyle/>
          <a:p>
            <a:pPr algn="just"/>
            <a:r>
              <a:rPr lang="ar-IQ" sz="2800" dirty="0" smtClean="0">
                <a:latin typeface="Simplified Arabic" pitchFamily="18" charset="-78"/>
                <a:cs typeface="Simplified Arabic" pitchFamily="18" charset="-78"/>
              </a:rPr>
              <a:t>تعد نظرية ليفين</a:t>
            </a:r>
            <a:r>
              <a:rPr lang="en-US"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امتداداً لنظرية </a:t>
            </a:r>
            <a:r>
              <a:rPr lang="ar-IQ" sz="2800" dirty="0" err="1" smtClean="0">
                <a:latin typeface="Simplified Arabic" pitchFamily="18" charset="-78"/>
                <a:cs typeface="Simplified Arabic" pitchFamily="18" charset="-78"/>
              </a:rPr>
              <a:t>الجشطالت</a:t>
            </a:r>
            <a:r>
              <a:rPr lang="ar-IQ" sz="2800" dirty="0" smtClean="0">
                <a:latin typeface="Simplified Arabic" pitchFamily="18" charset="-78"/>
                <a:cs typeface="Simplified Arabic" pitchFamily="18" charset="-78"/>
              </a:rPr>
              <a:t> او نظرية التنظيم الادراكي المعرفية ، فلا تفترق فكرة ليفين في المجال عن فكرة </a:t>
            </a:r>
            <a:r>
              <a:rPr lang="ar-IQ" sz="2800" dirty="0" err="1" smtClean="0">
                <a:latin typeface="Simplified Arabic" pitchFamily="18" charset="-78"/>
                <a:cs typeface="Simplified Arabic" pitchFamily="18" charset="-78"/>
              </a:rPr>
              <a:t>الجشطالت</a:t>
            </a:r>
            <a:r>
              <a:rPr lang="ar-IQ" sz="2800" dirty="0" smtClean="0">
                <a:latin typeface="Simplified Arabic" pitchFamily="18" charset="-78"/>
                <a:cs typeface="Simplified Arabic" pitchFamily="18" charset="-78"/>
              </a:rPr>
              <a:t> ، فالمجال لكل منهما هو الحيز المحيط بالذات من حيث </a:t>
            </a:r>
            <a:r>
              <a:rPr lang="ar-IQ" sz="2800" dirty="0" smtClean="0">
                <a:latin typeface="Simplified Arabic" pitchFamily="18" charset="-78"/>
                <a:cs typeface="Simplified Arabic" pitchFamily="18" charset="-78"/>
              </a:rPr>
              <a:t>انه </a:t>
            </a:r>
            <a:r>
              <a:rPr lang="ar-IQ" sz="2800" dirty="0" smtClean="0">
                <a:latin typeface="Simplified Arabic" pitchFamily="18" charset="-78"/>
                <a:cs typeface="Simplified Arabic" pitchFamily="18" charset="-78"/>
              </a:rPr>
              <a:t>مصدر السلوك الذي تظهر فيه آثار قوى هذه الذات من احتكاكها ببيئة خارجية تؤثر فيها وتتأثر بها ، ومع أن الافراد قد يعيشون في نفس البيئة الجغرافية إلا أن المجال النفسي لكل منهم يختلف عن الاخر وذلك نظراً لاختلاف ميولهم وأعمالهم واتجاهاتهم وأفكارهم وأهدافهم في الحياة وطرق احتكاكهم بمن حولهم . </a:t>
            </a:r>
          </a:p>
          <a:p>
            <a:pPr algn="just"/>
            <a:r>
              <a:rPr lang="ar-IQ" sz="2800" dirty="0" smtClean="0">
                <a:latin typeface="Simplified Arabic" pitchFamily="18" charset="-78"/>
                <a:cs typeface="Simplified Arabic" pitchFamily="18" charset="-78"/>
              </a:rPr>
              <a:t>الفكرة الأساسية في هذه النظرية ، أن إدراك موضوع ما يحدده المجال الإدراكي الكلي الذي يوجد فيه، وأن الكل ليس مجرد مجموع الأجزاء وأن الجزء يتحدد بطبيعة الكل، وأن الأجزاء تتكامل في وحدات كلية والنظرية المجالية مأخوذة عن علم </a:t>
            </a:r>
            <a:r>
              <a:rPr lang="ar-IQ" sz="2800" dirty="0" smtClean="0">
                <a:latin typeface="Simplified Arabic" pitchFamily="18" charset="-78"/>
                <a:cs typeface="Simplified Arabic" pitchFamily="18" charset="-78"/>
              </a:rPr>
              <a:t>الفيزياء. </a:t>
            </a:r>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305940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91264" cy="5577483"/>
          </a:xfrm>
        </p:spPr>
        <p:txBody>
          <a:bodyPr>
            <a:normAutofit/>
          </a:bodyPr>
          <a:lstStyle/>
          <a:p>
            <a:pPr algn="just"/>
            <a:endParaRPr lang="ar-IQ" sz="2400" dirty="0" smtClean="0">
              <a:latin typeface="Simplified Arabic" pitchFamily="18" charset="-78"/>
              <a:cs typeface="Simplified Arabic" pitchFamily="18" charset="-78"/>
            </a:endParaRPr>
          </a:p>
          <a:p>
            <a:pPr algn="just"/>
            <a:r>
              <a:rPr lang="ar-IQ" dirty="0" smtClean="0">
                <a:latin typeface="Simplified Arabic" pitchFamily="18" charset="-78"/>
                <a:cs typeface="Simplified Arabic" pitchFamily="18" charset="-78"/>
              </a:rPr>
              <a:t>بدأ ظهور مفهوم </a:t>
            </a:r>
            <a:r>
              <a:rPr lang="ar-IQ" dirty="0">
                <a:latin typeface="Simplified Arabic" pitchFamily="18" charset="-78"/>
                <a:cs typeface="Simplified Arabic" pitchFamily="18" charset="-78"/>
              </a:rPr>
              <a:t>(المجال) </a:t>
            </a:r>
            <a:r>
              <a:rPr lang="ar-IQ" dirty="0" smtClean="0">
                <a:latin typeface="Simplified Arabic" pitchFamily="18" charset="-78"/>
                <a:cs typeface="Simplified Arabic" pitchFamily="18" charset="-78"/>
              </a:rPr>
              <a:t>مع </a:t>
            </a:r>
            <a:r>
              <a:rPr lang="ar-IQ" dirty="0">
                <a:latin typeface="Simplified Arabic" pitchFamily="18" charset="-78"/>
                <a:cs typeface="Simplified Arabic" pitchFamily="18" charset="-78"/>
              </a:rPr>
              <a:t>ظهور مدرسة </a:t>
            </a:r>
            <a:r>
              <a:rPr lang="ar-IQ" dirty="0" err="1">
                <a:latin typeface="Simplified Arabic" pitchFamily="18" charset="-78"/>
                <a:cs typeface="Simplified Arabic" pitchFamily="18" charset="-78"/>
              </a:rPr>
              <a:t>الجشطالت</a:t>
            </a:r>
            <a:r>
              <a:rPr lang="ar-IQ" dirty="0">
                <a:latin typeface="Simplified Arabic" pitchFamily="18" charset="-78"/>
                <a:cs typeface="Simplified Arabic" pitchFamily="18" charset="-78"/>
              </a:rPr>
              <a:t>، ورغم انتمائه لمدرسة </a:t>
            </a:r>
            <a:r>
              <a:rPr lang="ar-IQ" dirty="0" err="1">
                <a:latin typeface="Simplified Arabic" pitchFamily="18" charset="-78"/>
                <a:cs typeface="Simplified Arabic" pitchFamily="18" charset="-78"/>
              </a:rPr>
              <a:t>الجشطالت</a:t>
            </a:r>
            <a:r>
              <a:rPr lang="ar-IQ" dirty="0">
                <a:latin typeface="Simplified Arabic" pitchFamily="18" charset="-78"/>
                <a:cs typeface="Simplified Arabic" pitchFamily="18" charset="-78"/>
              </a:rPr>
              <a:t> في بداية حياته العلمية إلا أن نظريته تختلف عن نظرية </a:t>
            </a:r>
            <a:r>
              <a:rPr lang="ar-IQ" dirty="0" err="1">
                <a:latin typeface="Simplified Arabic" pitchFamily="18" charset="-78"/>
                <a:cs typeface="Simplified Arabic" pitchFamily="18" charset="-78"/>
              </a:rPr>
              <a:t>الجشطالت</a:t>
            </a:r>
            <a:r>
              <a:rPr lang="ar-IQ" dirty="0">
                <a:latin typeface="Simplified Arabic" pitchFamily="18" charset="-78"/>
                <a:cs typeface="Simplified Arabic" pitchFamily="18" charset="-78"/>
              </a:rPr>
              <a:t>، حيث ليفين يركز على (الحاجات، الإرادة، الشخصية، العوامل الاجتماعية) في الوقت الذي تركز فيه </a:t>
            </a:r>
            <a:r>
              <a:rPr lang="ar-IQ" dirty="0" err="1">
                <a:latin typeface="Simplified Arabic" pitchFamily="18" charset="-78"/>
                <a:cs typeface="Simplified Arabic" pitchFamily="18" charset="-78"/>
              </a:rPr>
              <a:t>الجشطالت</a:t>
            </a:r>
            <a:r>
              <a:rPr lang="ar-IQ" dirty="0">
                <a:latin typeface="Simplified Arabic" pitchFamily="18" charset="-78"/>
                <a:cs typeface="Simplified Arabic" pitchFamily="18" charset="-78"/>
              </a:rPr>
              <a:t> على الإدراك، التعلم، التكوينات الفسيولوجية في شرح الإنسان ، ويعد توجه ليفين في علم النفس توجهاً اجتماعياً، بل قال صراحة أن علم النفس هو علم اجتماعي، وركز في عمله هو وأتباعه على دراسة السلوك كدالة للموقف الفيزيقي والاجتماعي .</a:t>
            </a:r>
          </a:p>
          <a:p>
            <a:pPr algn="just"/>
            <a:r>
              <a:rPr lang="ar-IQ" sz="2400" dirty="0" smtClean="0">
                <a:latin typeface="Simplified Arabic" pitchFamily="18" charset="-78"/>
                <a:cs typeface="Simplified Arabic" pitchFamily="18" charset="-78"/>
              </a:rPr>
              <a:t>تقوم </a:t>
            </a:r>
            <a:r>
              <a:rPr lang="ar-IQ" sz="2400" dirty="0" smtClean="0">
                <a:latin typeface="Simplified Arabic" pitchFamily="18" charset="-78"/>
                <a:cs typeface="Simplified Arabic" pitchFamily="18" charset="-78"/>
              </a:rPr>
              <a:t>نظرية المجال على فكرة أساسية مؤداها أن السلوك يتحدد بالمجال النفسي المدرك الذي يوجد فيه الفرد في لحظة ما ، ويرى ليفين أن تفسير السلوك يرتبط بالمجال الذي يحدث فيه .</a:t>
            </a:r>
          </a:p>
          <a:p>
            <a:pPr algn="just"/>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3085658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844824"/>
            <a:ext cx="7732381" cy="4281339"/>
          </a:xfrm>
        </p:spPr>
        <p:txBody>
          <a:bodyPr>
            <a:normAutofit lnSpcReduction="10000"/>
          </a:bodyPr>
          <a:lstStyle/>
          <a:p>
            <a:pPr algn="just"/>
            <a:r>
              <a:rPr lang="ar-IQ" sz="2400" b="1" dirty="0" smtClean="0">
                <a:latin typeface="Simplified Arabic" pitchFamily="18" charset="-78"/>
                <a:cs typeface="Simplified Arabic" pitchFamily="18" charset="-78"/>
              </a:rPr>
              <a:t>حيز الحياة : </a:t>
            </a:r>
            <a:r>
              <a:rPr lang="ar-IQ" sz="2400" dirty="0" smtClean="0">
                <a:latin typeface="Simplified Arabic" pitchFamily="18" charset="-78"/>
                <a:cs typeface="Simplified Arabic" pitchFamily="18" charset="-78"/>
              </a:rPr>
              <a:t>يعد مفهوم حيز الحياة من اهم المفاهيم التي طرحها ليفين في نظريته ويعني به جميع الوقائع التي تحدد سلوك الشخص في وقت محدد في موقف ما ، وهذا السلوك قد يرتبط </a:t>
            </a:r>
            <a:r>
              <a:rPr lang="ar-IQ" sz="2400" dirty="0" smtClean="0">
                <a:latin typeface="Simplified Arabic" pitchFamily="18" charset="-78"/>
                <a:cs typeface="Simplified Arabic" pitchFamily="18" charset="-78"/>
              </a:rPr>
              <a:t>بأحداث </a:t>
            </a:r>
            <a:r>
              <a:rPr lang="ar-IQ" sz="2400" dirty="0" smtClean="0">
                <a:latin typeface="Simplified Arabic" pitchFamily="18" charset="-78"/>
                <a:cs typeface="Simplified Arabic" pitchFamily="18" charset="-78"/>
              </a:rPr>
              <a:t>انية حاضرة او </a:t>
            </a:r>
            <a:r>
              <a:rPr lang="ar-IQ" sz="2400" dirty="0" smtClean="0">
                <a:latin typeface="Simplified Arabic" pitchFamily="18" charset="-78"/>
                <a:cs typeface="Simplified Arabic" pitchFamily="18" charset="-78"/>
              </a:rPr>
              <a:t>بأحداث </a:t>
            </a:r>
            <a:r>
              <a:rPr lang="ar-IQ" sz="2400" dirty="0" smtClean="0">
                <a:latin typeface="Simplified Arabic" pitchFamily="18" charset="-78"/>
                <a:cs typeface="Simplified Arabic" pitchFamily="18" charset="-78"/>
              </a:rPr>
              <a:t>ماضية او قد يرتبط بالمستقبل </a:t>
            </a:r>
            <a:r>
              <a:rPr lang="ar-IQ" sz="2400" dirty="0" smtClean="0">
                <a:latin typeface="Simplified Arabic" pitchFamily="18" charset="-78"/>
                <a:cs typeface="Simplified Arabic" pitchFamily="18" charset="-78"/>
              </a:rPr>
              <a:t>ينقسم </a:t>
            </a:r>
            <a:r>
              <a:rPr lang="ar-IQ" sz="2400" dirty="0" smtClean="0">
                <a:latin typeface="Simplified Arabic" pitchFamily="18" charset="-78"/>
                <a:cs typeface="Simplified Arabic" pitchFamily="18" charset="-78"/>
              </a:rPr>
              <a:t>حيز الحياة الى </a:t>
            </a:r>
          </a:p>
          <a:p>
            <a:pPr algn="just"/>
            <a:r>
              <a:rPr lang="ar-IQ" sz="2400" dirty="0" smtClean="0">
                <a:latin typeface="Simplified Arabic" pitchFamily="18" charset="-78"/>
                <a:cs typeface="Simplified Arabic" pitchFamily="18" charset="-78"/>
              </a:rPr>
              <a:t>الشخص: هو منطقة متداخلة في حيز الحياة وقد صوره لنا ليفين كدائرة تحتوي على </a:t>
            </a:r>
            <a:r>
              <a:rPr lang="ar-IQ" sz="2400" dirty="0" err="1" smtClean="0">
                <a:latin typeface="Simplified Arabic" pitchFamily="18" charset="-78"/>
                <a:cs typeface="Simplified Arabic" pitchFamily="18" charset="-78"/>
              </a:rPr>
              <a:t>جزئين</a:t>
            </a:r>
            <a:r>
              <a:rPr lang="ar-IQ" sz="2400" dirty="0" smtClean="0">
                <a:latin typeface="Simplified Arabic" pitchFamily="18" charset="-78"/>
                <a:cs typeface="Simplified Arabic" pitchFamily="18" charset="-78"/>
              </a:rPr>
              <a:t> الجزء الاول ويمثل الجزء الخارجي ويتضمن المنطقة الادراكية الحركية والجزء الثاني هو الجزء المركزي ويتضمن المنطقة الشخصية الداخلية.</a:t>
            </a:r>
          </a:p>
          <a:p>
            <a:pPr algn="just"/>
            <a:r>
              <a:rPr lang="ar-IQ" sz="2400" dirty="0" smtClean="0">
                <a:latin typeface="Simplified Arabic" pitchFamily="18" charset="-78"/>
                <a:cs typeface="Simplified Arabic" pitchFamily="18" charset="-78"/>
              </a:rPr>
              <a:t>البيئة </a:t>
            </a:r>
            <a:r>
              <a:rPr lang="ar-IQ" sz="2400" dirty="0" smtClean="0">
                <a:latin typeface="Simplified Arabic" pitchFamily="18" charset="-78"/>
                <a:cs typeface="Simplified Arabic" pitchFamily="18" charset="-78"/>
              </a:rPr>
              <a:t>السيكولوجية </a:t>
            </a:r>
            <a:r>
              <a:rPr lang="ar-IQ" sz="2400" dirty="0" smtClean="0">
                <a:latin typeface="Simplified Arabic" pitchFamily="18" charset="-78"/>
                <a:cs typeface="Simplified Arabic" pitchFamily="18" charset="-78"/>
              </a:rPr>
              <a:t>: تمثل الواقع </a:t>
            </a:r>
            <a:r>
              <a:rPr lang="ar-IQ" sz="2400" dirty="0" smtClean="0">
                <a:latin typeface="Simplified Arabic" pitchFamily="18" charset="-78"/>
                <a:cs typeface="Simplified Arabic" pitchFamily="18" charset="-78"/>
              </a:rPr>
              <a:t>السيكولوجي </a:t>
            </a:r>
            <a:r>
              <a:rPr lang="ar-IQ" sz="2400" dirty="0" smtClean="0">
                <a:latin typeface="Simplified Arabic" pitchFamily="18" charset="-78"/>
                <a:cs typeface="Simplified Arabic" pitchFamily="18" charset="-78"/>
              </a:rPr>
              <a:t>الذي يحيط بالشخص داخل حيز الحياة في لحظة ما وفي وقت ما وفي موقف ما بما تحمله من وقائع مختلفة تؤثر </a:t>
            </a:r>
            <a:r>
              <a:rPr lang="ar-IQ" sz="2400" dirty="0" smtClean="0">
                <a:latin typeface="Simplified Arabic" pitchFamily="18" charset="-78"/>
                <a:cs typeface="Simplified Arabic" pitchFamily="18" charset="-78"/>
              </a:rPr>
              <a:t>تأثيرا </a:t>
            </a:r>
            <a:r>
              <a:rPr lang="ar-IQ" sz="2400" dirty="0" smtClean="0">
                <a:latin typeface="Simplified Arabic" pitchFamily="18" charset="-78"/>
                <a:cs typeface="Simplified Arabic" pitchFamily="18" charset="-78"/>
              </a:rPr>
              <a:t>كبيرا على سلوك شخص ما في تلك اللحظة وهذه البيئة قد تتغير بين لحظة واخرى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المفاهيم الاساسية للنظرية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18382952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220</TotalTime>
  <Words>1870</Words>
  <Application>Microsoft Office PowerPoint</Application>
  <PresentationFormat>عرض على الشاشة (3:4)‏</PresentationFormat>
  <Paragraphs>41</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شكل موجة</vt:lpstr>
      <vt:lpstr>نظرية المجال  كيرت ليفين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المفاهيم الاساسية للنظرية </vt:lpstr>
      <vt:lpstr>عرض تقديمي في PowerPoint</vt:lpstr>
      <vt:lpstr>نمو الشخصية :</vt:lpstr>
      <vt:lpstr>العصاب عند ليفين : </vt:lpstr>
      <vt:lpstr>علاج الشخصية عند ليفين : </vt:lpstr>
      <vt:lpstr>اساليب البحث </vt:lpstr>
      <vt:lpstr>صورة الانسان عند ليفين </vt:lpstr>
      <vt:lpstr>تقويم النظرية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المجال  كيرت ليفين </dc:title>
  <dc:creator>الافق الجديد</dc:creator>
  <cp:lastModifiedBy>الافق الجديد</cp:lastModifiedBy>
  <cp:revision>18</cp:revision>
  <dcterms:created xsi:type="dcterms:W3CDTF">2020-05-02T06:53:17Z</dcterms:created>
  <dcterms:modified xsi:type="dcterms:W3CDTF">2020-05-04T06:01:55Z</dcterms:modified>
</cp:coreProperties>
</file>