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56" r:id="rId4"/>
    <p:sldId id="258" r:id="rId5"/>
    <p:sldId id="259" r:id="rId6"/>
    <p:sldId id="260" r:id="rId7"/>
    <p:sldId id="261" r:id="rId8"/>
    <p:sldId id="262" r:id="rId9"/>
    <p:sldId id="264" r:id="rId10"/>
    <p:sldId id="265" r:id="rId11"/>
    <p:sldId id="266" r:id="rId12"/>
    <p:sldId id="267" r:id="rId13"/>
    <p:sldId id="268" r:id="rId14"/>
    <p:sldId id="269" r:id="rId15"/>
    <p:sldId id="270" r:id="rId16"/>
    <p:sldId id="272" r:id="rId17"/>
    <p:sldId id="273" r:id="rId18"/>
    <p:sldId id="271"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C4D0E9-8C1B-4AEA-A5AA-024BAF9EA470}"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4D0E9-8C1B-4AEA-A5AA-024BAF9EA470}"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4D0E9-8C1B-4AEA-A5AA-024BAF9EA470}"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4D0E9-8C1B-4AEA-A5AA-024BAF9EA470}"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4D0E9-8C1B-4AEA-A5AA-024BAF9EA470}"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4D0E9-8C1B-4AEA-A5AA-024BAF9EA470}"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4D0E9-8C1B-4AEA-A5AA-024BAF9EA470}"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4D0E9-8C1B-4AEA-A5AA-024BAF9EA470}"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4D0E9-8C1B-4AEA-A5AA-024BAF9EA470}"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907F2E-B0AA-4DAD-86D0-D9973C4E69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4D0E9-8C1B-4AEA-A5AA-024BAF9EA470}"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907F2E-B0AA-4DAD-86D0-D9973C4E697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7C4D0E9-8C1B-4AEA-A5AA-024BAF9EA470}" type="datetimeFigureOut">
              <a:rPr lang="en-US" smtClean="0"/>
              <a:t>4/18/2020</a:t>
            </a:fld>
            <a:endParaRPr lang="en-US"/>
          </a:p>
        </p:txBody>
      </p:sp>
      <p:sp>
        <p:nvSpPr>
          <p:cNvPr id="9" name="Slide Number Placeholder 8"/>
          <p:cNvSpPr>
            <a:spLocks noGrp="1"/>
          </p:cNvSpPr>
          <p:nvPr>
            <p:ph type="sldNum" sz="quarter" idx="11"/>
          </p:nvPr>
        </p:nvSpPr>
        <p:spPr/>
        <p:txBody>
          <a:bodyPr/>
          <a:lstStyle/>
          <a:p>
            <a:fld id="{8D907F2E-B0AA-4DAD-86D0-D9973C4E697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D907F2E-B0AA-4DAD-86D0-D9973C4E697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7C4D0E9-8C1B-4AEA-A5AA-024BAF9EA470}" type="datetimeFigureOut">
              <a:rPr lang="en-US" smtClean="0"/>
              <a:t>4/18/2020</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4414"/>
            <a:ext cx="7620000" cy="1143000"/>
          </a:xfrm>
        </p:spPr>
        <p:txBody>
          <a:bodyPr/>
          <a:lstStyle/>
          <a:p>
            <a:pPr algn="ctr"/>
            <a:r>
              <a:rPr lang="en-US" dirty="0" smtClean="0">
                <a:latin typeface="Times New Roman" pitchFamily="18" charset="0"/>
                <a:cs typeface="Times New Roman" pitchFamily="18" charset="0"/>
              </a:rPr>
              <a:t>Third class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3483624"/>
            <a:ext cx="7772400" cy="4800600"/>
          </a:xfrm>
        </p:spPr>
        <p:txBody>
          <a:bodyPr>
            <a:normAutofit/>
          </a:bodyPr>
          <a:lstStyle/>
          <a:p>
            <a:pPr marL="114300" indent="0" algn="ctr">
              <a:buNone/>
            </a:pPr>
            <a:r>
              <a:rPr lang="en-US" sz="6600" dirty="0" smtClean="0">
                <a:latin typeface="Times New Roman" pitchFamily="18" charset="0"/>
                <a:cs typeface="Times New Roman" pitchFamily="18" charset="0"/>
              </a:rPr>
              <a:t>Software Engineering</a:t>
            </a:r>
          </a:p>
          <a:p>
            <a:pPr marL="114300" indent="0" algn="ctr">
              <a:buNone/>
            </a:pPr>
            <a:r>
              <a:rPr lang="en-US" sz="6600" dirty="0" smtClean="0">
                <a:latin typeface="Times New Roman" pitchFamily="18" charset="0"/>
                <a:cs typeface="Times New Roman" pitchFamily="18" charset="0"/>
              </a:rPr>
              <a:t>2020 </a:t>
            </a:r>
            <a:endParaRPr lang="en-US" sz="66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2796" y="700087"/>
            <a:ext cx="2037380" cy="1509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956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solidFill>
                  <a:srgbClr val="282F3B"/>
                </a:solidFill>
                <a:latin typeface="Times New Roman" pitchFamily="18" charset="0"/>
                <a:ea typeface="Times New Roman"/>
                <a:cs typeface="Times New Roman" pitchFamily="18" charset="0"/>
              </a:rPr>
              <a:t>DFD Components</a:t>
            </a:r>
            <a:r>
              <a:rPr lang="en-US" sz="4800" dirty="0">
                <a:latin typeface="Times New Roman" pitchFamily="18" charset="0"/>
                <a:ea typeface="Calibri"/>
                <a:cs typeface="Times New Roman" pitchFamily="18" charset="0"/>
              </a:rPr>
              <a:t/>
            </a:r>
            <a:br>
              <a:rPr lang="en-US" sz="4800" dirty="0">
                <a:latin typeface="Times New Roman" pitchFamily="18" charset="0"/>
                <a:ea typeface="Calibri"/>
                <a:cs typeface="Times New Roman" pitchFamily="18" charset="0"/>
              </a:rPr>
            </a:br>
            <a:endParaRPr lang="en-US" dirty="0"/>
          </a:p>
        </p:txBody>
      </p:sp>
      <p:sp>
        <p:nvSpPr>
          <p:cNvPr id="3" name="Content Placeholder 2"/>
          <p:cNvSpPr>
            <a:spLocks noGrp="1"/>
          </p:cNvSpPr>
          <p:nvPr>
            <p:ph idx="1"/>
          </p:nvPr>
        </p:nvSpPr>
        <p:spPr/>
        <p:txBody>
          <a:bodyPr/>
          <a:lstStyle/>
          <a:p>
            <a:r>
              <a:rPr lang="en-US" b="1" dirty="0">
                <a:latin typeface="Times New Roman" pitchFamily="18" charset="0"/>
                <a:cs typeface="Times New Roman" pitchFamily="18" charset="0"/>
              </a:rPr>
              <a:t>Process or bubbles- </a:t>
            </a:r>
            <a:r>
              <a:rPr lang="en-US" dirty="0">
                <a:latin typeface="Times New Roman" pitchFamily="18" charset="0"/>
                <a:cs typeface="Times New Roman" pitchFamily="18" charset="0"/>
              </a:rPr>
              <a:t>Activities and action taken on the data are   represented by Circle or Round-edged rectangles.</a:t>
            </a:r>
          </a:p>
          <a:p>
            <a:pPr algn="r" rtl="1"/>
            <a:r>
              <a:rPr lang="ar-IQ" dirty="0" smtClean="0">
                <a:latin typeface="Times New Roman" pitchFamily="18" charset="0"/>
                <a:cs typeface="Times New Roman" pitchFamily="18" charset="0"/>
              </a:rPr>
              <a:t>العمليات التي تجرى على البيانات يتم تمثيلها بواسطة دائرة او مستطيل ذات حوافي مستديرة</a:t>
            </a:r>
          </a:p>
          <a:p>
            <a:pPr marL="114300" indent="0" algn="r" rtl="1">
              <a:buNone/>
            </a:pPr>
            <a:endParaRPr lang="en-US" dirty="0">
              <a:latin typeface="Times New Roman" pitchFamily="18" charset="0"/>
              <a:cs typeface="Times New Roman" pitchFamily="18" charset="0"/>
            </a:endParaRPr>
          </a:p>
          <a:p>
            <a:pPr marL="114300" indent="0">
              <a:buNone/>
            </a:pP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Storage </a:t>
            </a:r>
            <a:r>
              <a:rPr lang="en-US" b="1" dirty="0">
                <a:latin typeface="Times New Roman" pitchFamily="18" charset="0"/>
                <a:cs typeface="Times New Roman" pitchFamily="18" charset="0"/>
              </a:rPr>
              <a:t>-</a:t>
            </a:r>
            <a:r>
              <a:rPr lang="en-US" dirty="0">
                <a:latin typeface="Times New Roman" pitchFamily="18" charset="0"/>
                <a:cs typeface="Times New Roman" pitchFamily="18" charset="0"/>
              </a:rPr>
              <a:t> There are two variants of data storage - it can </a:t>
            </a:r>
            <a:r>
              <a:rPr lang="en-US" dirty="0" smtClean="0">
                <a:latin typeface="Times New Roman" pitchFamily="18" charset="0"/>
                <a:cs typeface="Times New Roman" pitchFamily="18" charset="0"/>
              </a:rPr>
              <a:t>either be </a:t>
            </a:r>
            <a:r>
              <a:rPr lang="en-US" dirty="0">
                <a:latin typeface="Times New Roman" pitchFamily="18" charset="0"/>
                <a:cs typeface="Times New Roman" pitchFamily="18" charset="0"/>
              </a:rPr>
              <a:t>represented as a rectangle with absence of both smaller sides or as an open-sided rectangle with only one side missing.</a:t>
            </a:r>
          </a:p>
          <a:p>
            <a:pPr marL="114300" indent="0" algn="r">
              <a:buNone/>
            </a:pPr>
            <a:r>
              <a:rPr lang="ar-IQ" dirty="0"/>
              <a:t>هناك نوعان </a:t>
            </a:r>
            <a:r>
              <a:rPr lang="ar-IQ" dirty="0" smtClean="0"/>
              <a:t>من </a:t>
            </a:r>
            <a:r>
              <a:rPr lang="ar-IQ" dirty="0"/>
              <a:t>تخزين البيانات - يمكن تمثيله إما كمستطيل مع غياب كلا الجانبين </a:t>
            </a:r>
            <a:r>
              <a:rPr lang="ar-IQ" dirty="0" smtClean="0"/>
              <a:t>أو </a:t>
            </a:r>
            <a:r>
              <a:rPr lang="ar-IQ" dirty="0"/>
              <a:t>كمستطيل مفتوح مع </a:t>
            </a:r>
            <a:r>
              <a:rPr lang="ar-IQ" dirty="0" smtClean="0"/>
              <a:t>غياب جانب واحد </a:t>
            </a:r>
            <a:r>
              <a:rPr lang="ar-IQ" dirty="0"/>
              <a:t>فقط.</a:t>
            </a:r>
            <a:endParaRPr lang="en-US" dirty="0">
              <a:latin typeface="Times New Roman" pitchFamily="18" charset="0"/>
              <a:cs typeface="Times New Roman" pitchFamily="18" charset="0"/>
            </a:endParaRPr>
          </a:p>
        </p:txBody>
      </p:sp>
      <p:sp>
        <p:nvSpPr>
          <p:cNvPr id="4" name="Oval 3"/>
          <p:cNvSpPr/>
          <p:nvPr/>
        </p:nvSpPr>
        <p:spPr>
          <a:xfrm>
            <a:off x="3886200" y="2819400"/>
            <a:ext cx="9144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362200" y="2819400"/>
            <a:ext cx="10668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flipH="1">
            <a:off x="990600" y="52578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90600" y="5257800"/>
            <a:ext cx="0" cy="609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600" y="58674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67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lstStyle/>
          <a:p>
            <a:r>
              <a:rPr lang="en-US" sz="4800" dirty="0" smtClean="0">
                <a:latin typeface="Times New Roman" pitchFamily="18" charset="0"/>
                <a:cs typeface="Times New Roman" pitchFamily="18" charset="0"/>
              </a:rPr>
              <a:t>On </a:t>
            </a:r>
            <a:r>
              <a:rPr lang="en-US" sz="4800" dirty="0">
                <a:latin typeface="Times New Roman" pitchFamily="18" charset="0"/>
                <a:cs typeface="Times New Roman" pitchFamily="18" charset="0"/>
              </a:rPr>
              <a:t>line shopping </a:t>
            </a:r>
            <a:r>
              <a:rPr lang="en-US" sz="4800" dirty="0" smtClean="0">
                <a:latin typeface="Times New Roman" pitchFamily="18" charset="0"/>
                <a:cs typeface="Times New Roman" pitchFamily="18" charset="0"/>
              </a:rPr>
              <a:t>system</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152400" y="1143000"/>
            <a:ext cx="8001000" cy="4800600"/>
          </a:xfrm>
        </p:spPr>
        <p:txBody>
          <a:bodyPr>
            <a:normAutofit/>
          </a:bodyPr>
          <a:lstStyle/>
          <a:p>
            <a:pPr marL="114300" indent="0">
              <a:buNone/>
            </a:pPr>
            <a:r>
              <a:rPr lang="en-US" sz="2800" b="1" u="sng" dirty="0">
                <a:latin typeface="Times New Roman" pitchFamily="18" charset="0"/>
                <a:cs typeface="Times New Roman" pitchFamily="18" charset="0"/>
              </a:rPr>
              <a:t>Levels of DFD</a:t>
            </a:r>
          </a:p>
          <a:p>
            <a:pPr algn="just"/>
            <a:r>
              <a:rPr lang="en-US" dirty="0"/>
              <a:t> </a:t>
            </a:r>
            <a:r>
              <a:rPr lang="en-US" b="1" dirty="0" smtClean="0">
                <a:latin typeface="Times New Roman" pitchFamily="18" charset="0"/>
                <a:cs typeface="Times New Roman" pitchFamily="18" charset="0"/>
              </a:rPr>
              <a:t>Level </a:t>
            </a:r>
            <a:r>
              <a:rPr lang="en-US" b="1" dirty="0">
                <a:latin typeface="Times New Roman" pitchFamily="18" charset="0"/>
                <a:cs typeface="Times New Roman" pitchFamily="18" charset="0"/>
              </a:rPr>
              <a:t>0</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Highest </a:t>
            </a:r>
            <a:r>
              <a:rPr lang="en-US" dirty="0">
                <a:latin typeface="Times New Roman" pitchFamily="18" charset="0"/>
                <a:cs typeface="Times New Roman" pitchFamily="18" charset="0"/>
              </a:rPr>
              <a:t>abstraction level DFD is known as Level 0 DFD, which depicts the entire information system as one diagram concealing all the underlying details. Level 0 DFDs are also known as context level DFDs.</a:t>
            </a:r>
          </a:p>
          <a:p>
            <a:pPr marL="114300" indent="0" algn="just">
              <a:buNone/>
            </a:pPr>
            <a:r>
              <a:rPr lang="en-US" dirty="0">
                <a:latin typeface="Times New Roman" pitchFamily="18" charset="0"/>
                <a:cs typeface="Times New Roman" pitchFamily="18" charset="0"/>
              </a:rPr>
              <a:t> </a:t>
            </a:r>
          </a:p>
          <a:p>
            <a:pPr marL="114300" indent="0">
              <a:buNone/>
            </a:pPr>
            <a:r>
              <a:rPr lang="en-US" dirty="0"/>
              <a:t> </a:t>
            </a:r>
          </a:p>
          <a:p>
            <a:pPr algn="r" rtl="1"/>
            <a:r>
              <a:rPr lang="ar-IQ" dirty="0"/>
              <a:t>المستوى صفر يمثل مستوى مختصر </a:t>
            </a:r>
            <a:r>
              <a:rPr lang="ar-IQ" dirty="0" smtClean="0"/>
              <a:t>ل</a:t>
            </a:r>
            <a:r>
              <a:rPr lang="en-US" dirty="0" smtClean="0"/>
              <a:t>DFD   </a:t>
            </a:r>
            <a:r>
              <a:rPr lang="ar-IQ" dirty="0" smtClean="0"/>
              <a:t>حيث </a:t>
            </a:r>
            <a:r>
              <a:rPr lang="en-US" dirty="0" err="1"/>
              <a:t>يصور</a:t>
            </a:r>
            <a:r>
              <a:rPr lang="en-US" dirty="0"/>
              <a:t> </a:t>
            </a:r>
            <a:r>
              <a:rPr lang="en-US" dirty="0" err="1"/>
              <a:t>نظام</a:t>
            </a:r>
            <a:r>
              <a:rPr lang="en-US" dirty="0"/>
              <a:t> </a:t>
            </a:r>
            <a:r>
              <a:rPr lang="en-US" dirty="0" smtClean="0"/>
              <a:t> </a:t>
            </a:r>
            <a:r>
              <a:rPr lang="en-US" dirty="0" err="1" smtClean="0"/>
              <a:t>المعلومات</a:t>
            </a:r>
            <a:r>
              <a:rPr lang="en-US" dirty="0" smtClean="0"/>
              <a:t>  </a:t>
            </a:r>
            <a:r>
              <a:rPr lang="en-US" dirty="0" err="1"/>
              <a:t>بأكمله</a:t>
            </a:r>
            <a:r>
              <a:rPr lang="en-US" dirty="0"/>
              <a:t> </a:t>
            </a:r>
            <a:r>
              <a:rPr lang="en-US" dirty="0" err="1"/>
              <a:t>بمخطط</a:t>
            </a:r>
            <a:r>
              <a:rPr lang="en-US" dirty="0"/>
              <a:t> </a:t>
            </a:r>
            <a:r>
              <a:rPr lang="en-US" dirty="0" err="1"/>
              <a:t>واحد</a:t>
            </a:r>
            <a:r>
              <a:rPr lang="en-US" dirty="0"/>
              <a:t> </a:t>
            </a:r>
            <a:r>
              <a:rPr lang="en-US" dirty="0" err="1"/>
              <a:t>يخفي</a:t>
            </a:r>
            <a:r>
              <a:rPr lang="en-US" dirty="0"/>
              <a:t> </a:t>
            </a:r>
            <a:r>
              <a:rPr lang="en-US" dirty="0" err="1"/>
              <a:t>جميع</a:t>
            </a:r>
            <a:r>
              <a:rPr lang="en-US" dirty="0"/>
              <a:t> </a:t>
            </a:r>
            <a:r>
              <a:rPr lang="en-US" dirty="0" err="1"/>
              <a:t>التفاصيل</a:t>
            </a:r>
            <a:r>
              <a:rPr lang="en-US" dirty="0"/>
              <a:t> </a:t>
            </a:r>
            <a:r>
              <a:rPr lang="en-US" dirty="0" err="1"/>
              <a:t>الأساسية</a:t>
            </a:r>
            <a:r>
              <a:rPr lang="en-US" dirty="0"/>
              <a:t>. </a:t>
            </a:r>
            <a:r>
              <a:rPr lang="en-US" dirty="0" err="1"/>
              <a:t>تُعرف</a:t>
            </a:r>
            <a:r>
              <a:rPr lang="en-US" dirty="0"/>
              <a:t> </a:t>
            </a:r>
            <a:r>
              <a:rPr lang="en-US" b="1" dirty="0"/>
              <a:t>DFDs</a:t>
            </a:r>
            <a:r>
              <a:rPr lang="en-US" dirty="0"/>
              <a:t> </a:t>
            </a:r>
            <a:r>
              <a:rPr lang="en-US" dirty="0" err="1"/>
              <a:t>من</a:t>
            </a:r>
            <a:r>
              <a:rPr lang="en-US" dirty="0"/>
              <a:t> </a:t>
            </a:r>
            <a:r>
              <a:rPr lang="en-US" dirty="0" err="1"/>
              <a:t>المستوى</a:t>
            </a:r>
            <a:r>
              <a:rPr lang="en-US" dirty="0"/>
              <a:t> </a:t>
            </a:r>
            <a:r>
              <a:rPr lang="en-US" dirty="0" smtClean="0"/>
              <a:t>0  </a:t>
            </a:r>
            <a:r>
              <a:rPr lang="en-US" dirty="0" err="1" smtClean="0"/>
              <a:t>أيضًا</a:t>
            </a:r>
            <a:r>
              <a:rPr lang="en-US" dirty="0" smtClean="0"/>
              <a:t> </a:t>
            </a:r>
            <a:r>
              <a:rPr lang="en-US" dirty="0" err="1"/>
              <a:t>باسم</a:t>
            </a:r>
            <a:r>
              <a:rPr lang="en-US" dirty="0"/>
              <a:t> </a:t>
            </a:r>
            <a:r>
              <a:rPr lang="en-US" dirty="0" err="1"/>
              <a:t>مستوى</a:t>
            </a:r>
            <a:r>
              <a:rPr lang="en-US" dirty="0"/>
              <a:t> </a:t>
            </a:r>
            <a:r>
              <a:rPr lang="en-US" dirty="0" err="1"/>
              <a:t>الحالة</a:t>
            </a:r>
            <a:r>
              <a:rPr lang="en-US" dirty="0"/>
              <a:t> </a:t>
            </a:r>
            <a:r>
              <a:rPr lang="en-US" b="1" dirty="0"/>
              <a:t>DFDs </a:t>
            </a:r>
            <a:endParaRPr lang="en-US" dirty="0"/>
          </a:p>
          <a:p>
            <a:pPr marL="114300" indent="0" rtl="1">
              <a:buNone/>
            </a:pPr>
            <a:r>
              <a:rPr lang="ar-IQ" dirty="0"/>
              <a:t>  </a:t>
            </a:r>
            <a:endParaRPr lang="en-US" dirty="0"/>
          </a:p>
        </p:txBody>
      </p:sp>
    </p:spTree>
    <p:extLst>
      <p:ext uri="{BB962C8B-B14F-4D97-AF65-F5344CB8AC3E}">
        <p14:creationId xmlns:p14="http://schemas.microsoft.com/office/powerpoint/2010/main" val="2612231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56" y="304800"/>
            <a:ext cx="7620000" cy="1143000"/>
          </a:xfrm>
        </p:spPr>
        <p:txBody>
          <a:bodyPr/>
          <a:lstStyle/>
          <a:p>
            <a:pPr algn="ctr"/>
            <a:r>
              <a:rPr lang="en-US" b="1" dirty="0">
                <a:latin typeface="Times New Roman" pitchFamily="18" charset="0"/>
                <a:cs typeface="Times New Roman" pitchFamily="18" charset="0"/>
              </a:rPr>
              <a:t>On line shopping </a:t>
            </a:r>
            <a:r>
              <a:rPr lang="en-US" b="1" dirty="0" smtClean="0">
                <a:latin typeface="Times New Roman" pitchFamily="18" charset="0"/>
                <a:cs typeface="Times New Roman" pitchFamily="18" charset="0"/>
              </a:rPr>
              <a:t>system</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Level </a:t>
            </a:r>
            <a:r>
              <a:rPr lang="en-US" b="1" dirty="0">
                <a:latin typeface="Times New Roman" pitchFamily="18" charset="0"/>
                <a:cs typeface="Times New Roman" pitchFamily="18" charset="0"/>
              </a:rPr>
              <a:t>0</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3956" y="1828800"/>
            <a:ext cx="6096000" cy="383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8927" y="5867390"/>
            <a:ext cx="6906058" cy="523220"/>
          </a:xfrm>
          <a:prstGeom prst="rect">
            <a:avLst/>
          </a:prstGeom>
        </p:spPr>
        <p:txBody>
          <a:bodyPr wrap="none">
            <a:spAutoFit/>
          </a:bodyPr>
          <a:lstStyle/>
          <a:p>
            <a:r>
              <a:rPr lang="en-US" sz="2800" dirty="0">
                <a:latin typeface="Times New Roman" pitchFamily="18" charset="0"/>
                <a:cs typeface="Times New Roman" pitchFamily="18" charset="0"/>
              </a:rPr>
              <a:t>Level </a:t>
            </a:r>
            <a:r>
              <a:rPr lang="en-US" sz="2800" b="1" dirty="0">
                <a:latin typeface="Times New Roman" pitchFamily="18" charset="0"/>
                <a:cs typeface="Times New Roman" pitchFamily="18" charset="0"/>
              </a:rPr>
              <a:t>0</a:t>
            </a:r>
            <a:r>
              <a:rPr lang="en-US" sz="2800" dirty="0">
                <a:latin typeface="Times New Roman" pitchFamily="18" charset="0"/>
                <a:cs typeface="Times New Roman" pitchFamily="18" charset="0"/>
              </a:rPr>
              <a:t> of DFD for One line Shopping System</a:t>
            </a:r>
          </a:p>
        </p:txBody>
      </p:sp>
    </p:spTree>
    <p:extLst>
      <p:ext uri="{BB962C8B-B14F-4D97-AF65-F5344CB8AC3E}">
        <p14:creationId xmlns:p14="http://schemas.microsoft.com/office/powerpoint/2010/main" val="4003175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itchFamily="18" charset="0"/>
                <a:cs typeface="Times New Roman" pitchFamily="18" charset="0"/>
              </a:rPr>
              <a:t>On line shopping system</a:t>
            </a:r>
          </a:p>
        </p:txBody>
      </p:sp>
      <p:sp>
        <p:nvSpPr>
          <p:cNvPr id="3" name="Content Placeholder 2"/>
          <p:cNvSpPr>
            <a:spLocks noGrp="1"/>
          </p:cNvSpPr>
          <p:nvPr>
            <p:ph idx="1"/>
          </p:nvPr>
        </p:nvSpPr>
        <p:spPr/>
        <p:txBody>
          <a:bodyPr/>
          <a:lstStyle/>
          <a:p>
            <a:pPr marL="114300" indent="0" algn="just">
              <a:buNone/>
            </a:pPr>
            <a:r>
              <a:rPr lang="en-US"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Level 1:-</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Level 0 DFD is broken down into more specific, Level </a:t>
            </a:r>
            <a:r>
              <a:rPr lang="en-US" dirty="0" smtClean="0">
                <a:latin typeface="Times New Roman" pitchFamily="18" charset="0"/>
                <a:cs typeface="Times New Roman" pitchFamily="18" charset="0"/>
              </a:rPr>
              <a:t>DFD. Level </a:t>
            </a:r>
            <a:r>
              <a:rPr lang="en-US" dirty="0">
                <a:latin typeface="Times New Roman" pitchFamily="18" charset="0"/>
                <a:cs typeface="Times New Roman" pitchFamily="18" charset="0"/>
              </a:rPr>
              <a:t>1 DFD depicts basic modules in the system and flow of data among various modules. Level IDFD also mentions basic processes and sources of information</a:t>
            </a:r>
            <a:r>
              <a:rPr lang="en-US" dirty="0" smtClean="0">
                <a:latin typeface="Times New Roman" pitchFamily="18" charset="0"/>
                <a:cs typeface="Times New Roman" pitchFamily="18" charset="0"/>
              </a:rPr>
              <a:t>.</a:t>
            </a:r>
          </a:p>
          <a:p>
            <a:pPr marL="114300" indent="0">
              <a:buNone/>
            </a:pPr>
            <a:endParaRPr lang="en-US" dirty="0"/>
          </a:p>
          <a:p>
            <a:pPr marL="114300" indent="0">
              <a:buNone/>
            </a:pPr>
            <a:endParaRPr lang="en-US" dirty="0"/>
          </a:p>
          <a:p>
            <a:pPr marL="114300" indent="0" algn="r">
              <a:buNone/>
            </a:pPr>
            <a:r>
              <a:rPr lang="ar-IQ" dirty="0"/>
              <a:t>المستوى 1 يعطي تفاصيل اكثر من مستوى صفر وبين الوحدات الأساسية في النظام وتدفق البيانات بين الوحدات المختلفة. يوضح  المستوى الاول في </a:t>
            </a:r>
            <a:r>
              <a:rPr lang="en-US" dirty="0"/>
              <a:t>DFD </a:t>
            </a:r>
            <a:r>
              <a:rPr lang="ar-IQ" dirty="0"/>
              <a:t>أيضا العمليات ومصادر المعلومات الأساسية </a:t>
            </a:r>
            <a:endParaRPr lang="en-US" dirty="0"/>
          </a:p>
        </p:txBody>
      </p:sp>
    </p:spTree>
    <p:extLst>
      <p:ext uri="{BB962C8B-B14F-4D97-AF65-F5344CB8AC3E}">
        <p14:creationId xmlns:p14="http://schemas.microsoft.com/office/powerpoint/2010/main" val="2320130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675E47"/>
                </a:solidFill>
                <a:latin typeface="Times New Roman" pitchFamily="18" charset="0"/>
                <a:cs typeface="Times New Roman" pitchFamily="18" charset="0"/>
              </a:rPr>
              <a:t>On line shopping system</a:t>
            </a:r>
            <a:br>
              <a:rPr lang="en-US" b="1" dirty="0">
                <a:solidFill>
                  <a:srgbClr val="675E47"/>
                </a:solidFill>
                <a:latin typeface="Times New Roman" pitchFamily="18" charset="0"/>
                <a:cs typeface="Times New Roman" pitchFamily="18" charset="0"/>
              </a:rPr>
            </a:br>
            <a:r>
              <a:rPr lang="en-US" b="1" dirty="0">
                <a:solidFill>
                  <a:srgbClr val="675E47"/>
                </a:solidFill>
                <a:latin typeface="Times New Roman" pitchFamily="18" charset="0"/>
                <a:cs typeface="Times New Roman" pitchFamily="18" charset="0"/>
              </a:rPr>
              <a:t>Level </a:t>
            </a:r>
            <a:r>
              <a:rPr lang="en-US" b="1" dirty="0" smtClean="0">
                <a:solidFill>
                  <a:srgbClr val="675E47"/>
                </a:solidFill>
                <a:latin typeface="Times New Roman" pitchFamily="18" charset="0"/>
                <a:cs typeface="Times New Roman" pitchFamily="18" charset="0"/>
              </a:rPr>
              <a:t>1</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586360"/>
            <a:ext cx="4619048" cy="404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62000" y="5773855"/>
            <a:ext cx="7315200" cy="1077218"/>
          </a:xfrm>
          <a:prstGeom prst="rect">
            <a:avLst/>
          </a:prstGeom>
        </p:spPr>
        <p:txBody>
          <a:bodyPr wrap="square">
            <a:spAutoFit/>
          </a:bodyPr>
          <a:lstStyle/>
          <a:p>
            <a:pPr algn="ctr"/>
            <a:r>
              <a:rPr lang="en-US" sz="2800" dirty="0">
                <a:latin typeface="Times New Roman" pitchFamily="18" charset="0"/>
                <a:cs typeface="Times New Roman" pitchFamily="18" charset="0"/>
              </a:rPr>
              <a:t>Level </a:t>
            </a:r>
            <a:r>
              <a:rPr lang="en-US" sz="2800" b="1" dirty="0">
                <a:latin typeface="Times New Roman" pitchFamily="18" charset="0"/>
                <a:cs typeface="Times New Roman" pitchFamily="18" charset="0"/>
              </a:rPr>
              <a:t>1</a:t>
            </a:r>
            <a:r>
              <a:rPr lang="en-US" sz="2800" dirty="0">
                <a:latin typeface="Times New Roman" pitchFamily="18" charset="0"/>
                <a:cs typeface="Times New Roman" pitchFamily="18" charset="0"/>
              </a:rPr>
              <a:t> of DFD for One line Shopping System</a:t>
            </a:r>
          </a:p>
          <a:p>
            <a:endParaRPr lang="en-US" dirty="0"/>
          </a:p>
          <a:p>
            <a:endParaRPr lang="en-US" dirty="0"/>
          </a:p>
        </p:txBody>
      </p:sp>
    </p:spTree>
    <p:extLst>
      <p:ext uri="{BB962C8B-B14F-4D97-AF65-F5344CB8AC3E}">
        <p14:creationId xmlns:p14="http://schemas.microsoft.com/office/powerpoint/2010/main" val="18858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2463"/>
            <a:ext cx="7620000" cy="1143000"/>
          </a:xfrm>
        </p:spPr>
        <p:txBody>
          <a:bodyPr/>
          <a:lstStyle/>
          <a:p>
            <a:pPr marL="114300" lvl="0">
              <a:spcBef>
                <a:spcPct val="20000"/>
              </a:spcBef>
            </a:pPr>
            <a:r>
              <a:rPr lang="en-US" sz="3600" b="1" u="sng" spc="0" dirty="0">
                <a:solidFill>
                  <a:srgbClr val="2F2B20"/>
                </a:solidFill>
                <a:latin typeface="Times New Roman" pitchFamily="18" charset="0"/>
                <a:ea typeface="+mn-ea"/>
                <a:cs typeface="Times New Roman" pitchFamily="18" charset="0"/>
              </a:rPr>
              <a:t>Levels of DFD</a:t>
            </a:r>
            <a:br>
              <a:rPr lang="en-US" sz="3600" b="1" u="sng" spc="0" dirty="0">
                <a:solidFill>
                  <a:srgbClr val="2F2B20"/>
                </a:solidFill>
                <a:latin typeface="Times New Roman" pitchFamily="18" charset="0"/>
                <a:ea typeface="+mn-ea"/>
                <a:cs typeface="Times New Roman" pitchFamily="18" charset="0"/>
              </a:rPr>
            </a:br>
            <a:endParaRPr lang="en-US" sz="5400" dirty="0"/>
          </a:p>
        </p:txBody>
      </p:sp>
      <p:sp>
        <p:nvSpPr>
          <p:cNvPr id="3" name="Content Placeholder 2"/>
          <p:cNvSpPr>
            <a:spLocks noGrp="1"/>
          </p:cNvSpPr>
          <p:nvPr>
            <p:ph idx="1"/>
          </p:nvPr>
        </p:nvSpPr>
        <p:spPr/>
        <p:txBody>
          <a:bodyPr/>
          <a:lstStyle/>
          <a:p>
            <a:pPr marL="114300" indent="0">
              <a:buNone/>
            </a:pPr>
            <a:r>
              <a:rPr lang="en-US" dirty="0">
                <a:latin typeface="Times New Roman" pitchFamily="18" charset="0"/>
                <a:cs typeface="Times New Roman" pitchFamily="18" charset="0"/>
              </a:rPr>
              <a:t>Level 2 - At this level, DFD shows how data flows inside the modules mentioned in Level I .</a:t>
            </a:r>
          </a:p>
          <a:p>
            <a:endParaRPr lang="ar-IQ" dirty="0">
              <a:cs typeface="+mj-cs"/>
            </a:endParaRPr>
          </a:p>
          <a:p>
            <a:pPr marL="114300" indent="0" algn="r">
              <a:buNone/>
            </a:pPr>
            <a:r>
              <a:rPr lang="ar-IQ" dirty="0" smtClean="0">
                <a:cs typeface="+mj-cs"/>
              </a:rPr>
              <a:t>المستوى 2 يوضح كيفية تدفق البيانات داخل الوحدات المذكورة في المستوى الاول</a:t>
            </a:r>
            <a:endParaRPr lang="en-US" dirty="0" smtClean="0">
              <a:cs typeface="+mj-cs"/>
            </a:endParaRPr>
          </a:p>
          <a:p>
            <a:pPr marL="114300" indent="0" algn="r">
              <a:buNone/>
            </a:pPr>
            <a:endParaRPr lang="ar-IQ" dirty="0">
              <a:cs typeface="+mj-cs"/>
            </a:endParaRPr>
          </a:p>
          <a:p>
            <a:pPr algn="just"/>
            <a:r>
              <a:rPr lang="en-US" dirty="0">
                <a:latin typeface="Times New Roman" pitchFamily="18" charset="0"/>
                <a:cs typeface="Times New Roman" pitchFamily="18" charset="0"/>
              </a:rPr>
              <a:t>Higher level DFDs can be transformed into more specific lower level DFDs with deeper level of understanding unless the desired level of specification is achieved</a:t>
            </a:r>
            <a:r>
              <a:rPr lang="en-US" dirty="0" smtClean="0">
                <a:latin typeface="Times New Roman" pitchFamily="18" charset="0"/>
                <a:cs typeface="Times New Roman" pitchFamily="18" charset="0"/>
              </a:rPr>
              <a:t>.</a:t>
            </a:r>
            <a:endParaRPr lang="ar-IQ" dirty="0" smtClean="0">
              <a:latin typeface="Times New Roman" pitchFamily="18" charset="0"/>
              <a:cs typeface="Times New Roman" pitchFamily="18" charset="0"/>
            </a:endParaRPr>
          </a:p>
          <a:p>
            <a:pPr marL="114300" indent="0" algn="just">
              <a:buNone/>
            </a:pPr>
            <a:endParaRPr lang="en-US" dirty="0">
              <a:latin typeface="Times New Roman" pitchFamily="18" charset="0"/>
              <a:cs typeface="Times New Roman" pitchFamily="18" charset="0"/>
            </a:endParaRPr>
          </a:p>
          <a:p>
            <a:pPr marL="114300" indent="0" algn="r" rtl="1">
              <a:buNone/>
            </a:pPr>
            <a:r>
              <a:rPr lang="ar-IQ" dirty="0" smtClean="0">
                <a:cs typeface="+mj-cs"/>
              </a:rPr>
              <a:t>المستوى</a:t>
            </a:r>
            <a:r>
              <a:rPr lang="en-US" dirty="0" smtClean="0">
                <a:cs typeface="+mj-cs"/>
              </a:rPr>
              <a:t> </a:t>
            </a:r>
            <a:r>
              <a:rPr lang="ar-IQ" dirty="0" smtClean="0">
                <a:cs typeface="+mj-cs"/>
              </a:rPr>
              <a:t> العالي او المتقدم لل </a:t>
            </a:r>
            <a:r>
              <a:rPr lang="en-US" dirty="0">
                <a:cs typeface="+mj-cs"/>
              </a:rPr>
              <a:t>DFD </a:t>
            </a:r>
            <a:r>
              <a:rPr lang="ar-IQ" dirty="0">
                <a:cs typeface="+mj-cs"/>
              </a:rPr>
              <a:t>يمكن تحويله الى </a:t>
            </a:r>
            <a:r>
              <a:rPr lang="ar-IQ" dirty="0" smtClean="0">
                <a:cs typeface="+mj-cs"/>
              </a:rPr>
              <a:t>مستويات ادنى مع </a:t>
            </a:r>
            <a:r>
              <a:rPr lang="ar-IQ" dirty="0">
                <a:cs typeface="+mj-cs"/>
              </a:rPr>
              <a:t>مستوى اعمق في الفهم ما لم يتم تحقيق المستوى المطلوب من المواصفات</a:t>
            </a:r>
          </a:p>
          <a:p>
            <a:endParaRPr lang="ar-IQ" dirty="0">
              <a:cs typeface="+mj-cs"/>
            </a:endParaRPr>
          </a:p>
          <a:p>
            <a:endParaRPr lang="en-US" dirty="0">
              <a:cs typeface="+mj-cs"/>
            </a:endParaRPr>
          </a:p>
        </p:txBody>
      </p:sp>
    </p:spTree>
    <p:extLst>
      <p:ext uri="{BB962C8B-B14F-4D97-AF65-F5344CB8AC3E}">
        <p14:creationId xmlns:p14="http://schemas.microsoft.com/office/powerpoint/2010/main" val="237636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363D49"/>
                </a:solidFill>
                <a:latin typeface="Times New Roman"/>
                <a:ea typeface="Times New Roman"/>
                <a:cs typeface="Arial"/>
              </a:rPr>
              <a:t>State transition diagram (STD)</a:t>
            </a:r>
            <a:endParaRPr lang="en-US" dirty="0"/>
          </a:p>
        </p:txBody>
      </p:sp>
      <p:sp>
        <p:nvSpPr>
          <p:cNvPr id="3" name="Content Placeholder 2"/>
          <p:cNvSpPr>
            <a:spLocks noGrp="1"/>
          </p:cNvSpPr>
          <p:nvPr>
            <p:ph idx="1"/>
          </p:nvPr>
        </p:nvSpPr>
        <p:spPr>
          <a:xfrm>
            <a:off x="457200" y="1600200"/>
            <a:ext cx="7924800" cy="4800600"/>
          </a:xfrm>
        </p:spPr>
        <p:txBody>
          <a:bodyPr>
            <a:normAutofit fontScale="92500" lnSpcReduction="10000"/>
          </a:bodyPr>
          <a:lstStyle/>
          <a:p>
            <a:pPr marL="114300" indent="0" algn="just">
              <a:buNone/>
            </a:pPr>
            <a:r>
              <a:rPr lang="en-US" b="1" dirty="0">
                <a:latin typeface="Times New Roman" pitchFamily="18" charset="0"/>
                <a:cs typeface="Times New Roman" pitchFamily="18" charset="0"/>
              </a:rPr>
              <a:t>State transition diagram (STD ): </a:t>
            </a:r>
            <a:r>
              <a:rPr lang="en-US" dirty="0">
                <a:latin typeface="Times New Roman" pitchFamily="18" charset="0"/>
                <a:cs typeface="Times New Roman" pitchFamily="18" charset="0"/>
              </a:rPr>
              <a:t>By studying the STD, a software engineer can determine the behavior of the system and, more important, can ascertain whether there are "holes" in the specified behavior. STD is a behavioral </a:t>
            </a:r>
            <a:r>
              <a:rPr lang="en-US" dirty="0" smtClean="0">
                <a:latin typeface="Times New Roman" pitchFamily="18" charset="0"/>
                <a:cs typeface="Times New Roman" pitchFamily="18" charset="0"/>
              </a:rPr>
              <a:t>model. The </a:t>
            </a:r>
            <a:r>
              <a:rPr lang="en-US" dirty="0">
                <a:latin typeface="Times New Roman" pitchFamily="18" charset="0"/>
                <a:cs typeface="Times New Roman" pitchFamily="18" charset="0"/>
              </a:rPr>
              <a:t>STD indicates how the system behaves as a consequence of external events. To accomplish this, the STD represents the various modes of behavior (called states) of the system and the manner in which transitions are made from state to state. The STD serves as the basis for behavioral modeling. Additional information about the control aspects of the software is contained in the control specification (CSPEC</a:t>
            </a:r>
            <a:r>
              <a:rPr lang="en-US" dirty="0" smtClean="0">
                <a:latin typeface="Times New Roman" pitchFamily="18" charset="0"/>
                <a:cs typeface="Times New Roman" pitchFamily="18" charset="0"/>
              </a:rPr>
              <a:t>).</a:t>
            </a:r>
            <a:endParaRPr lang="ar-IQ" dirty="0" smtClean="0">
              <a:latin typeface="Times New Roman" pitchFamily="18" charset="0"/>
              <a:cs typeface="Times New Roman" pitchFamily="18" charset="0"/>
            </a:endParaRPr>
          </a:p>
          <a:p>
            <a:pPr marL="114300" indent="0" algn="just">
              <a:buNone/>
            </a:pPr>
            <a:endParaRPr lang="en-US" dirty="0">
              <a:latin typeface="Times New Roman" pitchFamily="18" charset="0"/>
              <a:cs typeface="Times New Roman" pitchFamily="18" charset="0"/>
            </a:endParaRPr>
          </a:p>
          <a:p>
            <a:pPr marL="114300" indent="0" algn="r">
              <a:buNone/>
            </a:pPr>
            <a:r>
              <a:rPr lang="ar-IQ" dirty="0"/>
              <a:t>مخطط انتقال الحالة : من خلاله ، يمكن لمهندس البرمجيات تحديد سلوك النظام ، والأهم من ذلك ، يمكنه التأكد مما إذا كانت هناك "فجوات " في السلوك المحدد للنظام .مخطط الحالة يظهر لنا كيف النظام يعمل كنتيجة لظواهر او احداث خارجية .لتحقيق ذلك المخطط بعبر عن انماط من السلوك و تدعى( حالات) النظام ويظهر طريقة التي يتم  بها التحولات من حالة الى اخرى  </a:t>
            </a:r>
            <a:r>
              <a:rPr lang="ar-IQ" dirty="0" smtClean="0"/>
              <a:t>. معلومات اضافية بخصوص جوانب التحكم في البرامجيات تكون محتواة في </a:t>
            </a:r>
            <a:r>
              <a:rPr lang="ar-IQ" b="1" dirty="0" smtClean="0"/>
              <a:t>مواصفات التحكم   </a:t>
            </a:r>
            <a:endParaRPr lang="en-US" b="1" dirty="0"/>
          </a:p>
          <a:p>
            <a:pPr marL="114300" indent="0" algn="r">
              <a:buNone/>
            </a:pPr>
            <a:r>
              <a:rPr lang="en-US" b="1" dirty="0" smtClean="0">
                <a:cs typeface="+mj-cs"/>
              </a:rPr>
              <a:t>The control specification (CSPEC)</a:t>
            </a:r>
            <a:r>
              <a:rPr lang="ar-IQ" b="1" dirty="0" smtClean="0">
                <a:cs typeface="+mj-cs"/>
              </a:rPr>
              <a:t> </a:t>
            </a:r>
            <a:endParaRPr lang="ar-IQ" b="1" dirty="0">
              <a:cs typeface="+mj-cs"/>
            </a:endParaRPr>
          </a:p>
          <a:p>
            <a:pPr marL="114300" indent="0">
              <a:buNone/>
            </a:pPr>
            <a:endParaRPr lang="en-US" dirty="0"/>
          </a:p>
        </p:txBody>
      </p:sp>
    </p:spTree>
    <p:extLst>
      <p:ext uri="{BB962C8B-B14F-4D97-AF65-F5344CB8AC3E}">
        <p14:creationId xmlns:p14="http://schemas.microsoft.com/office/powerpoint/2010/main" val="81138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363D49"/>
                </a:solidFill>
                <a:latin typeface="Times New Roman"/>
                <a:ea typeface="Times New Roman"/>
                <a:cs typeface="Arial"/>
              </a:rPr>
              <a:t>State transition diagram (STD)</a:t>
            </a:r>
            <a:endParaRPr lang="en-US" dirty="0"/>
          </a:p>
        </p:txBody>
      </p:sp>
      <p:sp>
        <p:nvSpPr>
          <p:cNvPr id="3" name="Content Placeholder 2"/>
          <p:cNvSpPr>
            <a:spLocks noGrp="1"/>
          </p:cNvSpPr>
          <p:nvPr>
            <p:ph idx="1"/>
          </p:nvPr>
        </p:nvSpPr>
        <p:spPr/>
        <p:txBody>
          <a:bodyPr/>
          <a:lstStyle/>
          <a:p>
            <a:pPr marL="114300" indent="0">
              <a:buNone/>
            </a:pPr>
            <a:r>
              <a:rPr lang="en-US" b="1" dirty="0">
                <a:latin typeface="Times New Roman" pitchFamily="18" charset="0"/>
                <a:cs typeface="Times New Roman" pitchFamily="18" charset="0"/>
              </a:rPr>
              <a:t>The control specification (CSPEC):</a:t>
            </a:r>
            <a:r>
              <a:rPr lang="en-US" dirty="0">
                <a:latin typeface="Times New Roman" pitchFamily="18" charset="0"/>
                <a:cs typeface="Times New Roman" pitchFamily="18" charset="0"/>
              </a:rPr>
              <a:t> represents the behavior of the system in two different </a:t>
            </a:r>
            <a:r>
              <a:rPr lang="en-US" dirty="0" smtClean="0">
                <a:latin typeface="Times New Roman" pitchFamily="18" charset="0"/>
                <a:cs typeface="Times New Roman" pitchFamily="18" charset="0"/>
              </a:rPr>
              <a:t>ways</a:t>
            </a:r>
          </a:p>
          <a:p>
            <a:pPr marL="114300" indent="0">
              <a:buNone/>
            </a:pPr>
            <a:r>
              <a:rPr lang="en-US" dirty="0" smtClean="0">
                <a:latin typeface="Times New Roman" pitchFamily="18" charset="0"/>
                <a:cs typeface="Times New Roman" pitchFamily="18" charset="0"/>
              </a:rPr>
              <a:t>(1) how </a:t>
            </a:r>
            <a:r>
              <a:rPr lang="en-US" dirty="0">
                <a:latin typeface="Times New Roman" pitchFamily="18" charset="0"/>
                <a:cs typeface="Times New Roman" pitchFamily="18" charset="0"/>
              </a:rPr>
              <a:t>the software behaves when an event or control signal is sensed </a:t>
            </a:r>
            <a:endParaRPr lang="en-US" dirty="0" smtClean="0">
              <a:latin typeface="Times New Roman" pitchFamily="18" charset="0"/>
              <a:cs typeface="Times New Roman" pitchFamily="18" charset="0"/>
            </a:endParaRPr>
          </a:p>
          <a:p>
            <a:pPr marL="114300" indent="0">
              <a:buNone/>
            </a:pP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2) which processes are invoked as a consequence of the occurrence of the </a:t>
            </a:r>
            <a:r>
              <a:rPr lang="en-US" dirty="0" smtClean="0">
                <a:latin typeface="Times New Roman" pitchFamily="18" charset="0"/>
                <a:cs typeface="Times New Roman" pitchFamily="18" charset="0"/>
              </a:rPr>
              <a:t>event</a:t>
            </a:r>
          </a:p>
          <a:p>
            <a:pPr marL="114300" indent="0" algn="r" rtl="1">
              <a:buNone/>
            </a:pPr>
            <a:endParaRPr lang="ar-IQ" dirty="0">
              <a:latin typeface="Times New Roman" pitchFamily="18" charset="0"/>
              <a:cs typeface="Times New Roman" pitchFamily="18" charset="0"/>
            </a:endParaRPr>
          </a:p>
          <a:p>
            <a:pPr marL="114300" indent="0" algn="r" rtl="1">
              <a:buNone/>
            </a:pPr>
            <a:r>
              <a:rPr lang="ar-IQ" dirty="0">
                <a:latin typeface="Times New Roman" pitchFamily="18" charset="0"/>
                <a:cs typeface="Times New Roman" pitchFamily="18" charset="0"/>
              </a:rPr>
              <a:t>مواصفات التحكم </a:t>
            </a:r>
            <a:r>
              <a:rPr lang="en-US" dirty="0" smtClean="0">
                <a:latin typeface="Times New Roman" pitchFamily="18" charset="0"/>
                <a:cs typeface="Times New Roman" pitchFamily="18" charset="0"/>
              </a:rPr>
              <a:t>:</a:t>
            </a:r>
            <a:r>
              <a:rPr lang="ar-IQ" dirty="0" smtClean="0">
                <a:latin typeface="Times New Roman" pitchFamily="18" charset="0"/>
                <a:cs typeface="Times New Roman" pitchFamily="18" charset="0"/>
              </a:rPr>
              <a:t>تمثل </a:t>
            </a:r>
            <a:r>
              <a:rPr lang="ar-IQ" dirty="0">
                <a:latin typeface="Times New Roman" pitchFamily="18" charset="0"/>
                <a:cs typeface="Times New Roman" pitchFamily="18" charset="0"/>
              </a:rPr>
              <a:t>سلوك النظام بطريقتين مختلفتين</a:t>
            </a:r>
          </a:p>
          <a:p>
            <a:pPr marL="114300" indent="0" algn="r" rtl="1">
              <a:buNone/>
            </a:pPr>
            <a:r>
              <a:rPr lang="ar-IQ" dirty="0">
                <a:latin typeface="Times New Roman" pitchFamily="18" charset="0"/>
                <a:cs typeface="Times New Roman" pitchFamily="18" charset="0"/>
              </a:rPr>
              <a:t>(1) كيف يتصرف البرنامج عند استشعار حدث أو إشارة تحكم</a:t>
            </a:r>
          </a:p>
          <a:p>
            <a:pPr marL="114300" indent="0" algn="r" rtl="1">
              <a:buNone/>
            </a:pPr>
            <a:r>
              <a:rPr lang="ar-IQ" dirty="0">
                <a:latin typeface="Times New Roman" pitchFamily="18" charset="0"/>
                <a:cs typeface="Times New Roman" pitchFamily="18" charset="0"/>
              </a:rPr>
              <a:t>(2) </a:t>
            </a:r>
            <a:r>
              <a:rPr lang="ar-IQ" dirty="0" smtClean="0">
                <a:latin typeface="Times New Roman" pitchFamily="18" charset="0"/>
                <a:cs typeface="Times New Roman" pitchFamily="18" charset="0"/>
              </a:rPr>
              <a:t>اي عمليات نحتاجها كنتيجة لظهور حالة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00006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68" y="103905"/>
            <a:ext cx="8398227"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2206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pPr algn="ctr"/>
            <a:r>
              <a:rPr lang="en-US" sz="4800" dirty="0">
                <a:latin typeface="Times New Roman" pitchFamily="18" charset="0"/>
                <a:cs typeface="Times New Roman" pitchFamily="18" charset="0"/>
              </a:rPr>
              <a:t>The entity relationship diagram (ERD)</a:t>
            </a:r>
          </a:p>
        </p:txBody>
      </p:sp>
      <p:sp>
        <p:nvSpPr>
          <p:cNvPr id="3" name="Content Placeholder 2"/>
          <p:cNvSpPr>
            <a:spLocks noGrp="1"/>
          </p:cNvSpPr>
          <p:nvPr>
            <p:ph idx="1"/>
          </p:nvPr>
        </p:nvSpPr>
        <p:spPr>
          <a:xfrm>
            <a:off x="457200" y="1600200"/>
            <a:ext cx="8001000" cy="4800600"/>
          </a:xfrm>
        </p:spPr>
        <p:txBody>
          <a:bodyPr>
            <a:normAutofit/>
          </a:bodyPr>
          <a:lstStyle/>
          <a:p>
            <a:pPr marL="114300" lvl="0" indent="0" algn="just">
              <a:buNone/>
            </a:pPr>
            <a:r>
              <a:rPr lang="en-US" b="1" dirty="0">
                <a:latin typeface="Times New Roman" pitchFamily="18" charset="0"/>
                <a:cs typeface="Times New Roman" pitchFamily="18" charset="0"/>
              </a:rPr>
              <a:t>The entity relationship diagram (ERD) </a:t>
            </a:r>
            <a:r>
              <a:rPr lang="en-US" dirty="0">
                <a:latin typeface="Times New Roman" pitchFamily="18" charset="0"/>
                <a:cs typeface="Times New Roman" pitchFamily="18" charset="0"/>
              </a:rPr>
              <a:t>depicts relationships between data objects. The ERD is the notation that is used to conduct the data modeling activity. The attributes of each data object noted in the ERD can be described using </a:t>
            </a:r>
            <a:r>
              <a:rPr lang="en-US" b="1" dirty="0">
                <a:latin typeface="Times New Roman" pitchFamily="18" charset="0"/>
                <a:cs typeface="Times New Roman" pitchFamily="18" charset="0"/>
              </a:rPr>
              <a:t>a data object description</a:t>
            </a:r>
            <a:r>
              <a:rPr lang="en-US" dirty="0" smtClean="0">
                <a:latin typeface="Times New Roman" pitchFamily="18" charset="0"/>
                <a:cs typeface="Times New Roman" pitchFamily="18" charset="0"/>
              </a:rPr>
              <a:t>.</a:t>
            </a:r>
          </a:p>
          <a:p>
            <a:pPr marL="167640" marR="157480" indent="0" algn="just" rtl="1">
              <a:lnSpc>
                <a:spcPct val="148000"/>
              </a:lnSpc>
              <a:spcBef>
                <a:spcPts val="0"/>
              </a:spcBef>
              <a:spcAft>
                <a:spcPts val="0"/>
              </a:spcAft>
              <a:buNone/>
            </a:pPr>
            <a:r>
              <a:rPr lang="en-US" sz="2400" dirty="0" smtClean="0">
                <a:latin typeface="Times New Roman"/>
                <a:ea typeface="Times New Roman"/>
                <a:cs typeface="Arial"/>
              </a:rPr>
              <a:t>ERD </a:t>
            </a:r>
            <a:r>
              <a:rPr lang="ar-IQ" sz="2400" dirty="0" smtClean="0">
                <a:latin typeface="Arial"/>
                <a:ea typeface="Times New Roman"/>
              </a:rPr>
              <a:t>يوضح </a:t>
            </a:r>
            <a:r>
              <a:rPr lang="ar-SA" sz="2400" dirty="0" smtClean="0">
                <a:latin typeface="Times New Roman"/>
                <a:ea typeface="Times New Roman"/>
              </a:rPr>
              <a:t> </a:t>
            </a:r>
            <a:r>
              <a:rPr lang="ar-SA" sz="2400" dirty="0">
                <a:latin typeface="Times New Roman"/>
                <a:ea typeface="Times New Roman"/>
              </a:rPr>
              <a:t>العلاقات بين كائنات </a:t>
            </a:r>
            <a:r>
              <a:rPr lang="ar-SA" sz="2400" dirty="0" smtClean="0">
                <a:latin typeface="Times New Roman"/>
                <a:ea typeface="Times New Roman"/>
              </a:rPr>
              <a:t>البيانات</a:t>
            </a:r>
            <a:r>
              <a:rPr lang="en-US" sz="2400" dirty="0" smtClean="0">
                <a:latin typeface="Times New Roman"/>
                <a:ea typeface="Times New Roman"/>
              </a:rPr>
              <a:t> </a:t>
            </a:r>
            <a:r>
              <a:rPr lang="ar-SA" sz="2400" dirty="0" smtClean="0">
                <a:latin typeface="Times New Roman"/>
                <a:ea typeface="Times New Roman"/>
              </a:rPr>
              <a:t>يمكن </a:t>
            </a:r>
            <a:r>
              <a:rPr lang="ar-SA" sz="2400" dirty="0">
                <a:latin typeface="Times New Roman"/>
                <a:ea typeface="Times New Roman"/>
              </a:rPr>
              <a:t>وصف سمات كل كائن بيانات الذي تمت ملاحظته في</a:t>
            </a:r>
            <a:r>
              <a:rPr lang="en-US" sz="2400" dirty="0">
                <a:latin typeface="Times New Roman"/>
                <a:ea typeface="Times New Roman"/>
                <a:cs typeface="Arial"/>
              </a:rPr>
              <a:t> ERD </a:t>
            </a:r>
            <a:r>
              <a:rPr lang="ar-SA" sz="2400" dirty="0">
                <a:latin typeface="Times New Roman"/>
                <a:ea typeface="Times New Roman"/>
              </a:rPr>
              <a:t>باستخدام </a:t>
            </a:r>
            <a:r>
              <a:rPr lang="en-US" sz="2400" dirty="0">
                <a:latin typeface="Times New Roman"/>
                <a:ea typeface="Times New Roman"/>
                <a:cs typeface="Arial"/>
              </a:rPr>
              <a:t>data object description</a:t>
            </a:r>
            <a:r>
              <a:rPr lang="en-US" sz="2400" dirty="0">
                <a:latin typeface="Arial"/>
                <a:ea typeface="Times New Roman"/>
                <a:cs typeface="Arial"/>
              </a:rPr>
              <a:t> </a:t>
            </a:r>
            <a:r>
              <a:rPr lang="ar-SA" sz="2400" dirty="0">
                <a:latin typeface="Arial"/>
                <a:ea typeface="Times New Roman"/>
              </a:rPr>
              <a:t>(وصف كائن البيانات)</a:t>
            </a:r>
            <a:r>
              <a:rPr lang="ar-SA" sz="2400" dirty="0">
                <a:latin typeface="Times New Roman"/>
                <a:ea typeface="Calibri"/>
              </a:rPr>
              <a:t> </a:t>
            </a:r>
            <a:r>
              <a:rPr lang="en-US" sz="2400" dirty="0" err="1">
                <a:latin typeface="Arial"/>
                <a:ea typeface="Times New Roman"/>
                <a:cs typeface="Arial"/>
              </a:rPr>
              <a:t>يمكن</a:t>
            </a:r>
            <a:r>
              <a:rPr lang="en-US" sz="2400" dirty="0">
                <a:latin typeface="Arial"/>
                <a:ea typeface="Times New Roman"/>
                <a:cs typeface="Arial"/>
              </a:rPr>
              <a:t> </a:t>
            </a:r>
            <a:r>
              <a:rPr lang="en-US" sz="2400" dirty="0" err="1">
                <a:latin typeface="Arial"/>
                <a:ea typeface="Times New Roman"/>
                <a:cs typeface="Arial"/>
              </a:rPr>
              <a:t>وصف</a:t>
            </a:r>
            <a:r>
              <a:rPr lang="en-US" sz="2400" dirty="0">
                <a:latin typeface="Arial"/>
                <a:ea typeface="Times New Roman"/>
                <a:cs typeface="Arial"/>
              </a:rPr>
              <a:t> </a:t>
            </a:r>
            <a:r>
              <a:rPr lang="en-US" sz="2400" dirty="0" err="1">
                <a:latin typeface="Arial"/>
                <a:ea typeface="Times New Roman"/>
                <a:cs typeface="Arial"/>
              </a:rPr>
              <a:t>خصائص</a:t>
            </a:r>
            <a:r>
              <a:rPr lang="en-US" sz="2400" dirty="0">
                <a:latin typeface="Arial"/>
                <a:ea typeface="Times New Roman"/>
                <a:cs typeface="Arial"/>
              </a:rPr>
              <a:t> </a:t>
            </a:r>
            <a:r>
              <a:rPr lang="en-US" sz="2400" dirty="0" err="1">
                <a:latin typeface="Arial"/>
                <a:ea typeface="Times New Roman"/>
                <a:cs typeface="Arial"/>
              </a:rPr>
              <a:t>كل</a:t>
            </a:r>
            <a:r>
              <a:rPr lang="en-US" sz="2400" dirty="0">
                <a:latin typeface="Arial"/>
                <a:ea typeface="Times New Roman"/>
                <a:cs typeface="Arial"/>
              </a:rPr>
              <a:t> </a:t>
            </a:r>
            <a:r>
              <a:rPr lang="en-US" sz="2400" dirty="0" err="1">
                <a:latin typeface="Arial"/>
                <a:ea typeface="Times New Roman"/>
                <a:cs typeface="Arial"/>
              </a:rPr>
              <a:t>كائن</a:t>
            </a:r>
            <a:r>
              <a:rPr lang="en-US" sz="2400" dirty="0">
                <a:latin typeface="Arial"/>
                <a:ea typeface="Times New Roman"/>
                <a:cs typeface="Arial"/>
              </a:rPr>
              <a:t> </a:t>
            </a:r>
            <a:r>
              <a:rPr lang="en-US" sz="2400" dirty="0" err="1">
                <a:latin typeface="Arial"/>
                <a:ea typeface="Times New Roman"/>
                <a:cs typeface="Arial"/>
              </a:rPr>
              <a:t>بيانات</a:t>
            </a:r>
            <a:r>
              <a:rPr lang="en-US" sz="2400" dirty="0">
                <a:latin typeface="Arial"/>
                <a:ea typeface="Times New Roman"/>
                <a:cs typeface="Arial"/>
              </a:rPr>
              <a:t> </a:t>
            </a:r>
            <a:r>
              <a:rPr lang="en-US" sz="2400" dirty="0" err="1">
                <a:latin typeface="Arial"/>
                <a:ea typeface="Times New Roman"/>
                <a:cs typeface="Arial"/>
              </a:rPr>
              <a:t>تمت</a:t>
            </a:r>
            <a:r>
              <a:rPr lang="en-US" sz="2400" dirty="0">
                <a:latin typeface="Arial"/>
                <a:ea typeface="Times New Roman"/>
                <a:cs typeface="Arial"/>
              </a:rPr>
              <a:t> </a:t>
            </a:r>
            <a:r>
              <a:rPr lang="en-US" sz="2400" dirty="0" err="1">
                <a:latin typeface="Arial"/>
                <a:ea typeface="Times New Roman"/>
                <a:cs typeface="Arial"/>
              </a:rPr>
              <a:t>ملاحظته</a:t>
            </a:r>
            <a:r>
              <a:rPr lang="en-US" sz="2400" dirty="0">
                <a:latin typeface="Arial"/>
                <a:ea typeface="Times New Roman"/>
                <a:cs typeface="Arial"/>
              </a:rPr>
              <a:t> </a:t>
            </a:r>
            <a:r>
              <a:rPr lang="en-US" sz="2400" dirty="0" err="1">
                <a:latin typeface="Arial"/>
                <a:ea typeface="Times New Roman"/>
                <a:cs typeface="Arial"/>
              </a:rPr>
              <a:t>في</a:t>
            </a:r>
            <a:r>
              <a:rPr lang="en-US" sz="2400" dirty="0">
                <a:latin typeface="Times New Roman"/>
                <a:ea typeface="Times New Roman"/>
                <a:cs typeface="Arial"/>
              </a:rPr>
              <a:t> ERD </a:t>
            </a:r>
            <a:r>
              <a:rPr lang="en-US" sz="2400" dirty="0" err="1">
                <a:latin typeface="Arial"/>
                <a:ea typeface="Times New Roman"/>
                <a:cs typeface="Arial"/>
              </a:rPr>
              <a:t>باستخدام</a:t>
            </a:r>
            <a:r>
              <a:rPr lang="en-US" sz="2400" dirty="0">
                <a:latin typeface="Arial"/>
                <a:ea typeface="Times New Roman"/>
                <a:cs typeface="Arial"/>
              </a:rPr>
              <a:t> </a:t>
            </a:r>
            <a:r>
              <a:rPr lang="en-US" sz="2400" dirty="0" err="1">
                <a:latin typeface="Arial"/>
                <a:ea typeface="Times New Roman"/>
                <a:cs typeface="Arial"/>
              </a:rPr>
              <a:t>وصف</a:t>
            </a:r>
            <a:r>
              <a:rPr lang="en-US" sz="2400" dirty="0">
                <a:latin typeface="Arial"/>
                <a:ea typeface="Times New Roman"/>
                <a:cs typeface="Arial"/>
              </a:rPr>
              <a:t> </a:t>
            </a:r>
            <a:r>
              <a:rPr lang="en-US" sz="2400" dirty="0" err="1">
                <a:latin typeface="Arial"/>
                <a:ea typeface="Times New Roman"/>
                <a:cs typeface="Arial"/>
              </a:rPr>
              <a:t>كائن</a:t>
            </a:r>
            <a:r>
              <a:rPr lang="en-US" sz="2400" dirty="0">
                <a:latin typeface="Arial"/>
                <a:ea typeface="Times New Roman"/>
                <a:cs typeface="Arial"/>
              </a:rPr>
              <a:t> </a:t>
            </a:r>
            <a:r>
              <a:rPr lang="en-US" sz="2400" dirty="0" err="1">
                <a:latin typeface="Arial"/>
                <a:ea typeface="Times New Roman"/>
                <a:cs typeface="Arial"/>
              </a:rPr>
              <a:t>البيانات</a:t>
            </a:r>
            <a:r>
              <a:rPr lang="en-US" sz="2400" dirty="0">
                <a:latin typeface="Times New Roman"/>
                <a:ea typeface="Times New Roman"/>
                <a:cs typeface="Arial"/>
              </a:rPr>
              <a:t>.</a:t>
            </a:r>
            <a:endParaRPr lang="en-US" sz="2400" dirty="0">
              <a:latin typeface="Times New Roman"/>
              <a:ea typeface="Calibri"/>
              <a:cs typeface="Arial"/>
            </a:endParaRPr>
          </a:p>
          <a:p>
            <a:pPr marL="114300" lvl="0" indent="0" algn="r">
              <a:buNone/>
            </a:pPr>
            <a:endParaRPr lang="en-US" sz="1100" dirty="0">
              <a:latin typeface="Times New Roman" pitchFamily="18" charset="0"/>
              <a:cs typeface="Times New Roman" pitchFamily="18" charset="0"/>
            </a:endParaRPr>
          </a:p>
        </p:txBody>
      </p:sp>
    </p:spTree>
    <p:extLst>
      <p:ext uri="{BB962C8B-B14F-4D97-AF65-F5344CB8AC3E}">
        <p14:creationId xmlns:p14="http://schemas.microsoft.com/office/powerpoint/2010/main" val="385499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713" y="352425"/>
            <a:ext cx="5614987" cy="615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912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447"/>
            <a:ext cx="7620000" cy="1143000"/>
          </a:xfrm>
        </p:spPr>
        <p:txBody>
          <a:bodyPr/>
          <a:lstStyle/>
          <a:p>
            <a:r>
              <a:rPr lang="en-US" dirty="0" smtClean="0">
                <a:latin typeface="Times New Roman" pitchFamily="18" charset="0"/>
                <a:cs typeface="Times New Roman" pitchFamily="18" charset="0"/>
              </a:rPr>
              <a:t>Data object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04795" y="824320"/>
            <a:ext cx="7620000" cy="4800600"/>
          </a:xfrm>
        </p:spPr>
        <p:txBody>
          <a:bodyPr>
            <a:normAutofit fontScale="92500"/>
          </a:bodyPr>
          <a:lstStyle/>
          <a:p>
            <a:pPr algn="just">
              <a:buFontTx/>
              <a:buChar char="-"/>
            </a:pPr>
            <a:r>
              <a:rPr lang="en-US" sz="2400" b="1" dirty="0" smtClean="0">
                <a:solidFill>
                  <a:srgbClr val="282F3B"/>
                </a:solidFill>
                <a:latin typeface="Times New Roman"/>
                <a:ea typeface="Times New Roman"/>
                <a:cs typeface="Arial"/>
              </a:rPr>
              <a:t>Data </a:t>
            </a:r>
            <a:r>
              <a:rPr lang="en-US" sz="2400" b="1" dirty="0">
                <a:solidFill>
                  <a:srgbClr val="282F3B"/>
                </a:solidFill>
                <a:latin typeface="Times New Roman"/>
                <a:ea typeface="Times New Roman"/>
                <a:cs typeface="Arial"/>
              </a:rPr>
              <a:t>object : </a:t>
            </a:r>
            <a:r>
              <a:rPr lang="en-US" sz="2400" dirty="0">
                <a:solidFill>
                  <a:srgbClr val="282F3B"/>
                </a:solidFill>
                <a:latin typeface="Times New Roman"/>
                <a:ea typeface="Times New Roman"/>
                <a:cs typeface="Arial"/>
              </a:rPr>
              <a:t>A data object is a representation of almost any composite information that </a:t>
            </a:r>
            <a:r>
              <a:rPr lang="en-US" sz="2400" dirty="0">
                <a:solidFill>
                  <a:srgbClr val="3D424F"/>
                </a:solidFill>
                <a:latin typeface="Times New Roman"/>
                <a:ea typeface="Times New Roman"/>
                <a:cs typeface="Arial"/>
              </a:rPr>
              <a:t>must</a:t>
            </a:r>
            <a:r>
              <a:rPr lang="en-US" sz="2400" dirty="0">
                <a:solidFill>
                  <a:srgbClr val="282F3B"/>
                </a:solidFill>
                <a:latin typeface="Times New Roman"/>
                <a:ea typeface="Times New Roman"/>
                <a:cs typeface="Arial"/>
              </a:rPr>
              <a:t> be understood by software. A data object can be an external entity (e.g., anything that produces or consumes information), a thing (e.g., a report or </a:t>
            </a:r>
            <a:r>
              <a:rPr lang="en-US" sz="2400" dirty="0" smtClean="0">
                <a:solidFill>
                  <a:srgbClr val="282F3B"/>
                </a:solidFill>
                <a:latin typeface="Times New Roman"/>
                <a:ea typeface="Times New Roman"/>
                <a:cs typeface="Arial"/>
              </a:rPr>
              <a:t>a display</a:t>
            </a:r>
            <a:r>
              <a:rPr lang="en-US" sz="2400" dirty="0">
                <a:solidFill>
                  <a:srgbClr val="282F3B"/>
                </a:solidFill>
                <a:latin typeface="Times New Roman"/>
                <a:ea typeface="Times New Roman"/>
                <a:cs typeface="Arial"/>
              </a:rPr>
              <a:t>), an occurrence (e.g., a telephone call) </a:t>
            </a:r>
            <a:r>
              <a:rPr lang="en-US" sz="2400" dirty="0" smtClean="0">
                <a:solidFill>
                  <a:srgbClr val="282F3B"/>
                </a:solidFill>
                <a:latin typeface="Times New Roman"/>
                <a:ea typeface="Times New Roman"/>
                <a:cs typeface="Arial"/>
              </a:rPr>
              <a:t>, a </a:t>
            </a:r>
            <a:r>
              <a:rPr lang="en-US" sz="2400" dirty="0">
                <a:solidFill>
                  <a:srgbClr val="282F3B"/>
                </a:solidFill>
                <a:latin typeface="Times New Roman"/>
                <a:ea typeface="Times New Roman"/>
                <a:cs typeface="Arial"/>
              </a:rPr>
              <a:t>role (e.g., salesperson), an organizational unit (e.g., accounting department), a place (e.g., </a:t>
            </a:r>
            <a:r>
              <a:rPr lang="en-US" sz="2400" dirty="0" smtClean="0">
                <a:solidFill>
                  <a:srgbClr val="282F3B"/>
                </a:solidFill>
                <a:latin typeface="Times New Roman"/>
                <a:ea typeface="Times New Roman"/>
                <a:cs typeface="Arial"/>
              </a:rPr>
              <a:t>warehouse), </a:t>
            </a:r>
            <a:r>
              <a:rPr lang="en-US" sz="2400" dirty="0">
                <a:solidFill>
                  <a:srgbClr val="282F3B"/>
                </a:solidFill>
                <a:latin typeface="Times New Roman"/>
                <a:ea typeface="Times New Roman"/>
                <a:cs typeface="Arial"/>
              </a:rPr>
              <a:t>or a structure (e.g., a file). A data object encapsulates data only-there is no reference within a data object to operations that act on the data</a:t>
            </a:r>
            <a:r>
              <a:rPr lang="en-US" sz="2400" dirty="0" smtClean="0">
                <a:solidFill>
                  <a:srgbClr val="282F3B"/>
                </a:solidFill>
                <a:latin typeface="Times New Roman"/>
                <a:ea typeface="Times New Roman"/>
                <a:cs typeface="Arial"/>
              </a:rPr>
              <a:t>.</a:t>
            </a:r>
          </a:p>
          <a:p>
            <a:pPr marL="114300" indent="0" algn="r" rtl="1">
              <a:buNone/>
            </a:pPr>
            <a:r>
              <a:rPr lang="en-US" b="1" dirty="0" smtClean="0">
                <a:latin typeface="Times New Roman" pitchFamily="18" charset="0"/>
                <a:cs typeface="Times New Roman" pitchFamily="18" charset="0"/>
              </a:rPr>
              <a:t>Data object</a:t>
            </a:r>
            <a:r>
              <a:rPr lang="ar-IQ" dirty="0" smtClean="0">
                <a:cs typeface="+mj-cs"/>
              </a:rPr>
              <a:t>: هو </a:t>
            </a:r>
            <a:r>
              <a:rPr lang="ar-IQ" dirty="0">
                <a:cs typeface="+mj-cs"/>
              </a:rPr>
              <a:t>تمثيل </a:t>
            </a:r>
            <a:r>
              <a:rPr lang="ar-IQ" dirty="0" smtClean="0">
                <a:cs typeface="+mj-cs"/>
              </a:rPr>
              <a:t>لأي </a:t>
            </a:r>
            <a:r>
              <a:rPr lang="ar-IQ" dirty="0">
                <a:cs typeface="+mj-cs"/>
              </a:rPr>
              <a:t>معلومات مركبة يجب أن يفهمها البرنامج. يمكن أن يكون كائن البيانات كيانًا خارجيًا (على سبيل المثال ، أي شيء ينتج أو يستهلك معلومات) ، أو شيء (مثل تقرير أو عرض) ، أو </a:t>
            </a:r>
            <a:r>
              <a:rPr lang="ar-IQ" dirty="0" smtClean="0">
                <a:cs typeface="+mj-cs"/>
              </a:rPr>
              <a:t>حالة(مثل </a:t>
            </a:r>
            <a:r>
              <a:rPr lang="ar-IQ" dirty="0">
                <a:cs typeface="+mj-cs"/>
              </a:rPr>
              <a:t>مكالمة هاتفية</a:t>
            </a:r>
            <a:r>
              <a:rPr lang="ar-IQ" dirty="0" smtClean="0">
                <a:cs typeface="+mj-cs"/>
              </a:rPr>
              <a:t>)، </a:t>
            </a:r>
            <a:r>
              <a:rPr lang="ar-IQ" dirty="0">
                <a:cs typeface="+mj-cs"/>
              </a:rPr>
              <a:t>أو دور (مثل مندوب مبيعات) أو وحدة تنظيمية (مثل قسم المحاسبة) أو مكان (مثل مستودع) أو هيكل (مثل ملف). يقوم كائن البيانات بتغليف البيانات فقط - لا يوجد مرجع داخل كائن البيانات </a:t>
            </a:r>
            <a:r>
              <a:rPr lang="ar-IQ" dirty="0" smtClean="0">
                <a:cs typeface="+mj-cs"/>
              </a:rPr>
              <a:t>للقيام بعمليات على البيانات.</a:t>
            </a:r>
            <a:endParaRPr lang="en-US" dirty="0">
              <a:cs typeface="+mj-cs"/>
            </a:endParaRPr>
          </a:p>
        </p:txBody>
      </p:sp>
    </p:spTree>
    <p:extLst>
      <p:ext uri="{BB962C8B-B14F-4D97-AF65-F5344CB8AC3E}">
        <p14:creationId xmlns:p14="http://schemas.microsoft.com/office/powerpoint/2010/main" val="1799470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770"/>
            <a:ext cx="7086600" cy="6671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4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676400"/>
            <a:ext cx="8534400" cy="4419600"/>
          </a:xfrm>
        </p:spPr>
        <p:txBody>
          <a:bodyPr>
            <a:normAutofit/>
          </a:bodyPr>
          <a:lstStyle/>
          <a:p>
            <a:pPr marL="254000" marR="0" algn="l">
              <a:lnSpc>
                <a:spcPct val="150000"/>
              </a:lnSpc>
              <a:spcBef>
                <a:spcPts val="0"/>
              </a:spcBef>
              <a:spcAft>
                <a:spcPts val="0"/>
              </a:spcAft>
            </a:pPr>
            <a:r>
              <a:rPr lang="en-US" sz="3200" dirty="0" smtClean="0">
                <a:solidFill>
                  <a:srgbClr val="363D49"/>
                </a:solidFill>
                <a:effectLst/>
                <a:latin typeface="Times New Roman" pitchFamily="18" charset="0"/>
                <a:ea typeface="Times New Roman"/>
                <a:cs typeface="Times New Roman" pitchFamily="18" charset="0"/>
              </a:rPr>
              <a:t>1- Data dictionary</a:t>
            </a:r>
            <a:r>
              <a:rPr lang="en-US" sz="2800" dirty="0" smtClean="0">
                <a:effectLst/>
                <a:latin typeface="Times New Roman" pitchFamily="18" charset="0"/>
                <a:ea typeface="Times New Roman"/>
                <a:cs typeface="Times New Roman" pitchFamily="18" charset="0"/>
              </a:rPr>
              <a:t> </a:t>
            </a:r>
            <a:endParaRPr lang="en-US" sz="2800" dirty="0">
              <a:latin typeface="Times New Roman" pitchFamily="18" charset="0"/>
              <a:ea typeface="Calibri"/>
              <a:cs typeface="Times New Roman" pitchFamily="18" charset="0"/>
            </a:endParaRPr>
          </a:p>
          <a:p>
            <a:pPr marL="241300" marR="0" algn="l">
              <a:lnSpc>
                <a:spcPct val="150000"/>
              </a:lnSpc>
              <a:spcBef>
                <a:spcPts val="0"/>
              </a:spcBef>
              <a:spcAft>
                <a:spcPts val="0"/>
              </a:spcAft>
            </a:pPr>
            <a:r>
              <a:rPr lang="en-US" sz="3200" dirty="0" smtClean="0">
                <a:solidFill>
                  <a:srgbClr val="363D49"/>
                </a:solidFill>
                <a:effectLst/>
                <a:latin typeface="Times New Roman" pitchFamily="18" charset="0"/>
                <a:ea typeface="Times New Roman"/>
                <a:cs typeface="Times New Roman" pitchFamily="18" charset="0"/>
              </a:rPr>
              <a:t>2- Data flow diagram (DFD)</a:t>
            </a:r>
          </a:p>
          <a:p>
            <a:pPr marL="241300">
              <a:lnSpc>
                <a:spcPct val="150000"/>
              </a:lnSpc>
              <a:spcBef>
                <a:spcPts val="0"/>
              </a:spcBef>
            </a:pPr>
            <a:r>
              <a:rPr lang="en-US" sz="3200" dirty="0" smtClean="0">
                <a:solidFill>
                  <a:srgbClr val="363D49"/>
                </a:solidFill>
                <a:latin typeface="Times New Roman" pitchFamily="18" charset="0"/>
                <a:ea typeface="Calibri"/>
                <a:cs typeface="Times New Roman" pitchFamily="18" charset="0"/>
              </a:rPr>
              <a:t>3-</a:t>
            </a:r>
            <a:r>
              <a:rPr lang="en-US" sz="2800" dirty="0">
                <a:solidFill>
                  <a:srgbClr val="363D49"/>
                </a:solidFill>
                <a:latin typeface="Times New Roman" pitchFamily="18" charset="0"/>
                <a:ea typeface="Times New Roman"/>
                <a:cs typeface="Times New Roman" pitchFamily="18" charset="0"/>
              </a:rPr>
              <a:t> Entity relation diagram (ERD) </a:t>
            </a:r>
            <a:endParaRPr lang="en-US" sz="2800" dirty="0" smtClean="0">
              <a:latin typeface="Times New Roman" pitchFamily="18" charset="0"/>
              <a:ea typeface="Calibri"/>
              <a:cs typeface="Times New Roman" pitchFamily="18" charset="0"/>
            </a:endParaRPr>
          </a:p>
          <a:p>
            <a:pPr algn="l">
              <a:lnSpc>
                <a:spcPct val="150000"/>
              </a:lnSpc>
              <a:spcBef>
                <a:spcPts val="0"/>
              </a:spcBef>
            </a:pPr>
            <a:r>
              <a:rPr lang="en-US" sz="2800" dirty="0" smtClean="0">
                <a:effectLst/>
                <a:latin typeface="Times New Roman" pitchFamily="18" charset="0"/>
                <a:ea typeface="Times New Roman"/>
                <a:cs typeface="Times New Roman" pitchFamily="18" charset="0"/>
              </a:rPr>
              <a:t>    </a:t>
            </a:r>
            <a:r>
              <a:rPr lang="en-US" sz="3200" dirty="0" smtClean="0">
                <a:solidFill>
                  <a:srgbClr val="363D49"/>
                </a:solidFill>
                <a:effectLst/>
                <a:latin typeface="Times New Roman" pitchFamily="18" charset="0"/>
                <a:ea typeface="Times New Roman"/>
                <a:cs typeface="Times New Roman" pitchFamily="18" charset="0"/>
              </a:rPr>
              <a:t>4- State transition diagram (STD)</a:t>
            </a:r>
            <a:endParaRPr lang="en-US" sz="2800" dirty="0" smtClean="0">
              <a:latin typeface="Times New Roman" pitchFamily="18" charset="0"/>
              <a:ea typeface="Calibri"/>
              <a:cs typeface="Times New Roman" pitchFamily="18" charset="0"/>
            </a:endParaRPr>
          </a:p>
          <a:p>
            <a:pPr algn="l">
              <a:lnSpc>
                <a:spcPct val="150000"/>
              </a:lnSpc>
            </a:pPr>
            <a:endParaRPr lang="en-US" sz="3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75786"/>
            <a:ext cx="8077199" cy="101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314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smtClean="0">
                <a:solidFill>
                  <a:srgbClr val="363D49"/>
                </a:solidFill>
                <a:effectLst/>
                <a:latin typeface="Times New Roman"/>
                <a:ea typeface="Times New Roman"/>
                <a:cs typeface="Arial"/>
              </a:rPr>
              <a:t>Elements	of  Analysis Model….Cont.</a:t>
            </a:r>
            <a:endParaRPr lang="en-US" sz="3600" dirty="0"/>
          </a:p>
        </p:txBody>
      </p:sp>
      <p:sp>
        <p:nvSpPr>
          <p:cNvPr id="3" name="Content Placeholder 2"/>
          <p:cNvSpPr>
            <a:spLocks noGrp="1"/>
          </p:cNvSpPr>
          <p:nvPr>
            <p:ph idx="1"/>
          </p:nvPr>
        </p:nvSpPr>
        <p:spPr/>
        <p:txBody>
          <a:bodyPr>
            <a:normAutofit/>
          </a:bodyPr>
          <a:lstStyle/>
          <a:p>
            <a:pPr algn="just"/>
            <a:r>
              <a:rPr lang="en-US" dirty="0" smtClean="0">
                <a:solidFill>
                  <a:srgbClr val="363D49"/>
                </a:solidFill>
                <a:effectLst/>
                <a:latin typeface="Times New Roman"/>
                <a:ea typeface="Times New Roman"/>
                <a:cs typeface="+mj-cs"/>
              </a:rPr>
              <a:t>1- Data dictionary: </a:t>
            </a:r>
            <a:r>
              <a:rPr lang="en-US" dirty="0">
                <a:latin typeface="Times New Roman" pitchFamily="18" charset="0"/>
                <a:cs typeface="+mj-cs"/>
              </a:rPr>
              <a:t>At the core of the model lies the </a:t>
            </a:r>
            <a:r>
              <a:rPr lang="en-US" i="1" dirty="0">
                <a:latin typeface="Times New Roman" pitchFamily="18" charset="0"/>
                <a:cs typeface="+mj-cs"/>
              </a:rPr>
              <a:t>data dictionary:</a:t>
            </a:r>
            <a:r>
              <a:rPr lang="en-US" dirty="0">
                <a:latin typeface="Times New Roman" pitchFamily="18" charset="0"/>
                <a:cs typeface="+mj-cs"/>
              </a:rPr>
              <a:t> is an organized listing of all data elements that ''are pertinent to the system, with precise, rigorous definitions so that both user and system analyst will have a common understanding of inputs, outputs, components of stores and </a:t>
            </a:r>
            <a:r>
              <a:rPr lang="en-US" dirty="0" smtClean="0">
                <a:latin typeface="Times New Roman" pitchFamily="18" charset="0"/>
                <a:cs typeface="+mj-cs"/>
              </a:rPr>
              <a:t>even </a:t>
            </a:r>
            <a:r>
              <a:rPr lang="en-US" dirty="0">
                <a:latin typeface="Times New Roman" pitchFamily="18" charset="0"/>
                <a:cs typeface="+mj-cs"/>
              </a:rPr>
              <a:t>intermediate calculations</a:t>
            </a:r>
            <a:r>
              <a:rPr lang="en-US" dirty="0" smtClean="0">
                <a:cs typeface="+mj-cs"/>
              </a:rPr>
              <a:t>.</a:t>
            </a:r>
          </a:p>
          <a:p>
            <a:pPr algn="just"/>
            <a:endParaRPr lang="en-US" dirty="0">
              <a:cs typeface="+mj-cs"/>
            </a:endParaRPr>
          </a:p>
          <a:p>
            <a:pPr algn="just" rtl="1"/>
            <a:r>
              <a:rPr lang="en-US" dirty="0" err="1">
                <a:cs typeface="+mj-cs"/>
              </a:rPr>
              <a:t>في</a:t>
            </a:r>
            <a:r>
              <a:rPr lang="en-US" dirty="0">
                <a:cs typeface="+mj-cs"/>
              </a:rPr>
              <a:t> </a:t>
            </a:r>
            <a:r>
              <a:rPr lang="en-US" dirty="0" err="1">
                <a:cs typeface="+mj-cs"/>
              </a:rPr>
              <a:t>قلب</a:t>
            </a:r>
            <a:r>
              <a:rPr lang="en-US" dirty="0">
                <a:cs typeface="+mj-cs"/>
              </a:rPr>
              <a:t> </a:t>
            </a:r>
            <a:r>
              <a:rPr lang="en-US" dirty="0" err="1">
                <a:cs typeface="+mj-cs"/>
              </a:rPr>
              <a:t>النموذج</a:t>
            </a:r>
            <a:r>
              <a:rPr lang="en-US" dirty="0">
                <a:cs typeface="+mj-cs"/>
              </a:rPr>
              <a:t> </a:t>
            </a:r>
            <a:r>
              <a:rPr lang="en-US" dirty="0" err="1">
                <a:cs typeface="+mj-cs"/>
              </a:rPr>
              <a:t>يوجد</a:t>
            </a:r>
            <a:r>
              <a:rPr lang="en-US" dirty="0">
                <a:cs typeface="+mj-cs"/>
              </a:rPr>
              <a:t>  </a:t>
            </a:r>
            <a:r>
              <a:rPr lang="en-US" dirty="0" err="1">
                <a:cs typeface="+mj-cs"/>
              </a:rPr>
              <a:t>قاموس</a:t>
            </a:r>
            <a:r>
              <a:rPr lang="en-US" dirty="0">
                <a:cs typeface="+mj-cs"/>
              </a:rPr>
              <a:t> </a:t>
            </a:r>
            <a:r>
              <a:rPr lang="en-US" dirty="0" err="1">
                <a:cs typeface="+mj-cs"/>
              </a:rPr>
              <a:t>البيانات</a:t>
            </a:r>
            <a:r>
              <a:rPr lang="en-US" dirty="0">
                <a:cs typeface="+mj-cs"/>
              </a:rPr>
              <a:t>: هو </a:t>
            </a:r>
            <a:r>
              <a:rPr lang="en-US" dirty="0" err="1">
                <a:cs typeface="+mj-cs"/>
              </a:rPr>
              <a:t>قائمة</a:t>
            </a:r>
            <a:r>
              <a:rPr lang="en-US" dirty="0">
                <a:cs typeface="+mj-cs"/>
              </a:rPr>
              <a:t> </a:t>
            </a:r>
            <a:r>
              <a:rPr lang="en-US" dirty="0" err="1">
                <a:cs typeface="+mj-cs"/>
              </a:rPr>
              <a:t>منظمة</a:t>
            </a:r>
            <a:r>
              <a:rPr lang="en-US" dirty="0">
                <a:cs typeface="+mj-cs"/>
              </a:rPr>
              <a:t> </a:t>
            </a:r>
            <a:r>
              <a:rPr lang="en-US" dirty="0" err="1">
                <a:cs typeface="+mj-cs"/>
              </a:rPr>
              <a:t>لجميع</a:t>
            </a:r>
            <a:r>
              <a:rPr lang="en-US" dirty="0">
                <a:cs typeface="+mj-cs"/>
              </a:rPr>
              <a:t> </a:t>
            </a:r>
            <a:r>
              <a:rPr lang="en-US" dirty="0" err="1">
                <a:cs typeface="+mj-cs"/>
              </a:rPr>
              <a:t>عناصر</a:t>
            </a:r>
            <a:r>
              <a:rPr lang="en-US" dirty="0">
                <a:cs typeface="+mj-cs"/>
              </a:rPr>
              <a:t> </a:t>
            </a:r>
            <a:r>
              <a:rPr lang="en-US" dirty="0" err="1">
                <a:cs typeface="+mj-cs"/>
              </a:rPr>
              <a:t>البيانات</a:t>
            </a:r>
            <a:r>
              <a:rPr lang="en-US" dirty="0">
                <a:cs typeface="+mj-cs"/>
              </a:rPr>
              <a:t> '' </a:t>
            </a:r>
            <a:r>
              <a:rPr lang="en-US" dirty="0" err="1">
                <a:cs typeface="+mj-cs"/>
              </a:rPr>
              <a:t>ذات</a:t>
            </a:r>
            <a:r>
              <a:rPr lang="en-US" dirty="0">
                <a:cs typeface="+mj-cs"/>
              </a:rPr>
              <a:t> </a:t>
            </a:r>
            <a:r>
              <a:rPr lang="en-US" dirty="0" err="1">
                <a:cs typeface="+mj-cs"/>
              </a:rPr>
              <a:t>الصلة</a:t>
            </a:r>
            <a:r>
              <a:rPr lang="en-US" dirty="0">
                <a:cs typeface="+mj-cs"/>
              </a:rPr>
              <a:t> </a:t>
            </a:r>
            <a:r>
              <a:rPr lang="en-US" dirty="0" err="1" smtClean="0">
                <a:cs typeface="+mj-cs"/>
              </a:rPr>
              <a:t>بالنظام</a:t>
            </a:r>
            <a:r>
              <a:rPr lang="en-US" dirty="0" smtClean="0">
                <a:cs typeface="+mj-cs"/>
              </a:rPr>
              <a:t>” </a:t>
            </a:r>
            <a:r>
              <a:rPr lang="en-US" dirty="0">
                <a:cs typeface="+mj-cs"/>
              </a:rPr>
              <a:t>، </a:t>
            </a:r>
            <a:r>
              <a:rPr lang="en-US" dirty="0" err="1">
                <a:cs typeface="+mj-cs"/>
              </a:rPr>
              <a:t>مع</a:t>
            </a:r>
            <a:r>
              <a:rPr lang="en-US" dirty="0">
                <a:cs typeface="+mj-cs"/>
              </a:rPr>
              <a:t> </a:t>
            </a:r>
            <a:r>
              <a:rPr lang="en-US" dirty="0" err="1">
                <a:cs typeface="+mj-cs"/>
              </a:rPr>
              <a:t>تعريفات</a:t>
            </a:r>
            <a:r>
              <a:rPr lang="en-US" dirty="0">
                <a:cs typeface="+mj-cs"/>
              </a:rPr>
              <a:t> </a:t>
            </a:r>
            <a:r>
              <a:rPr lang="en-US" dirty="0" err="1">
                <a:cs typeface="+mj-cs"/>
              </a:rPr>
              <a:t>دقيقة</a:t>
            </a:r>
            <a:r>
              <a:rPr lang="en-US" dirty="0">
                <a:cs typeface="+mj-cs"/>
              </a:rPr>
              <a:t> </a:t>
            </a:r>
            <a:r>
              <a:rPr lang="en-US" dirty="0" err="1">
                <a:cs typeface="+mj-cs"/>
              </a:rPr>
              <a:t>بحيث</a:t>
            </a:r>
            <a:r>
              <a:rPr lang="en-US" dirty="0">
                <a:cs typeface="+mj-cs"/>
              </a:rPr>
              <a:t> </a:t>
            </a:r>
            <a:r>
              <a:rPr lang="en-US" dirty="0" err="1">
                <a:cs typeface="+mj-cs"/>
              </a:rPr>
              <a:t>يكون</a:t>
            </a:r>
            <a:r>
              <a:rPr lang="en-US" dirty="0">
                <a:cs typeface="+mj-cs"/>
              </a:rPr>
              <a:t> </a:t>
            </a:r>
            <a:r>
              <a:rPr lang="en-US" dirty="0" err="1">
                <a:cs typeface="+mj-cs"/>
              </a:rPr>
              <a:t>لدى</a:t>
            </a:r>
            <a:r>
              <a:rPr lang="en-US" dirty="0">
                <a:cs typeface="+mj-cs"/>
              </a:rPr>
              <a:t> </a:t>
            </a:r>
            <a:r>
              <a:rPr lang="en-US" dirty="0" err="1">
                <a:cs typeface="+mj-cs"/>
              </a:rPr>
              <a:t>كل</a:t>
            </a:r>
            <a:r>
              <a:rPr lang="en-US" dirty="0">
                <a:cs typeface="+mj-cs"/>
              </a:rPr>
              <a:t> </a:t>
            </a:r>
            <a:r>
              <a:rPr lang="en-US" dirty="0" err="1">
                <a:cs typeface="+mj-cs"/>
              </a:rPr>
              <a:t>من</a:t>
            </a:r>
            <a:r>
              <a:rPr lang="en-US" dirty="0">
                <a:cs typeface="+mj-cs"/>
              </a:rPr>
              <a:t> </a:t>
            </a:r>
            <a:r>
              <a:rPr lang="en-US" dirty="0" err="1">
                <a:cs typeface="+mj-cs"/>
              </a:rPr>
              <a:t>المستخدم</a:t>
            </a:r>
            <a:r>
              <a:rPr lang="en-US" dirty="0">
                <a:cs typeface="+mj-cs"/>
              </a:rPr>
              <a:t> </a:t>
            </a:r>
            <a:r>
              <a:rPr lang="en-US" dirty="0" err="1">
                <a:cs typeface="+mj-cs"/>
              </a:rPr>
              <a:t>ومحلل</a:t>
            </a:r>
            <a:r>
              <a:rPr lang="en-US" dirty="0">
                <a:cs typeface="+mj-cs"/>
              </a:rPr>
              <a:t> </a:t>
            </a:r>
            <a:r>
              <a:rPr lang="en-US" dirty="0" err="1">
                <a:cs typeface="+mj-cs"/>
              </a:rPr>
              <a:t>النظام</a:t>
            </a:r>
            <a:r>
              <a:rPr lang="en-US" dirty="0">
                <a:cs typeface="+mj-cs"/>
              </a:rPr>
              <a:t> </a:t>
            </a:r>
            <a:r>
              <a:rPr lang="en-US" dirty="0" err="1">
                <a:cs typeface="+mj-cs"/>
              </a:rPr>
              <a:t>فهم</a:t>
            </a:r>
            <a:r>
              <a:rPr lang="en-US" dirty="0">
                <a:cs typeface="+mj-cs"/>
              </a:rPr>
              <a:t> </a:t>
            </a:r>
            <a:r>
              <a:rPr lang="en-US" dirty="0" err="1">
                <a:cs typeface="+mj-cs"/>
              </a:rPr>
              <a:t>مشترك</a:t>
            </a:r>
            <a:r>
              <a:rPr lang="en-US" dirty="0">
                <a:cs typeface="+mj-cs"/>
              </a:rPr>
              <a:t> </a:t>
            </a:r>
            <a:r>
              <a:rPr lang="en-US" dirty="0" err="1">
                <a:cs typeface="+mj-cs"/>
              </a:rPr>
              <a:t>للمدخلات</a:t>
            </a:r>
            <a:r>
              <a:rPr lang="en-US" dirty="0">
                <a:cs typeface="+mj-cs"/>
              </a:rPr>
              <a:t> </a:t>
            </a:r>
            <a:r>
              <a:rPr lang="en-US" dirty="0" err="1">
                <a:cs typeface="+mj-cs"/>
              </a:rPr>
              <a:t>والمخرجات</a:t>
            </a:r>
            <a:r>
              <a:rPr lang="en-US" dirty="0">
                <a:cs typeface="+mj-cs"/>
              </a:rPr>
              <a:t> </a:t>
            </a:r>
            <a:r>
              <a:rPr lang="en-US" dirty="0" smtClean="0">
                <a:cs typeface="+mj-cs"/>
              </a:rPr>
              <a:t>و</a:t>
            </a:r>
            <a:r>
              <a:rPr lang="ar-IQ" dirty="0" smtClean="0">
                <a:cs typeface="+mj-cs"/>
              </a:rPr>
              <a:t>مخازن البيانات و</a:t>
            </a:r>
            <a:r>
              <a:rPr lang="en-US" dirty="0" smtClean="0">
                <a:cs typeface="+mj-cs"/>
              </a:rPr>
              <a:t> </a:t>
            </a:r>
            <a:r>
              <a:rPr lang="en-US" dirty="0" err="1" smtClean="0">
                <a:cs typeface="+mj-cs"/>
              </a:rPr>
              <a:t>حتى</a:t>
            </a:r>
            <a:r>
              <a:rPr lang="ar-IQ" dirty="0" smtClean="0">
                <a:cs typeface="+mj-cs"/>
              </a:rPr>
              <a:t> </a:t>
            </a:r>
            <a:r>
              <a:rPr lang="en-US" dirty="0" err="1" smtClean="0">
                <a:cs typeface="+mj-cs"/>
              </a:rPr>
              <a:t>الحسابات</a:t>
            </a:r>
            <a:r>
              <a:rPr lang="en-US" dirty="0" smtClean="0">
                <a:cs typeface="+mj-cs"/>
              </a:rPr>
              <a:t> </a:t>
            </a:r>
            <a:r>
              <a:rPr lang="en-US" dirty="0" err="1">
                <a:cs typeface="+mj-cs"/>
              </a:rPr>
              <a:t>الوسيطة</a:t>
            </a:r>
            <a:endParaRPr lang="en-US" dirty="0">
              <a:cs typeface="+mj-cs"/>
            </a:endParaRPr>
          </a:p>
          <a:p>
            <a:pPr marL="0" indent="0" algn="just">
              <a:buNone/>
            </a:pPr>
            <a:endParaRPr lang="en-US" dirty="0">
              <a:cs typeface="+mj-cs"/>
            </a:endParaRPr>
          </a:p>
        </p:txBody>
      </p:sp>
    </p:spTree>
    <p:extLst>
      <p:ext uri="{BB962C8B-B14F-4D97-AF65-F5344CB8AC3E}">
        <p14:creationId xmlns:p14="http://schemas.microsoft.com/office/powerpoint/2010/main" val="871051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363D49"/>
                </a:solidFill>
                <a:latin typeface="Times New Roman"/>
                <a:ea typeface="Times New Roman"/>
                <a:cs typeface="Arial"/>
              </a:rPr>
              <a:t>Elements	of  Analysis Model….Cont.</a:t>
            </a:r>
            <a:endParaRPr lang="en-US" dirty="0"/>
          </a:p>
        </p:txBody>
      </p:sp>
      <p:sp>
        <p:nvSpPr>
          <p:cNvPr id="3" name="Content Placeholder 2"/>
          <p:cNvSpPr>
            <a:spLocks noGrp="1"/>
          </p:cNvSpPr>
          <p:nvPr>
            <p:ph idx="1"/>
          </p:nvPr>
        </p:nvSpPr>
        <p:spPr/>
        <p:txBody>
          <a:bodyPr>
            <a:normAutofit/>
          </a:bodyPr>
          <a:lstStyle/>
          <a:p>
            <a:pPr marL="114300" indent="0" algn="just">
              <a:buNone/>
            </a:pPr>
            <a:r>
              <a:rPr lang="en-US" dirty="0">
                <a:latin typeface="Times New Roman" pitchFamily="18" charset="0"/>
                <a:cs typeface="Times New Roman" pitchFamily="18" charset="0"/>
              </a:rPr>
              <a:t>2- </a:t>
            </a:r>
            <a:r>
              <a:rPr lang="en-US" b="1" dirty="0">
                <a:latin typeface="Times New Roman" pitchFamily="18" charset="0"/>
                <a:cs typeface="Times New Roman" pitchFamily="18" charset="0"/>
              </a:rPr>
              <a:t>The data flow diagram (DFD) : </a:t>
            </a:r>
            <a:r>
              <a:rPr lang="en-US" dirty="0">
                <a:latin typeface="Times New Roman" pitchFamily="18" charset="0"/>
                <a:cs typeface="Times New Roman" pitchFamily="18" charset="0"/>
              </a:rPr>
              <a:t>is a graphical representation that</a:t>
            </a:r>
            <a:r>
              <a:rPr lang="en-US" u="sng" dirty="0">
                <a:latin typeface="Times New Roman" pitchFamily="18" charset="0"/>
                <a:cs typeface="Times New Roman" pitchFamily="18" charset="0"/>
              </a:rPr>
              <a:t> </a:t>
            </a:r>
            <a:r>
              <a:rPr lang="en-US" dirty="0">
                <a:latin typeface="Times New Roman" pitchFamily="18" charset="0"/>
                <a:cs typeface="Times New Roman" pitchFamily="18" charset="0"/>
              </a:rPr>
              <a:t>depicts information flow and the transforms that are applied as data move from input to output. The basic form of a data flow diagram, </a:t>
            </a:r>
            <a:r>
              <a:rPr lang="en-US" u="sng" dirty="0">
                <a:latin typeface="Times New Roman" pitchFamily="18" charset="0"/>
                <a:cs typeface="Times New Roman" pitchFamily="18" charset="0"/>
              </a:rPr>
              <a:t>also</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known as a data flow graph or a bubble chart</a:t>
            </a:r>
            <a:r>
              <a:rPr lang="en-US" u="sng"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14300" indent="0" algn="just">
              <a:buNone/>
            </a:pPr>
            <a:endParaRPr lang="en-US" dirty="0">
              <a:latin typeface="Times New Roman" pitchFamily="18" charset="0"/>
              <a:cs typeface="Times New Roman" pitchFamily="18" charset="0"/>
            </a:endParaRPr>
          </a:p>
          <a:p>
            <a:pPr marL="114300" indent="0" algn="just">
              <a:buNone/>
            </a:pPr>
            <a:endParaRPr lang="en-US" dirty="0">
              <a:latin typeface="Times New Roman" pitchFamily="18" charset="0"/>
              <a:cs typeface="Times New Roman" pitchFamily="18" charset="0"/>
            </a:endParaRPr>
          </a:p>
          <a:p>
            <a:pPr algn="just" rtl="1"/>
            <a:r>
              <a:rPr lang="en-US" dirty="0">
                <a:latin typeface="Times New Roman" pitchFamily="18" charset="0"/>
                <a:cs typeface="Times New Roman" pitchFamily="18" charset="0"/>
              </a:rPr>
              <a:t>هو </a:t>
            </a:r>
            <a:r>
              <a:rPr lang="en-US" dirty="0" err="1">
                <a:latin typeface="Times New Roman" pitchFamily="18" charset="0"/>
                <a:cs typeface="Times New Roman" pitchFamily="18" charset="0"/>
              </a:rPr>
              <a:t>تمثيل</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رسومي</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يصف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تدفق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المعلومات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التي</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يتم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تطبيقها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أثناء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انتقال</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البيانات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من</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الإدخال</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إلى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الإخراج</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الشكل</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الأساسي</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لمخطط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تدفق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البيانات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يعرف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أيضًا</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باسم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الرسم</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البياني</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لتدفق</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البيانات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أو</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مخطط</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فقاعي</a:t>
            </a:r>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marL="0" indent="0" algn="just">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474252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1570"/>
            <a:ext cx="7620000" cy="1143000"/>
          </a:xfrm>
        </p:spPr>
        <p:txBody>
          <a:bodyPr/>
          <a:lstStyle/>
          <a:p>
            <a:r>
              <a:rPr lang="en-US" sz="3600" b="1" dirty="0">
                <a:solidFill>
                  <a:srgbClr val="363D49"/>
                </a:solidFill>
                <a:latin typeface="Times New Roman"/>
                <a:ea typeface="Times New Roman"/>
                <a:cs typeface="Arial"/>
              </a:rPr>
              <a:t>Elements	of  Analysis Model….Cont.</a:t>
            </a:r>
            <a:endParaRPr lang="en-US" dirty="0"/>
          </a:p>
        </p:txBody>
      </p:sp>
      <p:sp>
        <p:nvSpPr>
          <p:cNvPr id="3" name="Content Placeholder 2"/>
          <p:cNvSpPr>
            <a:spLocks noGrp="1"/>
          </p:cNvSpPr>
          <p:nvPr>
            <p:ph idx="1"/>
          </p:nvPr>
        </p:nvSpPr>
        <p:spPr>
          <a:xfrm>
            <a:off x="76200" y="1170695"/>
            <a:ext cx="8305800" cy="4525963"/>
          </a:xfrm>
        </p:spPr>
        <p:txBody>
          <a:bodyPr>
            <a:normAutofit fontScale="25000" lnSpcReduction="20000"/>
          </a:bodyPr>
          <a:lstStyle/>
          <a:p>
            <a:pPr marL="0" indent="0">
              <a:lnSpc>
                <a:spcPct val="120000"/>
              </a:lnSpc>
              <a:buNone/>
            </a:pPr>
            <a:r>
              <a:rPr lang="en-US" sz="7200" b="1" dirty="0" smtClean="0">
                <a:cs typeface="+mj-cs"/>
              </a:rPr>
              <a:t>The purpose of DFD(data flow diagram )</a:t>
            </a:r>
            <a:endParaRPr lang="ar-IQ" sz="7200" b="1" dirty="0" smtClean="0">
              <a:cs typeface="+mj-cs"/>
            </a:endParaRPr>
          </a:p>
          <a:p>
            <a:pPr marL="0" indent="0">
              <a:lnSpc>
                <a:spcPct val="120000"/>
              </a:lnSpc>
              <a:buNone/>
            </a:pPr>
            <a:endParaRPr lang="en-US" sz="4500" b="1" dirty="0" smtClean="0">
              <a:cs typeface="+mj-cs"/>
            </a:endParaRPr>
          </a:p>
          <a:p>
            <a:pPr marL="0" lvl="0" indent="0">
              <a:lnSpc>
                <a:spcPct val="170000"/>
              </a:lnSpc>
              <a:buNone/>
            </a:pPr>
            <a:r>
              <a:rPr lang="en-US" sz="5600" dirty="0" smtClean="0">
                <a:latin typeface="Times New Roman" pitchFamily="18" charset="0"/>
                <a:cs typeface="Times New Roman" pitchFamily="18" charset="0"/>
              </a:rPr>
              <a:t> 1- To </a:t>
            </a:r>
            <a:r>
              <a:rPr lang="en-US" sz="5600" dirty="0">
                <a:latin typeface="Times New Roman" pitchFamily="18" charset="0"/>
                <a:cs typeface="Times New Roman" pitchFamily="18" charset="0"/>
              </a:rPr>
              <a:t>provide an indication of how data are transformed as they move through the system . </a:t>
            </a:r>
          </a:p>
          <a:p>
            <a:pPr marL="0" indent="0" algn="ctr">
              <a:lnSpc>
                <a:spcPct val="170000"/>
              </a:lnSpc>
              <a:buNone/>
            </a:pPr>
            <a:r>
              <a:rPr lang="en-US" sz="5600" dirty="0" err="1" smtClean="0">
                <a:cs typeface="+mj-cs"/>
              </a:rPr>
              <a:t>لتوفير</a:t>
            </a:r>
            <a:r>
              <a:rPr lang="en-US" sz="5600" dirty="0" smtClean="0">
                <a:cs typeface="+mj-cs"/>
              </a:rPr>
              <a:t> </a:t>
            </a:r>
            <a:r>
              <a:rPr lang="en-US" sz="5600" dirty="0" err="1">
                <a:cs typeface="+mj-cs"/>
              </a:rPr>
              <a:t>دلالة</a:t>
            </a:r>
            <a:r>
              <a:rPr lang="en-US" sz="5600" dirty="0">
                <a:cs typeface="+mj-cs"/>
              </a:rPr>
              <a:t> </a:t>
            </a:r>
            <a:r>
              <a:rPr lang="en-US" sz="5600" dirty="0" err="1">
                <a:cs typeface="+mj-cs"/>
              </a:rPr>
              <a:t>او</a:t>
            </a:r>
            <a:r>
              <a:rPr lang="en-US" sz="5600" dirty="0">
                <a:cs typeface="+mj-cs"/>
              </a:rPr>
              <a:t> </a:t>
            </a:r>
            <a:r>
              <a:rPr lang="en-US" sz="5600" dirty="0" err="1">
                <a:cs typeface="+mj-cs"/>
              </a:rPr>
              <a:t>اشارة</a:t>
            </a:r>
            <a:r>
              <a:rPr lang="en-US" sz="5600" dirty="0">
                <a:cs typeface="+mj-cs"/>
              </a:rPr>
              <a:t>  </a:t>
            </a:r>
            <a:r>
              <a:rPr lang="en-US" sz="5600" dirty="0" err="1">
                <a:cs typeface="+mj-cs"/>
              </a:rPr>
              <a:t>عن</a:t>
            </a:r>
            <a:r>
              <a:rPr lang="en-US" sz="5600" dirty="0">
                <a:cs typeface="+mj-cs"/>
              </a:rPr>
              <a:t> </a:t>
            </a:r>
            <a:r>
              <a:rPr lang="en-US" sz="5600" dirty="0" err="1">
                <a:cs typeface="+mj-cs"/>
              </a:rPr>
              <a:t>كيفية</a:t>
            </a:r>
            <a:r>
              <a:rPr lang="en-US" sz="5600" dirty="0">
                <a:cs typeface="+mj-cs"/>
              </a:rPr>
              <a:t> </a:t>
            </a:r>
            <a:r>
              <a:rPr lang="en-US" sz="5600" dirty="0" err="1">
                <a:cs typeface="+mj-cs"/>
              </a:rPr>
              <a:t>تحويل</a:t>
            </a:r>
            <a:r>
              <a:rPr lang="en-US" sz="5600" dirty="0">
                <a:cs typeface="+mj-cs"/>
              </a:rPr>
              <a:t> </a:t>
            </a:r>
            <a:r>
              <a:rPr lang="en-US" sz="5600" dirty="0" err="1">
                <a:cs typeface="+mj-cs"/>
              </a:rPr>
              <a:t>البيانات</a:t>
            </a:r>
            <a:r>
              <a:rPr lang="en-US" sz="5600" dirty="0">
                <a:cs typeface="+mj-cs"/>
              </a:rPr>
              <a:t> </a:t>
            </a:r>
            <a:r>
              <a:rPr lang="en-US" sz="5600" dirty="0" err="1">
                <a:cs typeface="+mj-cs"/>
              </a:rPr>
              <a:t>أثناء</a:t>
            </a:r>
            <a:r>
              <a:rPr lang="en-US" sz="5600" dirty="0">
                <a:cs typeface="+mj-cs"/>
              </a:rPr>
              <a:t> </a:t>
            </a:r>
            <a:r>
              <a:rPr lang="en-US" sz="5600" dirty="0" err="1">
                <a:cs typeface="+mj-cs"/>
              </a:rPr>
              <a:t>انتقالها</a:t>
            </a:r>
            <a:r>
              <a:rPr lang="en-US" sz="5600" dirty="0">
                <a:cs typeface="+mj-cs"/>
              </a:rPr>
              <a:t> </a:t>
            </a:r>
            <a:r>
              <a:rPr lang="en-US" sz="5600" dirty="0" err="1">
                <a:cs typeface="+mj-cs"/>
              </a:rPr>
              <a:t>عبر</a:t>
            </a:r>
            <a:r>
              <a:rPr lang="en-US" sz="5600" dirty="0">
                <a:cs typeface="+mj-cs"/>
              </a:rPr>
              <a:t> </a:t>
            </a:r>
            <a:r>
              <a:rPr lang="en-US" sz="5600" dirty="0" err="1" smtClean="0">
                <a:cs typeface="+mj-cs"/>
              </a:rPr>
              <a:t>النظام</a:t>
            </a:r>
            <a:endParaRPr lang="en-US" sz="5600" dirty="0" smtClean="0">
              <a:cs typeface="+mj-cs"/>
            </a:endParaRPr>
          </a:p>
          <a:p>
            <a:pPr marL="0" lvl="0" indent="0">
              <a:lnSpc>
                <a:spcPct val="220000"/>
              </a:lnSpc>
              <a:buNone/>
            </a:pPr>
            <a:r>
              <a:rPr lang="en-US" sz="5600" dirty="0" smtClean="0">
                <a:latin typeface="Times New Roman" pitchFamily="18" charset="0"/>
                <a:cs typeface="Times New Roman" pitchFamily="18" charset="0"/>
              </a:rPr>
              <a:t>2. To </a:t>
            </a:r>
            <a:r>
              <a:rPr lang="en-US" sz="5600" dirty="0">
                <a:latin typeface="Times New Roman" pitchFamily="18" charset="0"/>
                <a:cs typeface="Times New Roman" pitchFamily="18" charset="0"/>
              </a:rPr>
              <a:t>depict the functions (and sub functions) that transform the data flow. The DFD provides additional information that is used during the analysis of the information domain and serves as a basis for the </a:t>
            </a:r>
            <a:r>
              <a:rPr lang="en-US" sz="5600" i="1" dirty="0">
                <a:latin typeface="Times New Roman" pitchFamily="18" charset="0"/>
                <a:cs typeface="Times New Roman" pitchFamily="18" charset="0"/>
              </a:rPr>
              <a:t>modeling of function.</a:t>
            </a:r>
            <a:r>
              <a:rPr lang="en-US" sz="5600" dirty="0">
                <a:latin typeface="Times New Roman" pitchFamily="18" charset="0"/>
                <a:cs typeface="Times New Roman" pitchFamily="18" charset="0"/>
              </a:rPr>
              <a:t> A description of each function presented in the DFD is contained in a </a:t>
            </a:r>
            <a:r>
              <a:rPr lang="en-US" sz="5600" b="1" dirty="0">
                <a:latin typeface="Times New Roman" pitchFamily="18" charset="0"/>
                <a:cs typeface="Times New Roman" pitchFamily="18" charset="0"/>
              </a:rPr>
              <a:t>process specification (PSPEC). </a:t>
            </a:r>
            <a:endParaRPr lang="en-US" sz="5600" b="1" dirty="0" smtClean="0">
              <a:latin typeface="Times New Roman" pitchFamily="18" charset="0"/>
              <a:cs typeface="Times New Roman" pitchFamily="18" charset="0"/>
            </a:endParaRPr>
          </a:p>
          <a:p>
            <a:pPr marL="0" lvl="0" indent="0">
              <a:lnSpc>
                <a:spcPct val="120000"/>
              </a:lnSpc>
              <a:buNone/>
            </a:pPr>
            <a:endParaRPr lang="en-US" u="sng" dirty="0" smtClean="0">
              <a:latin typeface="Times New Roman" pitchFamily="18" charset="0"/>
              <a:cs typeface="Times New Roman" pitchFamily="18" charset="0"/>
            </a:endParaRPr>
          </a:p>
          <a:p>
            <a:pPr marL="0" indent="0" algn="r" rtl="1">
              <a:lnSpc>
                <a:spcPct val="120000"/>
              </a:lnSpc>
              <a:buNone/>
            </a:pPr>
            <a:r>
              <a:rPr lang="en-US" sz="5600" dirty="0" err="1" smtClean="0">
                <a:cs typeface="+mj-cs"/>
              </a:rPr>
              <a:t>يصف</a:t>
            </a:r>
            <a:r>
              <a:rPr lang="en-US" sz="5600" dirty="0" smtClean="0">
                <a:cs typeface="+mj-cs"/>
              </a:rPr>
              <a:t>  </a:t>
            </a:r>
            <a:r>
              <a:rPr lang="en-US" sz="5600" dirty="0" err="1">
                <a:cs typeface="+mj-cs"/>
              </a:rPr>
              <a:t>الوظائف</a:t>
            </a:r>
            <a:r>
              <a:rPr lang="en-US" sz="5600" dirty="0">
                <a:cs typeface="+mj-cs"/>
              </a:rPr>
              <a:t> </a:t>
            </a:r>
            <a:r>
              <a:rPr lang="en-US" sz="5600" dirty="0" smtClean="0">
                <a:cs typeface="+mj-cs"/>
              </a:rPr>
              <a:t>و</a:t>
            </a:r>
            <a:r>
              <a:rPr lang="ar-IQ" sz="5600" dirty="0" smtClean="0">
                <a:cs typeface="+mj-cs"/>
              </a:rPr>
              <a:t>(</a:t>
            </a:r>
            <a:r>
              <a:rPr lang="en-US" sz="5600" dirty="0" err="1" smtClean="0">
                <a:cs typeface="+mj-cs"/>
              </a:rPr>
              <a:t>الوظائف</a:t>
            </a:r>
            <a:r>
              <a:rPr lang="en-US" sz="5600" dirty="0" smtClean="0">
                <a:cs typeface="+mj-cs"/>
              </a:rPr>
              <a:t> </a:t>
            </a:r>
            <a:r>
              <a:rPr lang="en-US" sz="5600" dirty="0" err="1" smtClean="0">
                <a:cs typeface="+mj-cs"/>
              </a:rPr>
              <a:t>الفرعية</a:t>
            </a:r>
            <a:r>
              <a:rPr lang="ar-IQ" sz="5600" dirty="0">
                <a:cs typeface="+mj-cs"/>
              </a:rPr>
              <a:t>)</a:t>
            </a:r>
            <a:r>
              <a:rPr lang="en-US" sz="5600" dirty="0" err="1" smtClean="0">
                <a:cs typeface="+mj-cs"/>
              </a:rPr>
              <a:t>التي</a:t>
            </a:r>
            <a:r>
              <a:rPr lang="en-US" sz="5600" dirty="0" smtClean="0">
                <a:cs typeface="+mj-cs"/>
              </a:rPr>
              <a:t> </a:t>
            </a:r>
            <a:r>
              <a:rPr lang="en-US" sz="5600" dirty="0" err="1">
                <a:cs typeface="+mj-cs"/>
              </a:rPr>
              <a:t>تنقل</a:t>
            </a:r>
            <a:r>
              <a:rPr lang="en-US" sz="5600" dirty="0">
                <a:cs typeface="+mj-cs"/>
              </a:rPr>
              <a:t> </a:t>
            </a:r>
            <a:r>
              <a:rPr lang="en-US" sz="5600" dirty="0" err="1">
                <a:cs typeface="+mj-cs"/>
              </a:rPr>
              <a:t>تدفق</a:t>
            </a:r>
            <a:r>
              <a:rPr lang="en-US" sz="5600" dirty="0">
                <a:cs typeface="+mj-cs"/>
              </a:rPr>
              <a:t> </a:t>
            </a:r>
            <a:r>
              <a:rPr lang="en-US" sz="5600" dirty="0" err="1">
                <a:cs typeface="+mj-cs"/>
              </a:rPr>
              <a:t>البيانات</a:t>
            </a:r>
            <a:r>
              <a:rPr lang="en-US" sz="5600" dirty="0">
                <a:cs typeface="+mj-cs"/>
              </a:rPr>
              <a:t>. </a:t>
            </a:r>
            <a:r>
              <a:rPr lang="ar-IQ" sz="5600" dirty="0" smtClean="0">
                <a:cs typeface="+mj-cs"/>
              </a:rPr>
              <a:t> </a:t>
            </a:r>
            <a:r>
              <a:rPr lang="en-US" sz="5600" dirty="0" err="1" smtClean="0">
                <a:cs typeface="+mj-cs"/>
              </a:rPr>
              <a:t>يوفر</a:t>
            </a:r>
            <a:r>
              <a:rPr lang="en-US" sz="5600" dirty="0" smtClean="0">
                <a:cs typeface="+mj-cs"/>
              </a:rPr>
              <a:t> </a:t>
            </a:r>
            <a:r>
              <a:rPr lang="ar-IQ" sz="5600" dirty="0" smtClean="0">
                <a:cs typeface="+mj-cs"/>
              </a:rPr>
              <a:t> </a:t>
            </a:r>
            <a:r>
              <a:rPr lang="en-US" sz="5600" dirty="0" smtClean="0">
                <a:cs typeface="+mj-cs"/>
              </a:rPr>
              <a:t>DFD </a:t>
            </a:r>
            <a:r>
              <a:rPr lang="en-US" sz="5600" dirty="0" err="1">
                <a:cs typeface="+mj-cs"/>
              </a:rPr>
              <a:t>معلومات</a:t>
            </a:r>
            <a:r>
              <a:rPr lang="en-US" sz="5600" dirty="0">
                <a:cs typeface="+mj-cs"/>
              </a:rPr>
              <a:t> </a:t>
            </a:r>
            <a:r>
              <a:rPr lang="en-US" sz="5600" dirty="0" err="1">
                <a:cs typeface="+mj-cs"/>
              </a:rPr>
              <a:t>إضافية</a:t>
            </a:r>
            <a:r>
              <a:rPr lang="en-US" sz="5600" dirty="0">
                <a:cs typeface="+mj-cs"/>
              </a:rPr>
              <a:t> </a:t>
            </a:r>
            <a:r>
              <a:rPr lang="ar-IQ" sz="5600" dirty="0" smtClean="0">
                <a:cs typeface="+mj-cs"/>
              </a:rPr>
              <a:t>حيث </a:t>
            </a:r>
            <a:r>
              <a:rPr lang="en-US" sz="5600" dirty="0" err="1" smtClean="0">
                <a:cs typeface="+mj-cs"/>
              </a:rPr>
              <a:t>يتم</a:t>
            </a:r>
            <a:r>
              <a:rPr lang="en-US" sz="5600" dirty="0" smtClean="0">
                <a:cs typeface="+mj-cs"/>
              </a:rPr>
              <a:t> </a:t>
            </a:r>
            <a:r>
              <a:rPr lang="en-US" sz="5600" dirty="0" err="1">
                <a:cs typeface="+mj-cs"/>
              </a:rPr>
              <a:t>استخدامها</a:t>
            </a:r>
            <a:r>
              <a:rPr lang="en-US" sz="5600" dirty="0">
                <a:cs typeface="+mj-cs"/>
              </a:rPr>
              <a:t> </a:t>
            </a:r>
            <a:r>
              <a:rPr lang="en-US" sz="5600" dirty="0" err="1">
                <a:cs typeface="+mj-cs"/>
              </a:rPr>
              <a:t>أثناء</a:t>
            </a:r>
            <a:r>
              <a:rPr lang="en-US" sz="5600" dirty="0">
                <a:cs typeface="+mj-cs"/>
              </a:rPr>
              <a:t> </a:t>
            </a:r>
            <a:r>
              <a:rPr lang="en-US" sz="5600" dirty="0" err="1">
                <a:cs typeface="+mj-cs"/>
              </a:rPr>
              <a:t>مجال</a:t>
            </a:r>
            <a:r>
              <a:rPr lang="en-US" sz="5600" dirty="0">
                <a:cs typeface="+mj-cs"/>
              </a:rPr>
              <a:t> </a:t>
            </a:r>
            <a:r>
              <a:rPr lang="en-US" sz="5600" dirty="0" err="1">
                <a:cs typeface="+mj-cs"/>
              </a:rPr>
              <a:t>تحليل</a:t>
            </a:r>
            <a:r>
              <a:rPr lang="en-US" sz="5600" dirty="0">
                <a:cs typeface="+mj-cs"/>
              </a:rPr>
              <a:t> </a:t>
            </a:r>
            <a:r>
              <a:rPr lang="en-US" sz="5600" dirty="0" err="1">
                <a:cs typeface="+mj-cs"/>
              </a:rPr>
              <a:t>المعلومات</a:t>
            </a:r>
            <a:r>
              <a:rPr lang="en-US" sz="5600" dirty="0">
                <a:cs typeface="+mj-cs"/>
              </a:rPr>
              <a:t> </a:t>
            </a:r>
            <a:r>
              <a:rPr lang="en-US" sz="5600" dirty="0" err="1">
                <a:cs typeface="+mj-cs"/>
              </a:rPr>
              <a:t>ويعمل</a:t>
            </a:r>
            <a:r>
              <a:rPr lang="en-US" sz="5600" dirty="0">
                <a:cs typeface="+mj-cs"/>
              </a:rPr>
              <a:t> </a:t>
            </a:r>
            <a:endParaRPr lang="en-US" sz="5600" dirty="0" smtClean="0">
              <a:cs typeface="+mj-cs"/>
            </a:endParaRPr>
          </a:p>
          <a:p>
            <a:pPr marL="0" indent="0" algn="r" rtl="1">
              <a:lnSpc>
                <a:spcPct val="120000"/>
              </a:lnSpc>
              <a:buNone/>
            </a:pPr>
            <a:r>
              <a:rPr lang="en-US" sz="5600" dirty="0" err="1" smtClean="0">
                <a:cs typeface="+mj-cs"/>
              </a:rPr>
              <a:t>كأساس</a:t>
            </a:r>
            <a:r>
              <a:rPr lang="en-US" sz="5600" dirty="0" smtClean="0">
                <a:cs typeface="+mj-cs"/>
              </a:rPr>
              <a:t> </a:t>
            </a:r>
            <a:r>
              <a:rPr lang="ar-IQ" sz="5600" dirty="0" smtClean="0">
                <a:cs typeface="+mj-cs"/>
              </a:rPr>
              <a:t>في </a:t>
            </a:r>
            <a:r>
              <a:rPr lang="en-US" sz="5600" dirty="0" err="1" smtClean="0">
                <a:cs typeface="+mj-cs"/>
              </a:rPr>
              <a:t>تشكيل</a:t>
            </a:r>
            <a:r>
              <a:rPr lang="en-US" sz="5600" dirty="0" smtClean="0">
                <a:cs typeface="+mj-cs"/>
              </a:rPr>
              <a:t> </a:t>
            </a:r>
            <a:r>
              <a:rPr lang="en-US" sz="5600" dirty="0" err="1">
                <a:cs typeface="+mj-cs"/>
              </a:rPr>
              <a:t>الوظيفة</a:t>
            </a:r>
            <a:r>
              <a:rPr lang="en-US" sz="5600" dirty="0">
                <a:cs typeface="+mj-cs"/>
              </a:rPr>
              <a:t>. </a:t>
            </a:r>
            <a:r>
              <a:rPr lang="en-US" sz="5600" dirty="0" err="1">
                <a:cs typeface="+mj-cs"/>
              </a:rPr>
              <a:t>يوجد</a:t>
            </a:r>
            <a:r>
              <a:rPr lang="en-US" sz="5600" dirty="0">
                <a:cs typeface="+mj-cs"/>
              </a:rPr>
              <a:t> </a:t>
            </a:r>
            <a:r>
              <a:rPr lang="en-US" sz="5600" dirty="0" err="1">
                <a:cs typeface="+mj-cs"/>
              </a:rPr>
              <a:t>وصف</a:t>
            </a:r>
            <a:r>
              <a:rPr lang="en-US" sz="5600" dirty="0">
                <a:cs typeface="+mj-cs"/>
              </a:rPr>
              <a:t> </a:t>
            </a:r>
            <a:r>
              <a:rPr lang="en-US" sz="5600" dirty="0" err="1">
                <a:cs typeface="+mj-cs"/>
              </a:rPr>
              <a:t>لكل</a:t>
            </a:r>
            <a:r>
              <a:rPr lang="en-US" sz="5600" dirty="0">
                <a:cs typeface="+mj-cs"/>
              </a:rPr>
              <a:t> </a:t>
            </a:r>
            <a:r>
              <a:rPr lang="en-US" sz="5600" dirty="0" err="1">
                <a:cs typeface="+mj-cs"/>
              </a:rPr>
              <a:t>وظيفة</a:t>
            </a:r>
            <a:r>
              <a:rPr lang="en-US" sz="5600" dirty="0">
                <a:cs typeface="+mj-cs"/>
              </a:rPr>
              <a:t> </a:t>
            </a:r>
            <a:r>
              <a:rPr lang="en-US" sz="5600" dirty="0" err="1">
                <a:cs typeface="+mj-cs"/>
              </a:rPr>
              <a:t>معروضة</a:t>
            </a:r>
            <a:r>
              <a:rPr lang="en-US" sz="5600" dirty="0">
                <a:cs typeface="+mj-cs"/>
              </a:rPr>
              <a:t> </a:t>
            </a:r>
            <a:r>
              <a:rPr lang="en-US" sz="5600" dirty="0" err="1">
                <a:cs typeface="+mj-cs"/>
              </a:rPr>
              <a:t>في</a:t>
            </a:r>
            <a:r>
              <a:rPr lang="en-US" sz="5600" dirty="0">
                <a:cs typeface="+mj-cs"/>
              </a:rPr>
              <a:t> DFD </a:t>
            </a:r>
            <a:r>
              <a:rPr lang="ar-IQ" sz="5600" dirty="0" smtClean="0">
                <a:cs typeface="+mj-cs"/>
              </a:rPr>
              <a:t> </a:t>
            </a:r>
            <a:r>
              <a:rPr lang="en-US" sz="5600" dirty="0" err="1" smtClean="0">
                <a:cs typeface="+mj-cs"/>
              </a:rPr>
              <a:t>في</a:t>
            </a:r>
            <a:r>
              <a:rPr lang="en-US" sz="5600" dirty="0" smtClean="0">
                <a:cs typeface="+mj-cs"/>
              </a:rPr>
              <a:t>  </a:t>
            </a:r>
            <a:r>
              <a:rPr lang="en-US" sz="5600" b="1" dirty="0" smtClean="0">
                <a:latin typeface="Times New Roman" pitchFamily="18" charset="0"/>
                <a:cs typeface="Times New Roman" pitchFamily="18" charset="0"/>
              </a:rPr>
              <a:t>process specification</a:t>
            </a:r>
          </a:p>
          <a:p>
            <a:pPr marL="0" indent="0" algn="r" rtl="1">
              <a:lnSpc>
                <a:spcPct val="120000"/>
              </a:lnSpc>
              <a:buNone/>
            </a:pPr>
            <a:endParaRPr lang="en-US" b="1" dirty="0">
              <a:cs typeface="+mj-cs"/>
            </a:endParaRPr>
          </a:p>
          <a:p>
            <a:pPr marL="0" indent="0" algn="r" rtl="1">
              <a:lnSpc>
                <a:spcPct val="120000"/>
              </a:lnSpc>
              <a:buNone/>
            </a:pPr>
            <a:endParaRPr lang="en-US" b="1" dirty="0" smtClean="0">
              <a:cs typeface="+mj-cs"/>
            </a:endParaRPr>
          </a:p>
          <a:p>
            <a:pPr marL="0" indent="0" algn="r" rtl="1">
              <a:lnSpc>
                <a:spcPct val="120000"/>
              </a:lnSpc>
              <a:buNone/>
            </a:pPr>
            <a:endParaRPr lang="en-US" b="1" dirty="0">
              <a:cs typeface="+mj-cs"/>
            </a:endParaRPr>
          </a:p>
          <a:p>
            <a:pPr algn="just">
              <a:lnSpc>
                <a:spcPct val="170000"/>
              </a:lnSpc>
            </a:pPr>
            <a:r>
              <a:rPr lang="en-US" sz="5600" b="1" dirty="0">
                <a:latin typeface="Times New Roman" pitchFamily="18" charset="0"/>
                <a:cs typeface="Times New Roman" pitchFamily="18" charset="0"/>
              </a:rPr>
              <a:t> Process Specification (PSPEC): </a:t>
            </a:r>
            <a:r>
              <a:rPr lang="en-US" sz="5600" dirty="0">
                <a:latin typeface="Times New Roman" pitchFamily="18" charset="0"/>
                <a:cs typeface="Times New Roman" pitchFamily="18" charset="0"/>
              </a:rPr>
              <a:t>is used to describe all flow model processes that appear at the final level of refinement. The content of the process specification can include narrative text, a program design language (PDL) description. of the process algorithm, mathematical equations, tables, diagrams, or charts.</a:t>
            </a:r>
          </a:p>
          <a:p>
            <a:pPr marL="0" indent="0">
              <a:lnSpc>
                <a:spcPct val="120000"/>
              </a:lnSpc>
              <a:buNone/>
            </a:pPr>
            <a:r>
              <a:rPr lang="en-US" dirty="0">
                <a:cs typeface="+mj-cs"/>
              </a:rPr>
              <a:t> </a:t>
            </a:r>
          </a:p>
          <a:p>
            <a:pPr marL="0" indent="0">
              <a:lnSpc>
                <a:spcPct val="120000"/>
              </a:lnSpc>
              <a:buNone/>
            </a:pPr>
            <a:endParaRPr lang="ar-IQ" dirty="0" smtClean="0">
              <a:cs typeface="+mj-cs"/>
            </a:endParaRPr>
          </a:p>
          <a:p>
            <a:pPr marL="0" marR="0" algn="r" rtl="1">
              <a:lnSpc>
                <a:spcPct val="120000"/>
              </a:lnSpc>
              <a:spcBef>
                <a:spcPts val="0"/>
              </a:spcBef>
              <a:spcAft>
                <a:spcPts val="0"/>
              </a:spcAft>
              <a:tabLst>
                <a:tab pos="4057650" algn="l"/>
              </a:tabLst>
            </a:pPr>
            <a:r>
              <a:rPr lang="ar-SA" sz="5600" dirty="0" smtClean="0">
                <a:latin typeface="Times New Roman"/>
                <a:ea typeface="Times New Roman"/>
                <a:cs typeface="+mj-cs"/>
              </a:rPr>
              <a:t>مواصفات </a:t>
            </a:r>
            <a:r>
              <a:rPr lang="ar-SA" sz="5600" dirty="0">
                <a:latin typeface="Times New Roman"/>
                <a:ea typeface="Times New Roman"/>
                <a:cs typeface="+mj-cs"/>
              </a:rPr>
              <a:t>العملية</a:t>
            </a:r>
            <a:r>
              <a:rPr lang="en-US" sz="5600" dirty="0" smtClean="0">
                <a:effectLst/>
                <a:latin typeface="Times New Roman"/>
                <a:ea typeface="Times New Roman"/>
                <a:cs typeface="+mj-cs"/>
              </a:rPr>
              <a:t> : (PSPEC): </a:t>
            </a:r>
            <a:r>
              <a:rPr lang="ar-SA" sz="5600" dirty="0">
                <a:latin typeface="Times New Roman"/>
                <a:ea typeface="Times New Roman"/>
                <a:cs typeface="+mj-cs"/>
              </a:rPr>
              <a:t>تستخدم لوصف جميع عمليات نموذج التدفق التي تظهر في المستوى النهائي من التحسين. يمكن أن </a:t>
            </a:r>
            <a:r>
              <a:rPr lang="ar-SA" sz="5600" b="1" dirty="0">
                <a:latin typeface="Times New Roman"/>
                <a:ea typeface="Times New Roman"/>
                <a:cs typeface="+mj-cs"/>
              </a:rPr>
              <a:t>يتضمن محتوى مواصفات العملية نصًا سرديًا </a:t>
            </a:r>
            <a:r>
              <a:rPr lang="ar-IQ" sz="5600" b="1" dirty="0" smtClean="0">
                <a:latin typeface="Times New Roman"/>
                <a:ea typeface="Times New Roman"/>
                <a:cs typeface="+mj-cs"/>
              </a:rPr>
              <a:t>او </a:t>
            </a:r>
            <a:r>
              <a:rPr lang="ar-SA" sz="5600" b="1" dirty="0" smtClean="0">
                <a:latin typeface="Times New Roman"/>
                <a:ea typeface="Times New Roman"/>
                <a:cs typeface="+mj-cs"/>
              </a:rPr>
              <a:t>لغة </a:t>
            </a:r>
            <a:r>
              <a:rPr lang="ar-SA" sz="5600" b="1" dirty="0">
                <a:latin typeface="Times New Roman"/>
                <a:ea typeface="Times New Roman"/>
                <a:cs typeface="+mj-cs"/>
              </a:rPr>
              <a:t>تصميم </a:t>
            </a:r>
            <a:r>
              <a:rPr lang="ar-SA" sz="5600" b="1" dirty="0" smtClean="0">
                <a:latin typeface="Times New Roman"/>
                <a:ea typeface="Times New Roman"/>
                <a:cs typeface="+mj-cs"/>
              </a:rPr>
              <a:t>البرنامج</a:t>
            </a:r>
            <a:r>
              <a:rPr lang="en-US" sz="5600" b="1" dirty="0" smtClean="0">
                <a:effectLst/>
                <a:latin typeface="Times New Roman"/>
                <a:ea typeface="Times New Roman"/>
                <a:cs typeface="+mj-cs"/>
              </a:rPr>
              <a:t>.</a:t>
            </a:r>
            <a:r>
              <a:rPr lang="ar-SA" sz="5600" b="1" dirty="0" smtClean="0">
                <a:latin typeface="Times New Roman"/>
                <a:ea typeface="Times New Roman"/>
                <a:cs typeface="+mj-cs"/>
              </a:rPr>
              <a:t> أو </a:t>
            </a:r>
            <a:r>
              <a:rPr lang="ar-SA" sz="5600" b="1" dirty="0">
                <a:latin typeface="Times New Roman"/>
                <a:ea typeface="Times New Roman"/>
                <a:cs typeface="+mj-cs"/>
              </a:rPr>
              <a:t>المعادلات الرياضية أو الجداول أو الرسوم البيانية أو </a:t>
            </a:r>
            <a:r>
              <a:rPr lang="ar-IQ" sz="5600" b="1" dirty="0" smtClean="0">
                <a:latin typeface="Times New Roman"/>
                <a:ea typeface="Times New Roman"/>
                <a:cs typeface="+mj-cs"/>
              </a:rPr>
              <a:t>مخططات</a:t>
            </a:r>
            <a:endParaRPr lang="en-US" sz="5600" b="1" dirty="0">
              <a:ea typeface="Calibri"/>
              <a:cs typeface="+mj-cs"/>
            </a:endParaRPr>
          </a:p>
        </p:txBody>
      </p:sp>
    </p:spTree>
    <p:extLst>
      <p:ext uri="{BB962C8B-B14F-4D97-AF65-F5344CB8AC3E}">
        <p14:creationId xmlns:p14="http://schemas.microsoft.com/office/powerpoint/2010/main" val="3965713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latin typeface="Times New Roman" pitchFamily="18" charset="0"/>
                <a:cs typeface="Times New Roman" pitchFamily="18" charset="0"/>
              </a:rPr>
              <a:t>Creating a Data Flow Model</a:t>
            </a:r>
          </a:p>
        </p:txBody>
      </p:sp>
      <p:sp>
        <p:nvSpPr>
          <p:cNvPr id="3" name="Content Placeholder 2"/>
          <p:cNvSpPr>
            <a:spLocks noGrp="1"/>
          </p:cNvSpPr>
          <p:nvPr>
            <p:ph idx="1"/>
          </p:nvPr>
        </p:nvSpPr>
        <p:spPr>
          <a:xfrm>
            <a:off x="0" y="1600200"/>
            <a:ext cx="8305800" cy="4800600"/>
          </a:xfrm>
        </p:spPr>
        <p:txBody>
          <a:bodyPr>
            <a:normAutofit/>
          </a:bodyPr>
          <a:lstStyle/>
          <a:p>
            <a:pPr marL="11430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1) The </a:t>
            </a:r>
            <a:r>
              <a:rPr lang="en-US" dirty="0">
                <a:latin typeface="Times New Roman" pitchFamily="18" charset="0"/>
                <a:cs typeface="Times New Roman" pitchFamily="18" charset="0"/>
              </a:rPr>
              <a:t>level 0 </a:t>
            </a:r>
            <a:r>
              <a:rPr lang="en-US" dirty="0" smtClean="0">
                <a:latin typeface="Times New Roman" pitchFamily="18" charset="0"/>
                <a:cs typeface="Times New Roman" pitchFamily="18" charset="0"/>
              </a:rPr>
              <a:t> of data </a:t>
            </a:r>
            <a:r>
              <a:rPr lang="en-US" dirty="0">
                <a:latin typeface="Times New Roman" pitchFamily="18" charset="0"/>
                <a:cs typeface="Times New Roman" pitchFamily="18" charset="0"/>
              </a:rPr>
              <a:t>flow diagram should depict the software/system as a single bubble.</a:t>
            </a:r>
          </a:p>
          <a:p>
            <a:pPr marL="114300" indent="0" algn="r">
              <a:buNone/>
            </a:pPr>
            <a:r>
              <a:rPr lang="en-US" dirty="0">
                <a:cs typeface="+mj-cs"/>
              </a:rPr>
              <a:t> </a:t>
            </a:r>
            <a:r>
              <a:rPr lang="ar-IQ" dirty="0">
                <a:cs typeface="+mj-cs"/>
              </a:rPr>
              <a:t>المستوى صفر يجب أن يوضح الرسم البياني لتدفق البيانات من البرنامج </a:t>
            </a:r>
            <a:r>
              <a:rPr lang="ar-IQ" dirty="0" smtClean="0">
                <a:cs typeface="+mj-cs"/>
              </a:rPr>
              <a:t>باعتبار  </a:t>
            </a:r>
            <a:r>
              <a:rPr lang="ar-IQ" dirty="0">
                <a:cs typeface="+mj-cs"/>
              </a:rPr>
              <a:t>النظام </a:t>
            </a:r>
            <a:r>
              <a:rPr lang="en-US" dirty="0" smtClean="0">
                <a:cs typeface="+mj-cs"/>
              </a:rPr>
              <a:t> )</a:t>
            </a:r>
            <a:r>
              <a:rPr lang="en-US" smtClean="0">
                <a:cs typeface="+mj-cs"/>
              </a:rPr>
              <a:t>one process)</a:t>
            </a:r>
            <a:r>
              <a:rPr lang="ar-IQ" smtClean="0">
                <a:cs typeface="+mj-cs"/>
              </a:rPr>
              <a:t>على </a:t>
            </a:r>
            <a:r>
              <a:rPr lang="ar-IQ" dirty="0">
                <a:cs typeface="+mj-cs"/>
              </a:rPr>
              <a:t>أنه فقاعة واحدة</a:t>
            </a:r>
          </a:p>
          <a:p>
            <a:pPr marL="114300" indent="0">
              <a:buNone/>
            </a:pPr>
            <a:endParaRPr lang="ar-IQ" dirty="0">
              <a:cs typeface="+mj-cs"/>
            </a:endParaRPr>
          </a:p>
          <a:p>
            <a:pPr marL="114300" indent="0">
              <a:buNone/>
            </a:pPr>
            <a:r>
              <a:rPr lang="ar-IQ" dirty="0">
                <a:cs typeface="+mj-cs"/>
              </a:rPr>
              <a:t>(</a:t>
            </a:r>
            <a:r>
              <a:rPr lang="ar-IQ" dirty="0" smtClean="0">
                <a:cs typeface="+mj-cs"/>
              </a:rPr>
              <a:t>2)</a:t>
            </a:r>
            <a:r>
              <a:rPr lang="en-US" dirty="0" smtClean="0">
                <a:cs typeface="+mj-cs"/>
              </a:rPr>
              <a:t>Primary </a:t>
            </a:r>
            <a:r>
              <a:rPr lang="en-US" dirty="0">
                <a:cs typeface="+mj-cs"/>
              </a:rPr>
              <a:t>input and output should be carefully noted</a:t>
            </a:r>
          </a:p>
          <a:p>
            <a:pPr marL="114300" indent="0" algn="r">
              <a:buNone/>
            </a:pPr>
            <a:r>
              <a:rPr lang="ar-IQ" dirty="0">
                <a:cs typeface="+mj-cs"/>
              </a:rPr>
              <a:t>ينبغي ملاحظة المدخلات والمخرجات الرئيسية بدقة وعناية </a:t>
            </a:r>
          </a:p>
          <a:p>
            <a:pPr marL="114300" indent="0">
              <a:buNone/>
            </a:pPr>
            <a:r>
              <a:rPr lang="ar-IQ" dirty="0" smtClean="0">
                <a:cs typeface="+mj-cs"/>
              </a:rPr>
              <a:t>(3)</a:t>
            </a:r>
            <a:r>
              <a:rPr lang="en-US" dirty="0" smtClean="0">
                <a:cs typeface="+mj-cs"/>
              </a:rPr>
              <a:t>Refinement  </a:t>
            </a:r>
            <a:r>
              <a:rPr lang="en-US" dirty="0">
                <a:cs typeface="+mj-cs"/>
              </a:rPr>
              <a:t>should  begin  by  isolating  candidate  processes,  data</a:t>
            </a:r>
          </a:p>
          <a:p>
            <a:pPr marL="114300" indent="0">
              <a:buNone/>
            </a:pPr>
            <a:r>
              <a:rPr lang="en-US" dirty="0" smtClean="0">
                <a:cs typeface="+mj-cs"/>
              </a:rPr>
              <a:t>Objects </a:t>
            </a:r>
            <a:r>
              <a:rPr lang="en-US" dirty="0">
                <a:cs typeface="+mj-cs"/>
              </a:rPr>
              <a:t>and stores to be represented at the next level</a:t>
            </a:r>
          </a:p>
          <a:p>
            <a:pPr marL="114300" indent="0" algn="r">
              <a:buNone/>
            </a:pPr>
            <a:r>
              <a:rPr lang="ar-IQ" dirty="0">
                <a:cs typeface="+mj-cs"/>
              </a:rPr>
              <a:t>التنقيح او التصفية يجب ان تبدأ  بعزل العمليات المرشحة وعناصر البيانات و حفظها لاستخدامها او تمثيلها للمرحلة القادمة </a:t>
            </a:r>
            <a:endParaRPr lang="en-US" dirty="0">
              <a:cs typeface="+mj-cs"/>
            </a:endParaRPr>
          </a:p>
        </p:txBody>
      </p:sp>
    </p:spTree>
    <p:extLst>
      <p:ext uri="{BB962C8B-B14F-4D97-AF65-F5344CB8AC3E}">
        <p14:creationId xmlns:p14="http://schemas.microsoft.com/office/powerpoint/2010/main" val="464218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675E47"/>
                </a:solidFill>
                <a:latin typeface="Times New Roman" pitchFamily="18" charset="0"/>
                <a:cs typeface="Times New Roman" pitchFamily="18" charset="0"/>
              </a:rPr>
              <a:t>Creating a Data Flow Model ….Cont.</a:t>
            </a:r>
            <a:endParaRPr lang="en-US" dirty="0"/>
          </a:p>
        </p:txBody>
      </p:sp>
      <p:sp>
        <p:nvSpPr>
          <p:cNvPr id="3" name="Content Placeholder 2"/>
          <p:cNvSpPr>
            <a:spLocks noGrp="1"/>
          </p:cNvSpPr>
          <p:nvPr>
            <p:ph idx="1"/>
          </p:nvPr>
        </p:nvSpPr>
        <p:spPr>
          <a:xfrm>
            <a:off x="152400" y="1295390"/>
            <a:ext cx="7924800" cy="4800600"/>
          </a:xfrm>
        </p:spPr>
        <p:txBody>
          <a:bodyPr/>
          <a:lstStyle/>
          <a:p>
            <a:pPr marL="114300" indent="0">
              <a:buNone/>
            </a:pPr>
            <a:endParaRPr lang="en-US" dirty="0"/>
          </a:p>
          <a:p>
            <a:pPr marL="11430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4) All </a:t>
            </a:r>
            <a:r>
              <a:rPr lang="en-US" dirty="0">
                <a:latin typeface="Times New Roman" pitchFamily="18" charset="0"/>
                <a:cs typeface="Times New Roman" pitchFamily="18" charset="0"/>
              </a:rPr>
              <a:t>arrows and bubbles should be labeled with meaningful names</a:t>
            </a:r>
          </a:p>
          <a:p>
            <a:pPr algn="r" rtl="1"/>
            <a:r>
              <a:rPr lang="ar-SA" dirty="0" smtClean="0"/>
              <a:t>استخدا</a:t>
            </a:r>
            <a:r>
              <a:rPr lang="ar-IQ" dirty="0" smtClean="0"/>
              <a:t>م</a:t>
            </a:r>
            <a:r>
              <a:rPr lang="ar-SA" dirty="0" smtClean="0"/>
              <a:t> </a:t>
            </a:r>
            <a:r>
              <a:rPr lang="ar-SA" dirty="0"/>
              <a:t>اسماء ذات </a:t>
            </a:r>
            <a:r>
              <a:rPr lang="ar-IQ" dirty="0" smtClean="0"/>
              <a:t>دلالات </a:t>
            </a:r>
            <a:r>
              <a:rPr lang="ar-SA" dirty="0" smtClean="0"/>
              <a:t>مع </a:t>
            </a:r>
            <a:r>
              <a:rPr lang="ar-SA" dirty="0"/>
              <a:t>الاسهم او الفقاعات(</a:t>
            </a:r>
            <a:r>
              <a:rPr lang="en-US" dirty="0"/>
              <a:t> (process</a:t>
            </a:r>
          </a:p>
          <a:p>
            <a:pPr marL="114300" indent="0">
              <a:buNone/>
            </a:pPr>
            <a:endParaRPr lang="en-US" dirty="0"/>
          </a:p>
          <a:p>
            <a:pPr marL="11430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5) Information </a:t>
            </a:r>
            <a:r>
              <a:rPr lang="en-US" dirty="0">
                <a:latin typeface="Times New Roman" pitchFamily="18" charset="0"/>
                <a:cs typeface="Times New Roman" pitchFamily="18" charset="0"/>
              </a:rPr>
              <a:t>flow continuity must be maintained from level to level</a:t>
            </a:r>
          </a:p>
          <a:p>
            <a:pPr marL="114300" indent="0" algn="r">
              <a:buNone/>
            </a:pPr>
            <a:r>
              <a:rPr lang="ar-IQ" dirty="0"/>
              <a:t>يجب الحفاظ على استمرارية تدفق المعلومات من مستوى إلى آخر</a:t>
            </a:r>
          </a:p>
          <a:p>
            <a:pPr marL="114300" indent="0">
              <a:buNone/>
            </a:pPr>
            <a:endParaRPr lang="ar-IQ" dirty="0"/>
          </a:p>
          <a:p>
            <a:pPr marL="114300" indent="0">
              <a:buNone/>
            </a:pPr>
            <a:r>
              <a:rPr lang="en-US" dirty="0" smtClean="0">
                <a:cs typeface="+mj-cs"/>
              </a:rPr>
              <a:t> </a:t>
            </a:r>
            <a:r>
              <a:rPr lang="ar-IQ" dirty="0" smtClean="0">
                <a:cs typeface="+mj-cs"/>
              </a:rPr>
              <a:t>(6)</a:t>
            </a:r>
            <a:r>
              <a:rPr lang="en-US" dirty="0" smtClean="0">
                <a:cs typeface="+mj-cs"/>
              </a:rPr>
              <a:t> One </a:t>
            </a:r>
            <a:r>
              <a:rPr lang="en-US" dirty="0">
                <a:cs typeface="+mj-cs"/>
              </a:rPr>
              <a:t>bubble at a time should be refined. There is a natural tendency to over complicate the data flow diagram.</a:t>
            </a:r>
          </a:p>
          <a:p>
            <a:pPr algn="r" rtl="1"/>
            <a:r>
              <a:rPr lang="ar-IQ" dirty="0"/>
              <a:t>الفقاعة الواحدة او(</a:t>
            </a:r>
            <a:r>
              <a:rPr lang="en-US" dirty="0"/>
              <a:t> (one process </a:t>
            </a:r>
            <a:r>
              <a:rPr lang="ar-IQ" dirty="0"/>
              <a:t> يجب ان يتم تحسينها في كل مرة </a:t>
            </a:r>
            <a:endParaRPr lang="en-US" dirty="0"/>
          </a:p>
          <a:p>
            <a:pPr marL="114300" indent="0">
              <a:buNone/>
            </a:pPr>
            <a:endParaRPr lang="ar-IQ" dirty="0"/>
          </a:p>
          <a:p>
            <a:pPr marL="114300" indent="0">
              <a:buNone/>
            </a:pPr>
            <a:endParaRPr lang="en-US" dirty="0"/>
          </a:p>
        </p:txBody>
      </p:sp>
    </p:spTree>
    <p:extLst>
      <p:ext uri="{BB962C8B-B14F-4D97-AF65-F5344CB8AC3E}">
        <p14:creationId xmlns:p14="http://schemas.microsoft.com/office/powerpoint/2010/main" val="1889652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39700" marR="0">
              <a:spcBef>
                <a:spcPts val="0"/>
              </a:spcBef>
              <a:spcAft>
                <a:spcPts val="0"/>
              </a:spcAft>
            </a:pPr>
            <a:r>
              <a:rPr lang="en-US" sz="3600" b="1" dirty="0">
                <a:solidFill>
                  <a:srgbClr val="282F3B"/>
                </a:solidFill>
                <a:latin typeface="Times New Roman" pitchFamily="18" charset="0"/>
                <a:ea typeface="Times New Roman"/>
                <a:cs typeface="Times New Roman" pitchFamily="18" charset="0"/>
              </a:rPr>
              <a:t>DFD Components</a:t>
            </a:r>
            <a:r>
              <a:rPr lang="en-US" sz="3600" dirty="0">
                <a:latin typeface="Times New Roman" pitchFamily="18" charset="0"/>
                <a:ea typeface="Calibri"/>
                <a:cs typeface="Times New Roman" pitchFamily="18" charset="0"/>
              </a:rPr>
              <a:t/>
            </a:r>
            <a:br>
              <a:rPr lang="en-US" sz="3600" dirty="0">
                <a:latin typeface="Times New Roman" pitchFamily="18" charset="0"/>
                <a:ea typeface="Calibri"/>
                <a:cs typeface="Times New Roman" pitchFamily="18" charset="0"/>
              </a:rPr>
            </a:b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0" y="1066800"/>
            <a:ext cx="7924800" cy="5181600"/>
          </a:xfrm>
        </p:spPr>
        <p:txBody>
          <a:bodyPr>
            <a:normAutofit/>
          </a:bodyPr>
          <a:lstStyle/>
          <a:p>
            <a:pPr marL="114300" indent="0">
              <a:buNone/>
            </a:pPr>
            <a:r>
              <a:rPr lang="en-US" sz="2800" dirty="0">
                <a:latin typeface="Times New Roman" pitchFamily="18" charset="0"/>
                <a:cs typeface="Times New Roman" pitchFamily="18" charset="0"/>
              </a:rPr>
              <a:t>DFD can represent Source, destination, storage and flow of data using the following set of </a:t>
            </a:r>
            <a:r>
              <a:rPr lang="en-US" sz="2800" dirty="0" smtClean="0">
                <a:latin typeface="Times New Roman" pitchFamily="18" charset="0"/>
                <a:cs typeface="Times New Roman" pitchFamily="18" charset="0"/>
              </a:rPr>
              <a:t>components</a:t>
            </a:r>
          </a:p>
          <a:p>
            <a:pPr marL="114300" indent="0">
              <a:buNone/>
            </a:pPr>
            <a:endParaRPr lang="en-US" sz="2800" dirty="0">
              <a:latin typeface="Times New Roman" pitchFamily="18" charset="0"/>
              <a:cs typeface="Times New Roman" pitchFamily="18" charset="0"/>
            </a:endParaRPr>
          </a:p>
          <a:p>
            <a:pPr marL="114300" indent="0">
              <a:buNone/>
            </a:pPr>
            <a:endParaRPr lang="en-US" sz="2800" dirty="0" smtClean="0">
              <a:latin typeface="Times New Roman" pitchFamily="18" charset="0"/>
              <a:cs typeface="Times New Roman" pitchFamily="18" charset="0"/>
            </a:endParaRPr>
          </a:p>
          <a:p>
            <a:pPr marL="114300" indent="0">
              <a:buNone/>
            </a:pPr>
            <a:endParaRPr lang="en-US" sz="2800" dirty="0">
              <a:latin typeface="Times New Roman" pitchFamily="18" charset="0"/>
              <a:cs typeface="Times New Roman" pitchFamily="18" charset="0"/>
            </a:endParaRPr>
          </a:p>
          <a:p>
            <a:pPr marL="114300" indent="0">
              <a:buNone/>
            </a:pPr>
            <a:endParaRPr lang="en-US" sz="2800" dirty="0" smtClean="0">
              <a:latin typeface="Times New Roman" pitchFamily="18" charset="0"/>
              <a:cs typeface="Times New Roman" pitchFamily="18" charset="0"/>
            </a:endParaRPr>
          </a:p>
          <a:p>
            <a:pPr marL="114300" indent="0">
              <a:buNone/>
            </a:pPr>
            <a:endParaRPr lang="en-US" sz="2800" dirty="0">
              <a:latin typeface="Times New Roman" pitchFamily="18" charset="0"/>
              <a:cs typeface="Times New Roman" pitchFamily="18" charset="0"/>
            </a:endParaRPr>
          </a:p>
          <a:p>
            <a:pPr marL="114300" indent="0">
              <a:buNone/>
            </a:pPr>
            <a:r>
              <a:rPr lang="en-US" sz="2800" dirty="0" smtClean="0">
                <a:latin typeface="Times New Roman" pitchFamily="18" charset="0"/>
                <a:cs typeface="Times New Roman" pitchFamily="18" charset="0"/>
              </a:rPr>
              <a:t> </a:t>
            </a:r>
            <a:r>
              <a:rPr lang="en-US" dirty="0" smtClean="0"/>
              <a:t>•</a:t>
            </a:r>
            <a:r>
              <a:rPr lang="en-US" b="1" dirty="0" smtClean="0">
                <a:latin typeface="Times New Roman" pitchFamily="18" charset="0"/>
                <a:cs typeface="Times New Roman" pitchFamily="18" charset="0"/>
              </a:rPr>
              <a:t>Entities</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 Entities are source and destination of information </a:t>
            </a:r>
            <a:r>
              <a:rPr lang="en-US" dirty="0" smtClean="0">
                <a:latin typeface="Times New Roman" pitchFamily="18" charset="0"/>
                <a:cs typeface="Times New Roman" pitchFamily="18" charset="0"/>
              </a:rPr>
              <a:t>data. Entities </a:t>
            </a:r>
            <a:r>
              <a:rPr lang="en-US" dirty="0">
                <a:latin typeface="Times New Roman" pitchFamily="18" charset="0"/>
                <a:cs typeface="Times New Roman" pitchFamily="18" charset="0"/>
              </a:rPr>
              <a:t>are represented by rectangles with their respective </a:t>
            </a:r>
            <a:r>
              <a:rPr lang="en-US" dirty="0" smtClean="0">
                <a:latin typeface="Times New Roman" pitchFamily="18" charset="0"/>
                <a:cs typeface="Times New Roman" pitchFamily="18" charset="0"/>
              </a:rPr>
              <a:t>names.</a:t>
            </a:r>
          </a:p>
          <a:p>
            <a:pPr marL="114300" indent="0" algn="r" rtl="1">
              <a:buNone/>
            </a:pPr>
            <a:r>
              <a:rPr lang="en-US" b="1" dirty="0">
                <a:latin typeface="Times New Roman" pitchFamily="18" charset="0"/>
                <a:cs typeface="Times New Roman" pitchFamily="18" charset="0"/>
              </a:rPr>
              <a:t>Entities</a:t>
            </a:r>
            <a:r>
              <a:rPr lang="en-US" dirty="0"/>
              <a:t> </a:t>
            </a:r>
            <a:r>
              <a:rPr lang="ar-IQ" dirty="0" smtClean="0"/>
              <a:t>- الكيانات تمثل مصدر والهدف النهائي للبيانات. </a:t>
            </a:r>
            <a:r>
              <a:rPr lang="ar-IQ" dirty="0"/>
              <a:t>يتم تمثيل الكيانات بواسطة مستطيلات مع أسماء كل منها</a:t>
            </a:r>
            <a:endParaRPr lang="en-US" dirty="0">
              <a:latin typeface="Times New Roman" pitchFamily="18" charset="0"/>
              <a:cs typeface="Times New Roman" pitchFamily="18" charset="0"/>
            </a:endParaRPr>
          </a:p>
          <a:p>
            <a:pPr marL="114300" indent="0">
              <a:buNone/>
            </a:pPr>
            <a:endParaRPr lang="en-US" dirty="0" smtClean="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018" y="2819400"/>
            <a:ext cx="5917630" cy="1066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76400" y="3168134"/>
            <a:ext cx="743602" cy="369332"/>
          </a:xfrm>
          <a:prstGeom prst="rect">
            <a:avLst/>
          </a:prstGeom>
        </p:spPr>
        <p:txBody>
          <a:bodyPr wrap="none">
            <a:spAutoFit/>
          </a:bodyPr>
          <a:lstStyle/>
          <a:p>
            <a:r>
              <a:rPr lang="en-US" b="1" dirty="0" smtClean="0"/>
              <a:t>Entity</a:t>
            </a:r>
            <a:endParaRPr lang="en-US" b="1" dirty="0"/>
          </a:p>
        </p:txBody>
      </p:sp>
      <p:sp>
        <p:nvSpPr>
          <p:cNvPr id="5" name="Rectangle 4"/>
          <p:cNvSpPr/>
          <p:nvPr/>
        </p:nvSpPr>
        <p:spPr>
          <a:xfrm>
            <a:off x="3429000" y="3244334"/>
            <a:ext cx="904799" cy="369332"/>
          </a:xfrm>
          <a:prstGeom prst="rect">
            <a:avLst/>
          </a:prstGeom>
        </p:spPr>
        <p:txBody>
          <a:bodyPr wrap="none">
            <a:spAutoFit/>
          </a:bodyPr>
          <a:lstStyle/>
          <a:p>
            <a:r>
              <a:rPr lang="en-US" b="1" dirty="0" smtClean="0"/>
              <a:t>Process</a:t>
            </a:r>
            <a:endParaRPr lang="en-US" b="1" dirty="0"/>
          </a:p>
        </p:txBody>
      </p:sp>
      <p:sp>
        <p:nvSpPr>
          <p:cNvPr id="6" name="Rectangle 5"/>
          <p:cNvSpPr/>
          <p:nvPr/>
        </p:nvSpPr>
        <p:spPr>
          <a:xfrm>
            <a:off x="5715000" y="2480147"/>
            <a:ext cx="1143262" cy="369332"/>
          </a:xfrm>
          <a:prstGeom prst="rect">
            <a:avLst/>
          </a:prstGeom>
        </p:spPr>
        <p:txBody>
          <a:bodyPr wrap="none">
            <a:spAutoFit/>
          </a:bodyPr>
          <a:lstStyle/>
          <a:p>
            <a:r>
              <a:rPr lang="en-US" b="1" dirty="0" smtClean="0"/>
              <a:t>Data Flow</a:t>
            </a:r>
            <a:endParaRPr lang="en-US" b="1" dirty="0"/>
          </a:p>
        </p:txBody>
      </p:sp>
      <p:cxnSp>
        <p:nvCxnSpPr>
          <p:cNvPr id="8" name="Straight Arrow Connector 7"/>
          <p:cNvCxnSpPr/>
          <p:nvPr/>
        </p:nvCxnSpPr>
        <p:spPr>
          <a:xfrm flipH="1">
            <a:off x="5562600" y="3613666"/>
            <a:ext cx="1447800" cy="0"/>
          </a:xfrm>
          <a:prstGeom prst="straightConnector1">
            <a:avLst/>
          </a:prstGeom>
          <a:ln w="25400" cap="sq">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715000" y="3260559"/>
            <a:ext cx="1191801" cy="369332"/>
          </a:xfrm>
          <a:prstGeom prst="rect">
            <a:avLst/>
          </a:prstGeom>
        </p:spPr>
        <p:txBody>
          <a:bodyPr wrap="none">
            <a:spAutoFit/>
          </a:bodyPr>
          <a:lstStyle/>
          <a:p>
            <a:r>
              <a:rPr lang="en-US" b="1" dirty="0" smtClean="0"/>
              <a:t>Data Store</a:t>
            </a:r>
            <a:endParaRPr lang="en-US" b="1" dirty="0"/>
          </a:p>
        </p:txBody>
      </p:sp>
    </p:spTree>
    <p:extLst>
      <p:ext uri="{BB962C8B-B14F-4D97-AF65-F5344CB8AC3E}">
        <p14:creationId xmlns:p14="http://schemas.microsoft.com/office/powerpoint/2010/main" val="10142611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5714</TotalTime>
  <Words>1485</Words>
  <Application>Microsoft Office PowerPoint</Application>
  <PresentationFormat>On-screen Show (4:3)</PresentationFormat>
  <Paragraphs>113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Third class</vt:lpstr>
      <vt:lpstr>PowerPoint Presentation</vt:lpstr>
      <vt:lpstr>PowerPoint Presentation</vt:lpstr>
      <vt:lpstr>Elements of  Analysis Model….Cont.</vt:lpstr>
      <vt:lpstr>Elements of  Analysis Model….Cont.</vt:lpstr>
      <vt:lpstr>Elements of  Analysis Model….Cont.</vt:lpstr>
      <vt:lpstr>Creating a Data Flow Model</vt:lpstr>
      <vt:lpstr>Creating a Data Flow Model ….Cont.</vt:lpstr>
      <vt:lpstr>DFD Components </vt:lpstr>
      <vt:lpstr>DFD Components </vt:lpstr>
      <vt:lpstr>On line shopping system</vt:lpstr>
      <vt:lpstr>On line shopping system Level 0</vt:lpstr>
      <vt:lpstr>On line shopping system</vt:lpstr>
      <vt:lpstr>On line shopping system Level 1</vt:lpstr>
      <vt:lpstr>Levels of DFD </vt:lpstr>
      <vt:lpstr>State transition diagram (STD)</vt:lpstr>
      <vt:lpstr>State transition diagram (STD)</vt:lpstr>
      <vt:lpstr>PowerPoint Presentation</vt:lpstr>
      <vt:lpstr>The entity relationship diagram (ERD)</vt:lpstr>
      <vt:lpstr>Data object </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Third class</dc:title>
  <dc:creator>Maher</dc:creator>
  <cp:lastModifiedBy>Maher</cp:lastModifiedBy>
  <cp:revision>42</cp:revision>
  <dcterms:created xsi:type="dcterms:W3CDTF">2020-04-10T07:37:49Z</dcterms:created>
  <dcterms:modified xsi:type="dcterms:W3CDTF">2020-04-19T14:26:33Z</dcterms:modified>
</cp:coreProperties>
</file>