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4E23A83E-2DAA-4316-899F-E91A4859CEB3}" type="datetimeFigureOut">
              <a:rPr lang="ar-IQ" smtClean="0"/>
              <a:t>28/08/1441</a:t>
            </a:fld>
            <a:endParaRPr lang="ar-IQ"/>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31661387-40E5-4BDB-ABE3-A3A284A77966}"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E23A83E-2DAA-4316-899F-E91A4859CEB3}" type="datetimeFigureOut">
              <a:rPr lang="ar-IQ" smtClean="0"/>
              <a:t>28/08/1441</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31661387-40E5-4BDB-ABE3-A3A284A77966}"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E23A83E-2DAA-4316-899F-E91A4859CEB3}" type="datetimeFigureOut">
              <a:rPr lang="ar-IQ" smtClean="0"/>
              <a:t>28/08/1441</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31661387-40E5-4BDB-ABE3-A3A284A77966}"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E23A83E-2DAA-4316-899F-E91A4859CEB3}" type="datetimeFigureOut">
              <a:rPr lang="ar-IQ" smtClean="0"/>
              <a:t>28/08/1441</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31661387-40E5-4BDB-ABE3-A3A284A77966}" type="slidenum">
              <a:rPr lang="ar-IQ" smtClean="0"/>
              <a:t>‹#›</a:t>
            </a:fld>
            <a:endParaRPr lang="ar-IQ"/>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4E23A83E-2DAA-4316-899F-E91A4859CEB3}" type="datetimeFigureOut">
              <a:rPr lang="ar-IQ" smtClean="0"/>
              <a:t>28/08/1441</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31661387-40E5-4BDB-ABE3-A3A284A77966}" type="slidenum">
              <a:rPr lang="ar-IQ" smtClean="0"/>
              <a:t>‹#›</a:t>
            </a:fld>
            <a:endParaRPr lang="ar-IQ"/>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E23A83E-2DAA-4316-899F-E91A4859CEB3}" type="datetimeFigureOut">
              <a:rPr lang="ar-IQ" smtClean="0"/>
              <a:t>28/08/1441</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31661387-40E5-4BDB-ABE3-A3A284A77966}" type="slidenum">
              <a:rPr lang="ar-IQ" smtClean="0"/>
              <a:t>‹#›</a:t>
            </a:fld>
            <a:endParaRPr lang="ar-IQ"/>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4E23A83E-2DAA-4316-899F-E91A4859CEB3}" type="datetimeFigureOut">
              <a:rPr lang="ar-IQ" smtClean="0"/>
              <a:t>28/08/1441</a:t>
            </a:fld>
            <a:endParaRPr lang="ar-IQ"/>
          </a:p>
        </p:txBody>
      </p:sp>
      <p:sp>
        <p:nvSpPr>
          <p:cNvPr id="8" name="عنصر نائب للتذييل 7"/>
          <p:cNvSpPr>
            <a:spLocks noGrp="1"/>
          </p:cNvSpPr>
          <p:nvPr>
            <p:ph type="ftr" sz="quarter" idx="11"/>
          </p:nvPr>
        </p:nvSpPr>
        <p:spPr/>
        <p:txBody>
          <a:bodyPr/>
          <a:lstStyle>
            <a:extLst/>
          </a:lstStyle>
          <a:p>
            <a:endParaRPr lang="ar-IQ"/>
          </a:p>
        </p:txBody>
      </p:sp>
      <p:sp>
        <p:nvSpPr>
          <p:cNvPr id="9" name="عنصر نائب لرقم الشريحة 8"/>
          <p:cNvSpPr>
            <a:spLocks noGrp="1"/>
          </p:cNvSpPr>
          <p:nvPr>
            <p:ph type="sldNum" sz="quarter" idx="12"/>
          </p:nvPr>
        </p:nvSpPr>
        <p:spPr/>
        <p:txBody>
          <a:bodyPr/>
          <a:lstStyle>
            <a:extLst/>
          </a:lstStyle>
          <a:p>
            <a:fld id="{31661387-40E5-4BDB-ABE3-A3A284A77966}"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4E23A83E-2DAA-4316-899F-E91A4859CEB3}" type="datetimeFigureOut">
              <a:rPr lang="ar-IQ" smtClean="0"/>
              <a:t>28/08/1441</a:t>
            </a:fld>
            <a:endParaRPr lang="ar-IQ"/>
          </a:p>
        </p:txBody>
      </p:sp>
      <p:sp>
        <p:nvSpPr>
          <p:cNvPr id="4" name="عنصر نائب للتذييل 3"/>
          <p:cNvSpPr>
            <a:spLocks noGrp="1"/>
          </p:cNvSpPr>
          <p:nvPr>
            <p:ph type="ftr" sz="quarter" idx="11"/>
          </p:nvPr>
        </p:nvSpPr>
        <p:spPr/>
        <p:txBody>
          <a:bodyPr/>
          <a:lstStyle>
            <a:extLst/>
          </a:lstStyle>
          <a:p>
            <a:endParaRPr lang="ar-IQ"/>
          </a:p>
        </p:txBody>
      </p:sp>
      <p:sp>
        <p:nvSpPr>
          <p:cNvPr id="5" name="عنصر نائب لرقم الشريحة 4"/>
          <p:cNvSpPr>
            <a:spLocks noGrp="1"/>
          </p:cNvSpPr>
          <p:nvPr>
            <p:ph type="sldNum" sz="quarter" idx="12"/>
          </p:nvPr>
        </p:nvSpPr>
        <p:spPr/>
        <p:txBody>
          <a:bodyPr/>
          <a:lstStyle>
            <a:extLst/>
          </a:lstStyle>
          <a:p>
            <a:fld id="{31661387-40E5-4BDB-ABE3-A3A284A77966}" type="slidenum">
              <a:rPr lang="ar-IQ" smtClean="0"/>
              <a:t>‹#›</a:t>
            </a:fld>
            <a:endParaRPr lang="ar-IQ"/>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4E23A83E-2DAA-4316-899F-E91A4859CEB3}" type="datetimeFigureOut">
              <a:rPr lang="ar-IQ" smtClean="0"/>
              <a:t>28/08/1441</a:t>
            </a:fld>
            <a:endParaRPr lang="ar-IQ"/>
          </a:p>
        </p:txBody>
      </p:sp>
      <p:sp>
        <p:nvSpPr>
          <p:cNvPr id="3" name="عنصر نائب للتذييل 2"/>
          <p:cNvSpPr>
            <a:spLocks noGrp="1"/>
          </p:cNvSpPr>
          <p:nvPr>
            <p:ph type="ftr" sz="quarter" idx="11"/>
          </p:nvPr>
        </p:nvSpPr>
        <p:spPr/>
        <p:txBody>
          <a:bodyPr/>
          <a:lstStyle>
            <a:extLst/>
          </a:lstStyle>
          <a:p>
            <a:endParaRPr lang="ar-IQ"/>
          </a:p>
        </p:txBody>
      </p:sp>
      <p:sp>
        <p:nvSpPr>
          <p:cNvPr id="4" name="عنصر نائب لرقم الشريحة 3"/>
          <p:cNvSpPr>
            <a:spLocks noGrp="1"/>
          </p:cNvSpPr>
          <p:nvPr>
            <p:ph type="sldNum" sz="quarter" idx="12"/>
          </p:nvPr>
        </p:nvSpPr>
        <p:spPr/>
        <p:txBody>
          <a:bodyPr/>
          <a:lstStyle>
            <a:extLst/>
          </a:lstStyle>
          <a:p>
            <a:fld id="{31661387-40E5-4BDB-ABE3-A3A284A77966}"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4E23A83E-2DAA-4316-899F-E91A4859CEB3}" type="datetimeFigureOut">
              <a:rPr lang="ar-IQ" smtClean="0"/>
              <a:t>28/08/1441</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31661387-40E5-4BDB-ABE3-A3A284A77966}"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4E23A83E-2DAA-4316-899F-E91A4859CEB3}" type="datetimeFigureOut">
              <a:rPr lang="ar-IQ" smtClean="0"/>
              <a:t>28/08/1441</a:t>
            </a:fld>
            <a:endParaRPr lang="ar-IQ"/>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31661387-40E5-4BDB-ABE3-A3A284A77966}" type="slidenum">
              <a:rPr lang="ar-IQ" smtClean="0"/>
              <a:t>‹#›</a:t>
            </a:fld>
            <a:endParaRPr lang="ar-IQ"/>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E23A83E-2DAA-4316-899F-E91A4859CEB3}" type="datetimeFigureOut">
              <a:rPr lang="ar-IQ" smtClean="0"/>
              <a:t>28/08/1441</a:t>
            </a:fld>
            <a:endParaRPr lang="ar-IQ"/>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1661387-40E5-4BDB-ABE3-A3A284A77966}"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             نظرية </a:t>
            </a:r>
            <a:r>
              <a:rPr lang="ar-IQ" dirty="0" smtClean="0"/>
              <a:t>السمات </a:t>
            </a:r>
            <a:br>
              <a:rPr lang="ar-IQ" dirty="0" smtClean="0"/>
            </a:br>
            <a:r>
              <a:rPr lang="ar-IQ" dirty="0" smtClean="0"/>
              <a:t>                 البورت </a:t>
            </a:r>
            <a:endParaRPr lang="ar-IQ" dirty="0"/>
          </a:p>
        </p:txBody>
      </p:sp>
      <p:sp>
        <p:nvSpPr>
          <p:cNvPr id="3" name="عنوان فرعي 2"/>
          <p:cNvSpPr>
            <a:spLocks noGrp="1"/>
          </p:cNvSpPr>
          <p:nvPr>
            <p:ph type="subTitle" idx="1"/>
          </p:nvPr>
        </p:nvSpPr>
        <p:spPr/>
        <p:txBody>
          <a:bodyPr/>
          <a:lstStyle/>
          <a:p>
            <a:r>
              <a:rPr lang="ar-IQ" dirty="0" smtClean="0"/>
              <a:t>                            الاستاذ </a:t>
            </a:r>
            <a:r>
              <a:rPr lang="ar-IQ" dirty="0" smtClean="0"/>
              <a:t>الدكتور </a:t>
            </a:r>
          </a:p>
          <a:p>
            <a:r>
              <a:rPr lang="ar-IQ" dirty="0" smtClean="0"/>
              <a:t>                            حيدر </a:t>
            </a:r>
            <a:r>
              <a:rPr lang="ar-IQ" dirty="0" smtClean="0"/>
              <a:t>كريم سكر </a:t>
            </a:r>
            <a:endParaRPr lang="ar-IQ" dirty="0"/>
          </a:p>
        </p:txBody>
      </p:sp>
    </p:spTree>
    <p:extLst>
      <p:ext uri="{BB962C8B-B14F-4D97-AF65-F5344CB8AC3E}">
        <p14:creationId xmlns:p14="http://schemas.microsoft.com/office/powerpoint/2010/main" val="2405387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363272" cy="5721499"/>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400" dirty="0" smtClean="0">
                <a:latin typeface="Simplified Arabic" pitchFamily="18" charset="-78"/>
                <a:cs typeface="Simplified Arabic" pitchFamily="18" charset="-78"/>
              </a:rPr>
              <a:t>ونوضح ذلك بطريقة اخرى فنقول الاستقلال الوظيفي للدوافع مبدا يقول ان الدوافع لدى الفرد الراشد ليس له علاقة بخبراته السابقة أي ان الدافع اصبح مستقلا عن الظروف الاصلية التي احاطت به ، مثال ذلك شاب يدرس في الجامعة وهو فقير وتراه يجتهد ويجتهد حتى يتخرج ويحقق ثروة كبيرة تكفيه طوال حياته ومع ذلك تراه ما زال يعمل بنفس الجدية ، مع ان لديه كما كبيرا من المال ، هذا الدافع جعله يعمل بجد واجتهاد ، الدافع هنا وهو العمل بجدية اصبح مستقلا عن المصدر الاصلي الذي تسبب فيه وهو الفقر</a:t>
            </a:r>
            <a:r>
              <a:rPr lang="ar-IQ" sz="2400" dirty="0" smtClean="0"/>
              <a:t>.</a:t>
            </a:r>
          </a:p>
          <a:p>
            <a:pPr algn="just"/>
            <a:r>
              <a:rPr lang="ar-IQ" sz="2400" dirty="0" smtClean="0">
                <a:latin typeface="Simplified Arabic" pitchFamily="18" charset="-78"/>
                <a:cs typeface="Simplified Arabic" pitchFamily="18" charset="-78"/>
              </a:rPr>
              <a:t>وتشبيه اخر لفكرة الاستقلال الوظيفي ، ان الطفل الصغير الذي ينمو تدريجيا معتمدا على والديه ولكن بالتدريج يصبح مستقلا استقلالا وظيفيا عنهما ومحددا لذاته وعلاقته بالماضي تصبح علاقة </a:t>
            </a:r>
            <a:r>
              <a:rPr lang="ar-IQ" sz="2400" dirty="0" err="1" smtClean="0">
                <a:latin typeface="Simplified Arabic" pitchFamily="18" charset="-78"/>
                <a:cs typeface="Simplified Arabic" pitchFamily="18" charset="-78"/>
              </a:rPr>
              <a:t>منفصمة</a:t>
            </a:r>
            <a:r>
              <a:rPr lang="ar-IQ" sz="2400" dirty="0" smtClean="0">
                <a:latin typeface="Simplified Arabic" pitchFamily="18" charset="-78"/>
                <a:cs typeface="Simplified Arabic" pitchFamily="18" charset="-78"/>
              </a:rPr>
              <a:t> وبينه و بين الماضي رابطة تاريخية وليست وظيفية .</a:t>
            </a:r>
          </a:p>
          <a:p>
            <a:pPr algn="just"/>
            <a:r>
              <a:rPr lang="ar-IQ" sz="2400" dirty="0" smtClean="0">
                <a:latin typeface="Simplified Arabic" pitchFamily="18" charset="-78"/>
                <a:cs typeface="Simplified Arabic" pitchFamily="18" charset="-78"/>
              </a:rPr>
              <a:t>ومثال ثالث ، البحار الذي ترك البحر بعد ان كان مصدر رزقه ، ولكن مازال يحن اليه ، الا انه ليس وسيلة لكسب الرزق ، ولكن البحار صار ثريا واستغنى عن البحر ، لكنه يحن الى البحر واصبح حب البحر غاية في ذاته .</a:t>
            </a:r>
          </a:p>
          <a:p>
            <a:pPr algn="just"/>
            <a:endParaRPr lang="ar-IQ" sz="2400" dirty="0"/>
          </a:p>
        </p:txBody>
      </p:sp>
    </p:spTree>
    <p:extLst>
      <p:ext uri="{BB962C8B-B14F-4D97-AF65-F5344CB8AC3E}">
        <p14:creationId xmlns:p14="http://schemas.microsoft.com/office/powerpoint/2010/main" val="4156965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91264" cy="5649491"/>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400" dirty="0" smtClean="0">
                <a:latin typeface="Simplified Arabic" pitchFamily="18" charset="-78"/>
                <a:cs typeface="Simplified Arabic" pitchFamily="18" charset="-78"/>
              </a:rPr>
              <a:t>ليست كل الدوافع مستقلة وظيفيا ، هنالك عمليات ليست مستقلة وظيفيا منها على سبيل المثال :</a:t>
            </a:r>
          </a:p>
          <a:p>
            <a:pPr algn="just"/>
            <a:r>
              <a:rPr lang="ar-IQ" sz="2400" dirty="0" smtClean="0">
                <a:latin typeface="Simplified Arabic" pitchFamily="18" charset="-78"/>
                <a:cs typeface="Simplified Arabic" pitchFamily="18" charset="-78"/>
              </a:rPr>
              <a:t>1 ـــــ الحوافز البيولوجية : ذلك ان الانسان منذ المهد الى اللحد خاضع لدوافع بيولوجية كالحاجة الى الطعام والهواء والماء والاخراج .</a:t>
            </a:r>
          </a:p>
          <a:p>
            <a:pPr algn="just"/>
            <a:r>
              <a:rPr lang="ar-IQ" sz="2400" dirty="0" smtClean="0">
                <a:latin typeface="Simplified Arabic" pitchFamily="18" charset="-78"/>
                <a:cs typeface="Simplified Arabic" pitchFamily="18" charset="-78"/>
              </a:rPr>
              <a:t>2 ــــــ الفعل المنعكس : مثل رمش العين او سحب الركبة عند الضغط عليها ، انها استجابات آلية حركية لا تقبل الا التعديل البسيط .</a:t>
            </a:r>
          </a:p>
          <a:p>
            <a:pPr algn="just"/>
            <a:r>
              <a:rPr lang="ar-IQ" sz="2400" dirty="0" smtClean="0">
                <a:latin typeface="Simplified Arabic" pitchFamily="18" charset="-78"/>
                <a:cs typeface="Simplified Arabic" pitchFamily="18" charset="-78"/>
              </a:rPr>
              <a:t>3 ــــــ التكوين الجبلي للفرد : وهي المادة الخام للشخصية ومكونة من ثلاثة عناصر هي الجسم ، الذكاء ، المزاج </a:t>
            </a:r>
          </a:p>
          <a:p>
            <a:pPr algn="just"/>
            <a:endParaRPr lang="ar-IQ" sz="2400" dirty="0">
              <a:latin typeface="Simplified Arabic" pitchFamily="18" charset="-78"/>
              <a:cs typeface="Simplified Arabic" pitchFamily="18" charset="-78"/>
            </a:endParaRPr>
          </a:p>
        </p:txBody>
      </p:sp>
    </p:spTree>
    <p:extLst>
      <p:ext uri="{BB962C8B-B14F-4D97-AF65-F5344CB8AC3E}">
        <p14:creationId xmlns:p14="http://schemas.microsoft.com/office/powerpoint/2010/main" val="2271904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400" dirty="0" smtClean="0">
                <a:latin typeface="Simplified Arabic" pitchFamily="18" charset="-78"/>
                <a:cs typeface="Simplified Arabic" pitchFamily="18" charset="-78"/>
              </a:rPr>
              <a:t>قسم البورت الاستقلال الوظيفي الى : </a:t>
            </a:r>
          </a:p>
          <a:p>
            <a:pPr algn="just"/>
            <a:r>
              <a:rPr lang="ar-IQ" sz="2400" dirty="0" smtClean="0">
                <a:latin typeface="Simplified Arabic" pitchFamily="18" charset="-78"/>
                <a:cs typeface="Simplified Arabic" pitchFamily="18" charset="-78"/>
              </a:rPr>
              <a:t>الاستقلال الوظيفي المثابر.</a:t>
            </a:r>
          </a:p>
          <a:p>
            <a:pPr algn="just"/>
            <a:r>
              <a:rPr lang="ar-IQ" sz="2400" dirty="0" smtClean="0">
                <a:latin typeface="Simplified Arabic" pitchFamily="18" charset="-78"/>
                <a:cs typeface="Simplified Arabic" pitchFamily="18" charset="-78"/>
              </a:rPr>
              <a:t>الاستقلال الوظيفي النفسي الاختياري.</a:t>
            </a:r>
          </a:p>
          <a:p>
            <a:pPr algn="just"/>
            <a:r>
              <a:rPr lang="ar-IQ" sz="2400" dirty="0" smtClean="0">
                <a:latin typeface="Simplified Arabic" pitchFamily="18" charset="-78"/>
                <a:cs typeface="Simplified Arabic" pitchFamily="18" charset="-78"/>
              </a:rPr>
              <a:t> فالاستقلال الوظيفي(المثابر) اكثر اولية واساسية من بين النوعين ويعين الوان من السلوك مثل الادمان والحركات البدنية المكررة مثلا انجاز الطفل لعمل ما.</a:t>
            </a:r>
          </a:p>
          <a:p>
            <a:pPr algn="just"/>
            <a:r>
              <a:rPr lang="ar-IQ" sz="2400" dirty="0" smtClean="0">
                <a:latin typeface="Simplified Arabic" pitchFamily="18" charset="-78"/>
                <a:cs typeface="Simplified Arabic" pitchFamily="18" charset="-78"/>
              </a:rPr>
              <a:t>وقد اعتبر البورت الاستقلال الوظيفي النفسي الاختياري بدرجة كبيرة اهم الاثنين واكثر اساسية اطلاقا لفهم الدافعية في الانسان الراشد رجلا كان او </a:t>
            </a:r>
            <a:r>
              <a:rPr lang="ar-IQ" sz="2400" dirty="0" err="1" smtClean="0">
                <a:latin typeface="Simplified Arabic" pitchFamily="18" charset="-78"/>
                <a:cs typeface="Simplified Arabic" pitchFamily="18" charset="-78"/>
              </a:rPr>
              <a:t>امراة</a:t>
            </a:r>
            <a:r>
              <a:rPr lang="ar-IQ" sz="2400" dirty="0" smtClean="0">
                <a:latin typeface="Simplified Arabic" pitchFamily="18" charset="-78"/>
                <a:cs typeface="Simplified Arabic" pitchFamily="18" charset="-78"/>
              </a:rPr>
              <a:t>.</a:t>
            </a:r>
          </a:p>
          <a:p>
            <a:pPr algn="just"/>
            <a:r>
              <a:rPr lang="ar-IQ" sz="2400" dirty="0" smtClean="0">
                <a:latin typeface="Simplified Arabic" pitchFamily="18" charset="-78"/>
                <a:cs typeface="Simplified Arabic" pitchFamily="18" charset="-78"/>
              </a:rPr>
              <a:t>فالاستقلال النفسي الاختياري مرتبط مباشرة وبقوة بمحور الشخصية وانه يصف الاهتمامات (الميول) والعواطف والقيم والاتجاهات والنوايا وصورة المرء عن نفسه واسلوب الحياه.</a:t>
            </a:r>
            <a:endParaRPr lang="ar-IQ" sz="2400" dirty="0">
              <a:latin typeface="Simplified Arabic" pitchFamily="18" charset="-78"/>
              <a:cs typeface="Simplified Arabic" pitchFamily="18" charset="-78"/>
            </a:endParaRPr>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2800" b="1" dirty="0" smtClean="0">
                <a:latin typeface="Simplified Arabic" pitchFamily="18" charset="-78"/>
                <a:cs typeface="Simplified Arabic" pitchFamily="18" charset="-78"/>
              </a:rPr>
              <a:t>مستويات الاستقلال:</a:t>
            </a:r>
            <a:endParaRPr lang="ar-IQ" sz="2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117240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91264" cy="5793507"/>
          </a:xfrm>
        </p:spPr>
        <p:style>
          <a:lnRef idx="1">
            <a:schemeClr val="accent1"/>
          </a:lnRef>
          <a:fillRef idx="2">
            <a:schemeClr val="accent1"/>
          </a:fillRef>
          <a:effectRef idx="1">
            <a:schemeClr val="accent1"/>
          </a:effectRef>
          <a:fontRef idx="minor">
            <a:schemeClr val="dk1"/>
          </a:fontRef>
        </p:style>
        <p:txBody>
          <a:bodyPr/>
          <a:lstStyle/>
          <a:p>
            <a:pPr algn="just"/>
            <a:r>
              <a:rPr lang="ar-IQ" sz="2800" dirty="0" smtClean="0">
                <a:latin typeface="Simplified Arabic" pitchFamily="18" charset="-78"/>
                <a:cs typeface="Simplified Arabic" pitchFamily="18" charset="-78"/>
              </a:rPr>
              <a:t> ان الدوافع النفسية الاختيارية خاصة بالفرد، منفردة وضرورية للذات التي تحدد أي الدوافع تستمر وايها تطرح فمثلا يتم الابقاء على تلك الدوافع التي تقوي وتعني كراحة الفرد وصورته عن نفسه. وبسبب هذا ، ذهب البورت الى ان ثمة علاقة مباشرة بين اهتمامات الشخص وقدراته.</a:t>
            </a:r>
          </a:p>
          <a:p>
            <a:pPr algn="just"/>
            <a:r>
              <a:rPr lang="ar-IQ" sz="2800" dirty="0" smtClean="0">
                <a:latin typeface="Simplified Arabic" pitchFamily="18" charset="-78"/>
                <a:cs typeface="Simplified Arabic" pitchFamily="18" charset="-78"/>
              </a:rPr>
              <a:t> ان التركيب النفسي للشخص، يحدد كيف نرى العالم من حولنا وما نتذكر من خبراتنا ولون فكرنا واتجاهه</a:t>
            </a:r>
            <a:r>
              <a:rPr lang="ar-IQ" dirty="0" smtClean="0"/>
              <a:t>.</a:t>
            </a:r>
            <a:endParaRPr lang="ar-IQ" dirty="0"/>
          </a:p>
        </p:txBody>
      </p:sp>
    </p:spTree>
    <p:extLst>
      <p:ext uri="{BB962C8B-B14F-4D97-AF65-F5344CB8AC3E}">
        <p14:creationId xmlns:p14="http://schemas.microsoft.com/office/powerpoint/2010/main" val="2433837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363272" cy="5649491"/>
          </a:xfrm>
        </p:spPr>
        <p:style>
          <a:lnRef idx="1">
            <a:schemeClr val="accent1"/>
          </a:lnRef>
          <a:fillRef idx="2">
            <a:schemeClr val="accent1"/>
          </a:fillRef>
          <a:effectRef idx="1">
            <a:schemeClr val="accent1"/>
          </a:effectRef>
          <a:fontRef idx="minor">
            <a:schemeClr val="dk1"/>
          </a:fontRef>
        </p:style>
        <p:txBody>
          <a:bodyPr>
            <a:noAutofit/>
          </a:bodyPr>
          <a:lstStyle/>
          <a:p>
            <a:pPr algn="just"/>
            <a:r>
              <a:rPr lang="ar-IQ" sz="2400" dirty="0" smtClean="0">
                <a:latin typeface="Simplified Arabic" pitchFamily="18" charset="-78"/>
                <a:cs typeface="Simplified Arabic" pitchFamily="18" charset="-78"/>
              </a:rPr>
              <a:t>فالاستقلال الوظيفي النفس الاختياري اذن هو عملية تنظيم تحدد وتكرم حسن المرء بذاته، هذا النوع محكوم بثلاث مبادئ.</a:t>
            </a:r>
          </a:p>
          <a:p>
            <a:pPr algn="just"/>
            <a:r>
              <a:rPr lang="ar-IQ" sz="2400" dirty="0" smtClean="0">
                <a:latin typeface="Simplified Arabic" pitchFamily="18" charset="-78"/>
                <a:cs typeface="Simplified Arabic" pitchFamily="18" charset="-78"/>
              </a:rPr>
              <a:t>1.مبدا تنظيم مستوى الطاقة:</a:t>
            </a:r>
          </a:p>
          <a:p>
            <a:pPr algn="just"/>
            <a:r>
              <a:rPr lang="ar-IQ" sz="2400" dirty="0" smtClean="0">
                <a:latin typeface="Simplified Arabic" pitchFamily="18" charset="-78"/>
                <a:cs typeface="Simplified Arabic" pitchFamily="18" charset="-78"/>
              </a:rPr>
              <a:t>ويقرر هذا المبدأ ان الفرد عندما لا يكون في حاجة الى الاهتمام بأسباب والبقاء والتكيف المبكر في الحياة فانة يتوفر لدية قدر ملحوظ من الطاقة ولما كانت هذه الطاقة فائقة عن متطلبات التوافق الاساسية فانة يمكن تحويلها الى الكفاح نحو تحقيق الاهداف.</a:t>
            </a:r>
          </a:p>
          <a:p>
            <a:pPr algn="just"/>
            <a:r>
              <a:rPr lang="ar-IQ" sz="2400" dirty="0" smtClean="0">
                <a:latin typeface="Simplified Arabic" pitchFamily="18" charset="-78"/>
                <a:cs typeface="Simplified Arabic" pitchFamily="18" charset="-78"/>
              </a:rPr>
              <a:t>2.مبدا الاتقان الكفاءة:</a:t>
            </a:r>
          </a:p>
          <a:p>
            <a:pPr algn="just"/>
            <a:r>
              <a:rPr lang="ar-IQ" sz="2400" dirty="0" smtClean="0">
                <a:latin typeface="Simplified Arabic" pitchFamily="18" charset="-78"/>
                <a:cs typeface="Simplified Arabic" pitchFamily="18" charset="-78"/>
              </a:rPr>
              <a:t>هناك حاجة فطرية لدى الراشدين الاصحاء ليزيد ومن كفاءتهم وفاعليتهم الى اتقان اعظم لهذا يزداد تحسنهم في اشياء اكثر فاكثر.</a:t>
            </a:r>
          </a:p>
          <a:p>
            <a:pPr algn="just"/>
            <a:r>
              <a:rPr lang="ar-IQ" sz="2400" dirty="0" smtClean="0">
                <a:latin typeface="Simplified Arabic" pitchFamily="18" charset="-78"/>
                <a:cs typeface="Simplified Arabic" pitchFamily="18" charset="-78"/>
              </a:rPr>
              <a:t>3.مبدا التنميط المتميز والجوهري:</a:t>
            </a:r>
          </a:p>
          <a:p>
            <a:pPr algn="just"/>
            <a:r>
              <a:rPr lang="ar-IQ" sz="2400" dirty="0" smtClean="0">
                <a:latin typeface="Simplified Arabic" pitchFamily="18" charset="-78"/>
                <a:cs typeface="Simplified Arabic" pitchFamily="18" charset="-78"/>
              </a:rPr>
              <a:t>ان الذات المميزة الممتدة هي الاطار المرجعي الذي يحدد ما يسعى الانسان لتحقيقه في الحياة وما نبذه.</a:t>
            </a:r>
          </a:p>
          <a:p>
            <a:pPr algn="just"/>
            <a:endParaRPr lang="ar-IQ" sz="2400" dirty="0">
              <a:latin typeface="Simplified Arabic" pitchFamily="18" charset="-78"/>
              <a:cs typeface="Simplified Arabic" pitchFamily="18" charset="-78"/>
            </a:endParaRPr>
          </a:p>
        </p:txBody>
      </p:sp>
    </p:spTree>
    <p:extLst>
      <p:ext uri="{BB962C8B-B14F-4D97-AF65-F5344CB8AC3E}">
        <p14:creationId xmlns:p14="http://schemas.microsoft.com/office/powerpoint/2010/main" val="1258279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algn="just"/>
            <a:r>
              <a:rPr lang="ar-IQ" sz="2800" dirty="0" smtClean="0">
                <a:latin typeface="Simplified Arabic" pitchFamily="18" charset="-78"/>
                <a:cs typeface="Simplified Arabic" pitchFamily="18" charset="-78"/>
              </a:rPr>
              <a:t>استخدم البورت هذا المصطلح كبديل او مرادف لمصطلح الذات وهو يعني جميع النواحي المختلفة للشخص التي تجعل منه شخصا متفردا واراد ان يعبر به عن الخاصية التنظيمية للوظائف التي يقوم بها الشخص، لان مفهوم الشخص يتضمن من وجهة نظر البورت ، الوحدة او الكفاح من اجل الوحدة، </a:t>
            </a:r>
            <a:r>
              <a:rPr lang="ar-IQ" sz="2800" dirty="0" err="1" smtClean="0">
                <a:latin typeface="Simplified Arabic" pitchFamily="18" charset="-78"/>
                <a:cs typeface="Simplified Arabic" pitchFamily="18" charset="-78"/>
              </a:rPr>
              <a:t>والبروبريوم</a:t>
            </a:r>
            <a:r>
              <a:rPr lang="ar-IQ" sz="2800" dirty="0" smtClean="0">
                <a:latin typeface="Simplified Arabic" pitchFamily="18" charset="-78"/>
                <a:cs typeface="Simplified Arabic" pitchFamily="18" charset="-78"/>
              </a:rPr>
              <a:t> (الذات) تتطور باستمرار من الرضاعة حتى الموت وفقا للمراحل الاتية</a:t>
            </a:r>
            <a:r>
              <a:rPr lang="ar-IQ" dirty="0" smtClean="0"/>
              <a:t> : </a:t>
            </a:r>
            <a:endParaRPr lang="ar-IQ" dirty="0"/>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2800" b="1" dirty="0" err="1" smtClean="0">
                <a:latin typeface="Simplified Arabic" pitchFamily="18" charset="-78"/>
                <a:cs typeface="Simplified Arabic" pitchFamily="18" charset="-78"/>
              </a:rPr>
              <a:t>البروبريوم</a:t>
            </a:r>
            <a:r>
              <a:rPr lang="en-US" sz="2800" b="1" dirty="0" err="1" smtClean="0">
                <a:latin typeface="Simplified Arabic" pitchFamily="18" charset="-78"/>
                <a:cs typeface="Simplified Arabic" pitchFamily="18" charset="-78"/>
              </a:rPr>
              <a:t>Proprium</a:t>
            </a:r>
            <a:r>
              <a:rPr lang="en-US" sz="2800" b="1" dirty="0" smtClean="0">
                <a:latin typeface="Simplified Arabic" pitchFamily="18" charset="-78"/>
                <a:cs typeface="Simplified Arabic" pitchFamily="18" charset="-78"/>
              </a:rPr>
              <a:t> :</a:t>
            </a:r>
            <a:endParaRPr lang="ar-IQ" sz="2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3943480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363272" cy="5361459"/>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3000" dirty="0" err="1" smtClean="0">
                <a:latin typeface="Simplified Arabic" pitchFamily="18" charset="-78"/>
                <a:cs typeface="Simplified Arabic" pitchFamily="18" charset="-78"/>
              </a:rPr>
              <a:t>أ.الذات</a:t>
            </a:r>
            <a:r>
              <a:rPr lang="ar-IQ" sz="3000" dirty="0" smtClean="0">
                <a:latin typeface="Simplified Arabic" pitchFamily="18" charset="-78"/>
                <a:cs typeface="Simplified Arabic" pitchFamily="18" charset="-78"/>
              </a:rPr>
              <a:t> الجسمية:  هو اول جانب ينمو من </a:t>
            </a:r>
            <a:r>
              <a:rPr lang="ar-IQ" sz="3000" dirty="0" err="1" smtClean="0">
                <a:latin typeface="Simplified Arabic" pitchFamily="18" charset="-78"/>
                <a:cs typeface="Simplified Arabic" pitchFamily="18" charset="-78"/>
              </a:rPr>
              <a:t>البروبريوم</a:t>
            </a:r>
            <a:r>
              <a:rPr lang="ar-IQ" sz="3000" dirty="0" smtClean="0">
                <a:latin typeface="Simplified Arabic" pitchFamily="18" charset="-78"/>
                <a:cs typeface="Simplified Arabic" pitchFamily="18" charset="-78"/>
              </a:rPr>
              <a:t> الذي يتمثل </a:t>
            </a:r>
            <a:r>
              <a:rPr lang="ar-IQ" sz="3000" dirty="0" err="1" smtClean="0">
                <a:latin typeface="Simplified Arabic" pitchFamily="18" charset="-78"/>
                <a:cs typeface="Simplified Arabic" pitchFamily="18" charset="-78"/>
              </a:rPr>
              <a:t>باحساس</a:t>
            </a:r>
            <a:r>
              <a:rPr lang="ar-IQ" sz="3000" dirty="0" smtClean="0">
                <a:latin typeface="Simplified Arabic" pitchFamily="18" charset="-78"/>
                <a:cs typeface="Simplified Arabic" pitchFamily="18" charset="-78"/>
              </a:rPr>
              <a:t> الرضيع بجسمه حيث يتسلم معلومات حسية من أعضاءه الداخلية، وتصبح هذه حادة حين يكون الطفل جائعا.</a:t>
            </a:r>
          </a:p>
          <a:p>
            <a:pPr algn="just"/>
            <a:r>
              <a:rPr lang="ar-IQ" sz="3000" dirty="0" err="1" smtClean="0">
                <a:latin typeface="Simplified Arabic" pitchFamily="18" charset="-78"/>
                <a:cs typeface="Simplified Arabic" pitchFamily="18" charset="-78"/>
              </a:rPr>
              <a:t>ب.الهوية</a:t>
            </a:r>
            <a:r>
              <a:rPr lang="ar-IQ" sz="3000" dirty="0" smtClean="0">
                <a:latin typeface="Simplified Arabic" pitchFamily="18" charset="-78"/>
                <a:cs typeface="Simplified Arabic" pitchFamily="18" charset="-78"/>
              </a:rPr>
              <a:t> –الذاتية (هوية الذات) هي الجانب الثاني من </a:t>
            </a:r>
            <a:r>
              <a:rPr lang="ar-IQ" sz="3000" dirty="0" err="1" smtClean="0">
                <a:latin typeface="Simplified Arabic" pitchFamily="18" charset="-78"/>
                <a:cs typeface="Simplified Arabic" pitchFamily="18" charset="-78"/>
              </a:rPr>
              <a:t>البروبريوم</a:t>
            </a:r>
            <a:r>
              <a:rPr lang="ar-IQ" sz="3000" dirty="0" smtClean="0">
                <a:latin typeface="Simplified Arabic" pitchFamily="18" charset="-78"/>
                <a:cs typeface="Simplified Arabic" pitchFamily="18" charset="-78"/>
              </a:rPr>
              <a:t> الذي يتكون خلال الاشهر الثماني عشر الاولى من حياة الطفل ويرى البورت انه بالرغم من التغيرات السريعة التي تطرا علينا ونحن نتقدم في العمر فان هناك استمرارية معينة.</a:t>
            </a:r>
          </a:p>
          <a:p>
            <a:pPr algn="just"/>
            <a:r>
              <a:rPr lang="ar-IQ" sz="3000" dirty="0" err="1" smtClean="0">
                <a:latin typeface="Simplified Arabic" pitchFamily="18" charset="-78"/>
                <a:cs typeface="Simplified Arabic" pitchFamily="18" charset="-78"/>
              </a:rPr>
              <a:t>جـ.احترام</a:t>
            </a:r>
            <a:r>
              <a:rPr lang="ar-IQ" sz="3000" dirty="0" smtClean="0">
                <a:latin typeface="Simplified Arabic" pitchFamily="18" charset="-78"/>
                <a:cs typeface="Simplified Arabic" pitchFamily="18" charset="-78"/>
              </a:rPr>
              <a:t> الذات: نظير الجانب بين السنة الثانية والثالثة من عمر الطفل حيث يكون الطفل فيها متالفا مع بيئته ويتنامى لدية الاحساس بالفخر كلما تمكن من السيطرة على الاشياء دون مساعدة.</a:t>
            </a:r>
          </a:p>
          <a:p>
            <a:endParaRPr lang="ar-IQ" dirty="0"/>
          </a:p>
        </p:txBody>
      </p:sp>
    </p:spTree>
    <p:extLst>
      <p:ext uri="{BB962C8B-B14F-4D97-AF65-F5344CB8AC3E}">
        <p14:creationId xmlns:p14="http://schemas.microsoft.com/office/powerpoint/2010/main" val="35911775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363272" cy="5793507"/>
          </a:xfrm>
        </p:spPr>
        <p:style>
          <a:lnRef idx="1">
            <a:schemeClr val="accent1"/>
          </a:lnRef>
          <a:fillRef idx="2">
            <a:schemeClr val="accent1"/>
          </a:fillRef>
          <a:effectRef idx="1">
            <a:schemeClr val="accent1"/>
          </a:effectRef>
          <a:fontRef idx="minor">
            <a:schemeClr val="dk1"/>
          </a:fontRef>
        </p:style>
        <p:txBody>
          <a:bodyPr>
            <a:normAutofit/>
          </a:bodyPr>
          <a:lstStyle/>
          <a:p>
            <a:r>
              <a:rPr lang="ar-IQ" sz="2800" dirty="0" err="1" smtClean="0">
                <a:latin typeface="Simplified Arabic" pitchFamily="18" charset="-78"/>
                <a:cs typeface="Simplified Arabic" pitchFamily="18" charset="-78"/>
              </a:rPr>
              <a:t>د.امتداد</a:t>
            </a:r>
            <a:r>
              <a:rPr lang="ar-IQ" sz="2800" dirty="0" smtClean="0">
                <a:latin typeface="Simplified Arabic" pitchFamily="18" charset="-78"/>
                <a:cs typeface="Simplified Arabic" pitchFamily="18" charset="-78"/>
              </a:rPr>
              <a:t> الذات: في حوالي الرابعة الى السادسة من العمر تدخل مرحلة الاهتمام الاساسي بالملكية فبدا الطفل يتحدث بضمير الملكية، غرفتي، كتابي- وعلى هذا الاساس تطور فيما بعد انتماءاتنا لتشمل افراد العائلة ، الكنيسة – الوطن.</a:t>
            </a:r>
          </a:p>
          <a:p>
            <a:r>
              <a:rPr lang="ar-IQ" sz="2800" dirty="0" err="1" smtClean="0">
                <a:latin typeface="Simplified Arabic" pitchFamily="18" charset="-78"/>
                <a:cs typeface="Simplified Arabic" pitchFamily="18" charset="-78"/>
              </a:rPr>
              <a:t>هـ.صورة</a:t>
            </a:r>
            <a:r>
              <a:rPr lang="ar-IQ" sz="2800" dirty="0" smtClean="0">
                <a:latin typeface="Simplified Arabic" pitchFamily="18" charset="-78"/>
                <a:cs typeface="Simplified Arabic" pitchFamily="18" charset="-78"/>
              </a:rPr>
              <a:t> الذات : هي تضم كيف يرى الطفل نفسه وكيف يودان يرى نفسه هذه الصور الفعلية (الواقعية) المثالية تنمو بفعل التفاعل مع الوالدين.</a:t>
            </a:r>
          </a:p>
          <a:p>
            <a:r>
              <a:rPr lang="ar-IQ" sz="2800" dirty="0" err="1" smtClean="0">
                <a:latin typeface="Simplified Arabic" pitchFamily="18" charset="-78"/>
                <a:cs typeface="Simplified Arabic" pitchFamily="18" charset="-78"/>
              </a:rPr>
              <a:t>و.الذات</a:t>
            </a:r>
            <a:r>
              <a:rPr lang="ar-IQ" sz="2800" dirty="0" smtClean="0">
                <a:latin typeface="Simplified Arabic" pitchFamily="18" charset="-78"/>
                <a:cs typeface="Simplified Arabic" pitchFamily="18" charset="-78"/>
              </a:rPr>
              <a:t> تفكر عقلاني: خلال فترة بين السادسة والثامن عشر من العمر، يبدا الطفل بالتفكير الانعكاسي </a:t>
            </a:r>
            <a:r>
              <a:rPr lang="ar-IQ" sz="2800" dirty="0" err="1" smtClean="0">
                <a:latin typeface="Simplified Arabic" pitchFamily="18" charset="-78"/>
                <a:cs typeface="Simplified Arabic" pitchFamily="18" charset="-78"/>
              </a:rPr>
              <a:t>التاملي</a:t>
            </a:r>
            <a:r>
              <a:rPr lang="ar-IQ" sz="2800" dirty="0" smtClean="0">
                <a:latin typeface="Simplified Arabic" pitchFamily="18" charset="-78"/>
                <a:cs typeface="Simplified Arabic" pitchFamily="18" charset="-78"/>
              </a:rPr>
              <a:t> تبدا الاحساس بقوانا العقلانية وبمهارتنا لها.</a:t>
            </a:r>
          </a:p>
          <a:p>
            <a:r>
              <a:rPr lang="ar-IQ" sz="2800" dirty="0" err="1" smtClean="0">
                <a:latin typeface="Simplified Arabic" pitchFamily="18" charset="-78"/>
                <a:cs typeface="Simplified Arabic" pitchFamily="18" charset="-78"/>
              </a:rPr>
              <a:t>ز.الكفاح</a:t>
            </a:r>
            <a:r>
              <a:rPr lang="ar-IQ" sz="2800" dirty="0" smtClean="0">
                <a:latin typeface="Simplified Arabic" pitchFamily="18" charset="-78"/>
                <a:cs typeface="Simplified Arabic" pitchFamily="18" charset="-78"/>
              </a:rPr>
              <a:t> المناسب وهو اسم المرحلة (خبرة، التي تحدث عندما يدرك الشخص وجود اشياء في نفسه ذات مدى طويل </a:t>
            </a:r>
            <a:r>
              <a:rPr lang="ar-IQ" sz="2800" dirty="0" err="1" smtClean="0">
                <a:latin typeface="Simplified Arabic" pitchFamily="18" charset="-78"/>
                <a:cs typeface="Simplified Arabic" pitchFamily="18" charset="-78"/>
              </a:rPr>
              <a:t>كالاغراض</a:t>
            </a:r>
            <a:r>
              <a:rPr lang="ar-IQ" sz="2800" dirty="0" smtClean="0">
                <a:latin typeface="Simplified Arabic" pitchFamily="18" charset="-78"/>
                <a:cs typeface="Simplified Arabic" pitchFamily="18" charset="-78"/>
              </a:rPr>
              <a:t> والاهداف والنوايا المعاصرة).</a:t>
            </a:r>
          </a:p>
          <a:p>
            <a:endParaRPr lang="ar-IQ" dirty="0"/>
          </a:p>
        </p:txBody>
      </p:sp>
    </p:spTree>
    <p:extLst>
      <p:ext uri="{BB962C8B-B14F-4D97-AF65-F5344CB8AC3E}">
        <p14:creationId xmlns:p14="http://schemas.microsoft.com/office/powerpoint/2010/main" val="587375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91264" cy="5793507"/>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400" dirty="0" smtClean="0">
                <a:latin typeface="Simplified Arabic" pitchFamily="18" charset="-78"/>
                <a:cs typeface="Simplified Arabic" pitchFamily="18" charset="-78"/>
              </a:rPr>
              <a:t>ان تطور </a:t>
            </a:r>
            <a:r>
              <a:rPr lang="ar-IQ" sz="2400" dirty="0" err="1" smtClean="0">
                <a:latin typeface="Simplified Arabic" pitchFamily="18" charset="-78"/>
                <a:cs typeface="Simplified Arabic" pitchFamily="18" charset="-78"/>
              </a:rPr>
              <a:t>البروبريوم</a:t>
            </a:r>
            <a:r>
              <a:rPr lang="ar-IQ" sz="2400" dirty="0" smtClean="0">
                <a:latin typeface="Simplified Arabic" pitchFamily="18" charset="-78"/>
                <a:cs typeface="Simplified Arabic" pitchFamily="18" charset="-78"/>
              </a:rPr>
              <a:t> خلال هذه المراحل السبع تطور تدريجي ويستمر من الطفولة المبكرة الى فترة ما في مرحلة المراهقة ، ان المراحل تحدث تقريبا في الاعمار الاتية : المراحل الاولى ( النفس الجسمية والهوية الذاتية واحترام الذات ) تحدث خلال السنوات الثلاث الاولى من الحياة ، اما امتداد الذات وصورة الذات فتحدثان من سن 4 ــــ 6 سنوات ، والمواجهة العقلانية م 6 ـــ 12 سنوات ، اما كفاح الخصوصية الذاتية فخلال المراهقة كل هذه الجوانب تتحد تحت مصطلح ( </a:t>
            </a:r>
            <a:r>
              <a:rPr lang="ar-IQ" sz="2400" dirty="0" err="1" smtClean="0">
                <a:latin typeface="Simplified Arabic" pitchFamily="18" charset="-78"/>
                <a:cs typeface="Simplified Arabic" pitchFamily="18" charset="-78"/>
              </a:rPr>
              <a:t>بروبريوم</a:t>
            </a:r>
            <a:r>
              <a:rPr lang="ar-IQ" sz="2400" dirty="0" smtClean="0">
                <a:latin typeface="Simplified Arabic" pitchFamily="18" charset="-78"/>
                <a:cs typeface="Simplified Arabic" pitchFamily="18" charset="-78"/>
              </a:rPr>
              <a:t> ) فكلما تنامت </a:t>
            </a:r>
            <a:r>
              <a:rPr lang="ar-IQ" sz="2400" dirty="0" err="1" smtClean="0">
                <a:latin typeface="Simplified Arabic" pitchFamily="18" charset="-78"/>
                <a:cs typeface="Simplified Arabic" pitchFamily="18" charset="-78"/>
              </a:rPr>
              <a:t>البروبريوم</a:t>
            </a:r>
            <a:r>
              <a:rPr lang="ar-IQ" sz="2400" dirty="0" smtClean="0">
                <a:latin typeface="Simplified Arabic" pitchFamily="18" charset="-78"/>
                <a:cs typeface="Simplified Arabic" pitchFamily="18" charset="-78"/>
              </a:rPr>
              <a:t> ووظائفها المختارة الخاصة تتكون بالتدريج مجموعة من الصفات المميزة تميز سلوك كل شخص عن أي فرد اخر </a:t>
            </a:r>
            <a:endParaRPr lang="ar-IQ" sz="2400" dirty="0">
              <a:latin typeface="Simplified Arabic" pitchFamily="18" charset="-78"/>
              <a:cs typeface="Simplified Arabic" pitchFamily="18" charset="-78"/>
            </a:endParaRPr>
          </a:p>
        </p:txBody>
      </p:sp>
    </p:spTree>
    <p:extLst>
      <p:ext uri="{BB962C8B-B14F-4D97-AF65-F5344CB8AC3E}">
        <p14:creationId xmlns:p14="http://schemas.microsoft.com/office/powerpoint/2010/main" val="561102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800" dirty="0" smtClean="0">
                <a:latin typeface="Simplified Arabic" pitchFamily="18" charset="-78"/>
                <a:cs typeface="Simplified Arabic" pitchFamily="18" charset="-78"/>
              </a:rPr>
              <a:t>يعدها البورت الوحدة الطبيعية لوصف الشخصية.</a:t>
            </a:r>
          </a:p>
          <a:p>
            <a:pPr algn="just"/>
            <a:r>
              <a:rPr lang="ar-IQ" sz="2800" dirty="0" smtClean="0">
                <a:latin typeface="Simplified Arabic" pitchFamily="18" charset="-78"/>
                <a:cs typeface="Simplified Arabic" pitchFamily="18" charset="-78"/>
              </a:rPr>
              <a:t> تعد السمة منظومة نفس عصبية تخص الفرد ، هذه المنظومة القدرة على نقل العديد من المنبهات المتعادلة من الناحية الوظيفية ، وتهدف الى التعبير عن السلوك التوافقي ، وهي موجودة داخل الشخصية ، وقد اكد البورت ان السمات تكون متكاملة في الشخصية ( منظومة ) ـــ وليست من خيال الملاحظ ـــ وهذه المنظومة يمكن ملاحظتها من الخارج عن طريق السلوك ، فسمة العدوان مثلا تلاحظ من خلال سلوك الفرد العدواني </a:t>
            </a:r>
            <a:endParaRPr lang="ar-IQ" sz="2800" dirty="0">
              <a:latin typeface="Simplified Arabic" pitchFamily="18" charset="-78"/>
              <a:cs typeface="Simplified Arabic" pitchFamily="18" charset="-78"/>
            </a:endParaRPr>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2800" b="1" dirty="0" smtClean="0">
                <a:latin typeface="Simplified Arabic" pitchFamily="18" charset="-78"/>
                <a:cs typeface="Simplified Arabic" pitchFamily="18" charset="-78"/>
              </a:rPr>
              <a:t>السمات</a:t>
            </a:r>
            <a:r>
              <a:rPr lang="en-US" sz="2800" b="1" dirty="0" smtClean="0">
                <a:latin typeface="Simplified Arabic" pitchFamily="18" charset="-78"/>
                <a:cs typeface="Simplified Arabic" pitchFamily="18" charset="-78"/>
              </a:rPr>
              <a:t>Traits:</a:t>
            </a:r>
            <a:endParaRPr lang="ar-IQ" sz="2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3925389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91264" cy="5649491"/>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400" dirty="0" smtClean="0">
                <a:latin typeface="Simplified Arabic" pitchFamily="18" charset="-78"/>
                <a:cs typeface="Simplified Arabic" pitchFamily="18" charset="-78"/>
              </a:rPr>
              <a:t>يعتقد  البورت  ان كل شخص فريد ويتميز عن الاخرين بسماته الخاصة المميزة .</a:t>
            </a:r>
          </a:p>
          <a:p>
            <a:pPr algn="just"/>
            <a:r>
              <a:rPr lang="ar-IQ" sz="2400" dirty="0" smtClean="0">
                <a:latin typeface="Simplified Arabic" pitchFamily="18" charset="-78"/>
                <a:cs typeface="Simplified Arabic" pitchFamily="18" charset="-78"/>
              </a:rPr>
              <a:t>يرى البورت انه عند دراسة الشخصية يجب ان يعالج عالم النفس الحالة الفردية ــــ وهذا منحى سماه البورت منحى التركيز الفردي </a:t>
            </a:r>
            <a:r>
              <a:rPr lang="en-US" sz="2400" dirty="0" smtClean="0">
                <a:latin typeface="Simplified Arabic" pitchFamily="18" charset="-78"/>
                <a:cs typeface="Simplified Arabic" pitchFamily="18" charset="-78"/>
              </a:rPr>
              <a:t>Idiographic </a:t>
            </a:r>
            <a:r>
              <a:rPr lang="en-US" sz="2400" dirty="0" err="1" smtClean="0">
                <a:latin typeface="Simplified Arabic" pitchFamily="18" charset="-78"/>
                <a:cs typeface="Simplified Arabic" pitchFamily="18" charset="-78"/>
              </a:rPr>
              <a:t>approch</a:t>
            </a:r>
            <a:r>
              <a:rPr lang="en-US" sz="2400" dirty="0" smtClean="0">
                <a:latin typeface="Simplified Arabic" pitchFamily="18" charset="-78"/>
                <a:cs typeface="Simplified Arabic" pitchFamily="18" charset="-78"/>
              </a:rPr>
              <a:t>  </a:t>
            </a:r>
            <a:r>
              <a:rPr lang="ar-IQ" sz="2400" dirty="0" smtClean="0">
                <a:latin typeface="Simplified Arabic" pitchFamily="18" charset="-78"/>
                <a:cs typeface="Simplified Arabic" pitchFamily="18" charset="-78"/>
              </a:rPr>
              <a:t> </a:t>
            </a:r>
          </a:p>
          <a:p>
            <a:pPr algn="just"/>
            <a:r>
              <a:rPr lang="ar-IQ" sz="2400" dirty="0" smtClean="0">
                <a:latin typeface="Simplified Arabic" pitchFamily="18" charset="-78"/>
                <a:cs typeface="Simplified Arabic" pitchFamily="18" charset="-78"/>
              </a:rPr>
              <a:t>ان عكس هذا المنحى الفردي هو المنحى الجمعي " منحى البحث عن قوانين تنظيم الجمع لا الفرد وحده "  حيث يدرس هذا المنحى عددا كبيرا من الناس واصفا اياهم بدلالة المعدلات ومقدمات قوانين توضح سلوك جميع الناس ، ان ميادين علم النفس الاخرى لها ان تستخدم بكل مشروعيته المنحى الجمعي .</a:t>
            </a:r>
          </a:p>
          <a:p>
            <a:pPr algn="just"/>
            <a:r>
              <a:rPr lang="ar-IQ" sz="2400" dirty="0" smtClean="0">
                <a:latin typeface="Simplified Arabic" pitchFamily="18" charset="-78"/>
                <a:cs typeface="Simplified Arabic" pitchFamily="18" charset="-78"/>
              </a:rPr>
              <a:t>الطريقة الوحيدة لدراسة الشخصية هي طريقة التركيز الفردي لان كل شخصية منفردة بذاتها ولا يمكن مقارنتها مع اية شخصية اخرى .</a:t>
            </a:r>
          </a:p>
          <a:p>
            <a:pPr algn="just"/>
            <a:r>
              <a:rPr lang="ar-IQ" sz="2400" dirty="0" smtClean="0">
                <a:latin typeface="Simplified Arabic" pitchFamily="18" charset="-78"/>
                <a:cs typeface="Simplified Arabic" pitchFamily="18" charset="-78"/>
              </a:rPr>
              <a:t>كان البورت يعارض كثيرا دراسة الشخصية عن طريق البيانات المتجمعة من الحالات المرضية ، فقد اصر على ان الطريقة الوحيدة لدراسة الشخصية هي عن طريق دراسة الاشخاص الراشدين الناضجين الاصحاء الاسوياء  </a:t>
            </a:r>
            <a:endParaRPr lang="ar-IQ" sz="2400" dirty="0">
              <a:latin typeface="Simplified Arabic" pitchFamily="18" charset="-78"/>
              <a:cs typeface="Simplified Arabic" pitchFamily="18" charset="-78"/>
            </a:endParaRPr>
          </a:p>
        </p:txBody>
      </p:sp>
    </p:spTree>
    <p:extLst>
      <p:ext uri="{BB962C8B-B14F-4D97-AF65-F5344CB8AC3E}">
        <p14:creationId xmlns:p14="http://schemas.microsoft.com/office/powerpoint/2010/main" val="705377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19256" cy="5505475"/>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800" dirty="0" smtClean="0">
                <a:latin typeface="Simplified Arabic" pitchFamily="18" charset="-78"/>
                <a:cs typeface="Simplified Arabic" pitchFamily="18" charset="-78"/>
              </a:rPr>
              <a:t>تحدث البورت عن نوعين من السمات: فردية وعامة مشتركة، السمات الفردية ينفرد بها الشخص وتحدد طبيعة سلوكه الفردي.</a:t>
            </a:r>
          </a:p>
          <a:p>
            <a:pPr algn="just"/>
            <a:r>
              <a:rPr lang="ar-IQ" sz="2800" dirty="0" smtClean="0">
                <a:latin typeface="Simplified Arabic" pitchFamily="18" charset="-78"/>
                <a:cs typeface="Simplified Arabic" pitchFamily="18" charset="-78"/>
              </a:rPr>
              <a:t> اما السمات العامة المشتركة فهي التي يشترك فيها عدد من الناس مثل اعضاء اية ثقافة ، ان السمات العامة المشتركة تجريدات، حيث انها تعكس العادات والقيم الاجتماعية وتنتج بفعل الضغط الاجتماعي للسلوك بطريقة معينة. لم يعتبرها البورت سمات اساسية، لا تمت الى الشخص بصلة انما هي سمات سطحية ، وللسمات خصائص متميزة يمكن ان تقاس على متصل .</a:t>
            </a:r>
          </a:p>
          <a:p>
            <a:pPr algn="just"/>
            <a:r>
              <a:rPr lang="ar-IQ" sz="2800" dirty="0" smtClean="0">
                <a:latin typeface="Simplified Arabic" pitchFamily="18" charset="-78"/>
                <a:cs typeface="Simplified Arabic" pitchFamily="18" charset="-78"/>
              </a:rPr>
              <a:t>تعد السمات مفاهيم لوصف السلوك ، وليست مفاهيم لتفسير السلوك . تتمثل مفهوم السمات بوصفها وحدات يساعد على تفسير الثبات الذي تتسم به الشخصية ، ويمكن للسمات المكتسبة ان تصبح وحدات اساسية دافعة .</a:t>
            </a:r>
          </a:p>
          <a:p>
            <a:pPr algn="just"/>
            <a:endParaRPr lang="ar-IQ"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3795584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363272" cy="5433467"/>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algn="just"/>
            <a:r>
              <a:rPr lang="ar-IQ" sz="3600" b="1" dirty="0" smtClean="0">
                <a:latin typeface="Simplified Arabic" pitchFamily="18" charset="-78"/>
                <a:cs typeface="Simplified Arabic" pitchFamily="18" charset="-78"/>
              </a:rPr>
              <a:t>انواع السمات</a:t>
            </a:r>
            <a:r>
              <a:rPr lang="ar-IQ" dirty="0" smtClean="0"/>
              <a:t>:</a:t>
            </a:r>
          </a:p>
          <a:p>
            <a:pPr algn="just"/>
            <a:r>
              <a:rPr lang="ar-IQ" sz="3100" dirty="0" smtClean="0">
                <a:latin typeface="Simplified Arabic" pitchFamily="18" charset="-78"/>
                <a:cs typeface="Simplified Arabic" pitchFamily="18" charset="-78"/>
              </a:rPr>
              <a:t>ليس لكل السمات الموجودة لدى الشخص نفس الشدة او الاهمية  اذ بعضها اكثر سيطرة او معنى او نفوذ من غيرها. </a:t>
            </a:r>
          </a:p>
          <a:p>
            <a:pPr algn="just"/>
            <a:r>
              <a:rPr lang="ar-IQ" sz="3100" dirty="0" smtClean="0">
                <a:latin typeface="Simplified Arabic" pitchFamily="18" charset="-78"/>
                <a:cs typeface="Simplified Arabic" pitchFamily="18" charset="-78"/>
              </a:rPr>
              <a:t>فقد عرض البورت ثلاثة انواع رئيسية قلبية ومركزية وثانوية </a:t>
            </a:r>
            <a:endParaRPr lang="en-US" sz="3100" dirty="0" smtClean="0">
              <a:latin typeface="Simplified Arabic" pitchFamily="18" charset="-78"/>
              <a:cs typeface="Simplified Arabic" pitchFamily="18" charset="-78"/>
            </a:endParaRPr>
          </a:p>
          <a:p>
            <a:pPr algn="just"/>
            <a:r>
              <a:rPr lang="ar-IQ" sz="3100" dirty="0" smtClean="0">
                <a:latin typeface="Simplified Arabic" pitchFamily="18" charset="-78"/>
                <a:cs typeface="Simplified Arabic" pitchFamily="18" charset="-78"/>
              </a:rPr>
              <a:t>فالسمة الرئيسية سمة شاملة عامة ومؤثرة بشكل خارق بحيث انها تسمى كل جانب من جوانب حياة الشخص فالسمة الرئيسية مؤثرة جدا بحيث انها تسيطر على الشخص كل فعل </a:t>
            </a:r>
            <a:r>
              <a:rPr lang="ar-IQ" sz="3100" dirty="0" err="1" smtClean="0">
                <a:latin typeface="Simplified Arabic" pitchFamily="18" charset="-78"/>
                <a:cs typeface="Simplified Arabic" pitchFamily="18" charset="-78"/>
              </a:rPr>
              <a:t>يتاثر</a:t>
            </a:r>
            <a:r>
              <a:rPr lang="ar-IQ" sz="3100" dirty="0" smtClean="0">
                <a:latin typeface="Simplified Arabic" pitchFamily="18" charset="-78"/>
                <a:cs typeface="Simplified Arabic" pitchFamily="18" charset="-78"/>
              </a:rPr>
              <a:t> بها لقد سمي </a:t>
            </a:r>
            <a:r>
              <a:rPr lang="ar-IQ" sz="3100" dirty="0" err="1" smtClean="0">
                <a:latin typeface="Simplified Arabic" pitchFamily="18" charset="-78"/>
                <a:cs typeface="Simplified Arabic" pitchFamily="18" charset="-78"/>
              </a:rPr>
              <a:t>البورت"عاطفة</a:t>
            </a:r>
            <a:r>
              <a:rPr lang="ar-IQ" sz="3100" dirty="0" smtClean="0">
                <a:latin typeface="Simplified Arabic" pitchFamily="18" charset="-78"/>
                <a:cs typeface="Simplified Arabic" pitchFamily="18" charset="-78"/>
              </a:rPr>
              <a:t> سائدة" واعطى امثلة لذلك بالسادية </a:t>
            </a:r>
            <a:r>
              <a:rPr lang="ar-IQ" sz="3100" dirty="0" err="1" smtClean="0">
                <a:latin typeface="Simplified Arabic" pitchFamily="18" charset="-78"/>
                <a:cs typeface="Simplified Arabic" pitchFamily="18" charset="-78"/>
              </a:rPr>
              <a:t>والشوفينية</a:t>
            </a:r>
            <a:r>
              <a:rPr lang="ar-IQ" sz="3100" dirty="0" smtClean="0">
                <a:latin typeface="Simplified Arabic" pitchFamily="18" charset="-78"/>
                <a:cs typeface="Simplified Arabic" pitchFamily="18" charset="-78"/>
              </a:rPr>
              <a:t> مثل هذا الشغف الحاكم </a:t>
            </a:r>
            <a:r>
              <a:rPr lang="ar-IQ" sz="3100" dirty="0" err="1" smtClean="0">
                <a:latin typeface="Simplified Arabic" pitchFamily="18" charset="-78"/>
                <a:cs typeface="Simplified Arabic" pitchFamily="18" charset="-78"/>
              </a:rPr>
              <a:t>لايوجد</a:t>
            </a:r>
            <a:r>
              <a:rPr lang="ar-IQ" sz="3100" dirty="0" smtClean="0">
                <a:latin typeface="Simplified Arabic" pitchFamily="18" charset="-78"/>
                <a:cs typeface="Simplified Arabic" pitchFamily="18" charset="-78"/>
              </a:rPr>
              <a:t> عند كل انسان.</a:t>
            </a:r>
          </a:p>
          <a:p>
            <a:pPr algn="just"/>
            <a:r>
              <a:rPr lang="ar-IQ" sz="3100" dirty="0" smtClean="0">
                <a:latin typeface="Simplified Arabic" pitchFamily="18" charset="-78"/>
                <a:cs typeface="Simplified Arabic" pitchFamily="18" charset="-78"/>
              </a:rPr>
              <a:t>اما السمات المركزية فاقل عمومية وشمولية وهي موجودة لدى كل شخص لكن بعدد قليل- بين الخمسة والعشرة للفرد في المعدل هي ما يذهب اليه البورت.</a:t>
            </a:r>
          </a:p>
          <a:p>
            <a:pPr algn="just"/>
            <a:r>
              <a:rPr lang="ar-IQ" sz="3100" dirty="0" smtClean="0">
                <a:latin typeface="Simplified Arabic" pitchFamily="18" charset="-78"/>
                <a:cs typeface="Simplified Arabic" pitchFamily="18" charset="-78"/>
              </a:rPr>
              <a:t>السمات المركزية هي انواع الخصائص التي قد يكتسبها المرء عندما يوحي حسنا شخص في رسالة انها (النغمات)) او(الفكر) القليلة التي تصف سلوك الشخص مثل العدوانية وعلى النفس وكونه عاطفيا او ساخرا.</a:t>
            </a:r>
          </a:p>
          <a:p>
            <a:pPr algn="just"/>
            <a:endParaRPr lang="ar-IQ" dirty="0"/>
          </a:p>
        </p:txBody>
      </p:sp>
    </p:spTree>
    <p:extLst>
      <p:ext uri="{BB962C8B-B14F-4D97-AF65-F5344CB8AC3E}">
        <p14:creationId xmlns:p14="http://schemas.microsoft.com/office/powerpoint/2010/main" val="987347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800" dirty="0" smtClean="0">
                <a:latin typeface="Simplified Arabic" pitchFamily="18" charset="-78"/>
                <a:cs typeface="Simplified Arabic" pitchFamily="18" charset="-78"/>
              </a:rPr>
              <a:t>يرى البورت ان معظم دوافع الراشدين ، تتصف بالاستقلال الوظيفي عن احوالها الطفولية وفي مرحلة المراهقة، لذلك فانه يعتقد ان الحاجة لدراسة دورة تاريخ الشخصية او مراحل تطوره حاجة محدودة. </a:t>
            </a:r>
          </a:p>
          <a:p>
            <a:pPr algn="just"/>
            <a:r>
              <a:rPr lang="ar-IQ" sz="2800" dirty="0" smtClean="0">
                <a:latin typeface="Simplified Arabic" pitchFamily="18" charset="-78"/>
                <a:cs typeface="Simplified Arabic" pitchFamily="18" charset="-78"/>
              </a:rPr>
              <a:t> كما يرى ان السنة الاولى اقل السنوات اهمية في تشكيل الشخصية لان هناك سلسلة من الاضطرابات الصحية لم تحدث بعد خلال هذه السنة .</a:t>
            </a:r>
          </a:p>
          <a:p>
            <a:pPr algn="just"/>
            <a:r>
              <a:rPr lang="ar-IQ" sz="2800" dirty="0" smtClean="0">
                <a:latin typeface="Simplified Arabic" pitchFamily="18" charset="-78"/>
                <a:cs typeface="Simplified Arabic" pitchFamily="18" charset="-78"/>
              </a:rPr>
              <a:t>يرى البورت انه </a:t>
            </a:r>
            <a:r>
              <a:rPr lang="ar-IQ" sz="2800" dirty="0" err="1" smtClean="0">
                <a:latin typeface="Simplified Arabic" pitchFamily="18" charset="-78"/>
                <a:cs typeface="Simplified Arabic" pitchFamily="18" charset="-78"/>
              </a:rPr>
              <a:t>لايوجد</a:t>
            </a:r>
            <a:r>
              <a:rPr lang="ar-IQ" sz="2800" dirty="0" smtClean="0">
                <a:latin typeface="Simplified Arabic" pitchFamily="18" charset="-78"/>
                <a:cs typeface="Simplified Arabic" pitchFamily="18" charset="-78"/>
              </a:rPr>
              <a:t> اتصال بين شخصية الطفل وشخصية المراهق او الراشد ، بل يوجد انفصال بينهما ، ان شخصية الراشد تتعلق بالحاضر والمستقبل اكثر من تعلقها بالماضي </a:t>
            </a:r>
            <a:endParaRPr lang="ar-IQ" sz="2800" dirty="0">
              <a:latin typeface="Simplified Arabic" pitchFamily="18" charset="-78"/>
              <a:cs typeface="Simplified Arabic" pitchFamily="18" charset="-78"/>
            </a:endParaRPr>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3200" b="1" dirty="0" smtClean="0">
                <a:latin typeface="Simplified Arabic" pitchFamily="18" charset="-78"/>
                <a:cs typeface="Simplified Arabic" pitchFamily="18" charset="-78"/>
              </a:rPr>
              <a:t>تطور الشخصية:</a:t>
            </a:r>
            <a:endParaRPr lang="ar-IQ" sz="32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219448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363272" cy="5793507"/>
          </a:xfrm>
        </p:spPr>
        <p:style>
          <a:lnRef idx="1">
            <a:schemeClr val="accent1"/>
          </a:lnRef>
          <a:fillRef idx="2">
            <a:schemeClr val="accent1"/>
          </a:fillRef>
          <a:effectRef idx="1">
            <a:schemeClr val="accent1"/>
          </a:effectRef>
          <a:fontRef idx="minor">
            <a:schemeClr val="dk1"/>
          </a:fontRef>
        </p:style>
        <p:txBody>
          <a:bodyPr/>
          <a:lstStyle/>
          <a:p>
            <a:pPr algn="just"/>
            <a:r>
              <a:rPr lang="ar-IQ" sz="2400" dirty="0" smtClean="0">
                <a:latin typeface="Simplified Arabic" pitchFamily="18" charset="-78"/>
                <a:cs typeface="Simplified Arabic" pitchFamily="18" charset="-78"/>
              </a:rPr>
              <a:t>ان شخصية الراشد تتعلق بالحاضر والمستقبل اكثر من تعلقها بالماضي ، ووصف البورت الطفل بانه كان يتصف بالأنانية المطلقة ونفاذ الصبر والرغبة في اللذة والاعتماد على الاخرين ، المادة الخام عند الطفل هي الذكاء والحالة المزاجية والجسمية وليس لديه من الخصائص ما يمكن ان نسميه شخصية ويتصرف الطفل طبعا لما تمليه عليه دوافعه الغريزية وردود افعاله خاصة تحقيق اكبر قدر من اللذة ، في سنوات الرشد يتحول الانسان من كائن بيولوجي الى كائن سيكولوجي وتطلق دوافع الطفولة طلاقا بائنا</a:t>
            </a:r>
            <a:r>
              <a:rPr lang="ar-IQ" dirty="0" smtClean="0"/>
              <a:t>.</a:t>
            </a:r>
            <a:endParaRPr lang="ar-IQ" dirty="0"/>
          </a:p>
        </p:txBody>
      </p:sp>
    </p:spTree>
    <p:extLst>
      <p:ext uri="{BB962C8B-B14F-4D97-AF65-F5344CB8AC3E}">
        <p14:creationId xmlns:p14="http://schemas.microsoft.com/office/powerpoint/2010/main" val="3923999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algn="just"/>
            <a:r>
              <a:rPr lang="ar-IQ" dirty="0" smtClean="0"/>
              <a:t> </a:t>
            </a:r>
            <a:r>
              <a:rPr lang="ar-IQ" sz="3100" dirty="0" smtClean="0">
                <a:latin typeface="Simplified Arabic" pitchFamily="18" charset="-78"/>
                <a:cs typeface="Simplified Arabic" pitchFamily="18" charset="-78"/>
              </a:rPr>
              <a:t>يرى البورت انه </a:t>
            </a:r>
            <a:r>
              <a:rPr lang="ar-IQ" sz="3100" dirty="0" err="1" smtClean="0">
                <a:latin typeface="Simplified Arabic" pitchFamily="18" charset="-78"/>
                <a:cs typeface="Simplified Arabic" pitchFamily="18" charset="-78"/>
              </a:rPr>
              <a:t>لايوجد</a:t>
            </a:r>
            <a:r>
              <a:rPr lang="ar-IQ" sz="3100" dirty="0" smtClean="0">
                <a:latin typeface="Simplified Arabic" pitchFamily="18" charset="-78"/>
                <a:cs typeface="Simplified Arabic" pitchFamily="18" charset="-78"/>
              </a:rPr>
              <a:t> اتصال بين شخصية الطفل وشخصية المراهق او الراشد بل يوجد انفصال بينهما ، ان شخصية الراشد تتعلق بالحاضر والمستقبل اكثر من تعلقها بالماضي ، فقد وصف البورت الطفل بانه كائن يتصف </a:t>
            </a:r>
            <a:r>
              <a:rPr lang="ar-IQ" sz="3100" dirty="0" err="1" smtClean="0">
                <a:latin typeface="Simplified Arabic" pitchFamily="18" charset="-78"/>
                <a:cs typeface="Simplified Arabic" pitchFamily="18" charset="-78"/>
              </a:rPr>
              <a:t>بالانانية</a:t>
            </a:r>
            <a:r>
              <a:rPr lang="ar-IQ" sz="3100" dirty="0" smtClean="0">
                <a:latin typeface="Simplified Arabic" pitchFamily="18" charset="-78"/>
                <a:cs typeface="Simplified Arabic" pitchFamily="18" charset="-78"/>
              </a:rPr>
              <a:t> المطلقة ونفاذ الصبر والرغبة في اللذة والاعتماد على الاخرين ، المادة الخام عند الطفل هي الذكاء والحالة المزاجية والجسمية وهذا يعني ان الذي يميز الفرد عن الاخر هو صفاته التي يولد مزود بها ففي سنوات الرشد يتحول الانسان من كائن </a:t>
            </a:r>
            <a:r>
              <a:rPr lang="ar-IQ" sz="3100" dirty="0" err="1" smtClean="0">
                <a:latin typeface="Simplified Arabic" pitchFamily="18" charset="-78"/>
                <a:cs typeface="Simplified Arabic" pitchFamily="18" charset="-78"/>
              </a:rPr>
              <a:t>بايولوجي</a:t>
            </a:r>
            <a:r>
              <a:rPr lang="ar-IQ" sz="3100" dirty="0" smtClean="0">
                <a:latin typeface="Simplified Arabic" pitchFamily="18" charset="-78"/>
                <a:cs typeface="Simplified Arabic" pitchFamily="18" charset="-78"/>
              </a:rPr>
              <a:t> الى كائن </a:t>
            </a:r>
            <a:r>
              <a:rPr lang="ar-IQ" sz="3100" dirty="0" err="1" smtClean="0">
                <a:latin typeface="Simplified Arabic" pitchFamily="18" charset="-78"/>
                <a:cs typeface="Simplified Arabic" pitchFamily="18" charset="-78"/>
              </a:rPr>
              <a:t>سايكولوجي</a:t>
            </a:r>
            <a:r>
              <a:rPr lang="ar-IQ" sz="3100" dirty="0" smtClean="0">
                <a:latin typeface="Simplified Arabic" pitchFamily="18" charset="-78"/>
                <a:cs typeface="Simplified Arabic" pitchFamily="18" charset="-78"/>
              </a:rPr>
              <a:t> ، وبالنسبة </a:t>
            </a:r>
            <a:r>
              <a:rPr lang="ar-IQ" sz="3100" dirty="0" err="1" smtClean="0">
                <a:latin typeface="Simplified Arabic" pitchFamily="18" charset="-78"/>
                <a:cs typeface="Simplified Arabic" pitchFamily="18" charset="-78"/>
              </a:rPr>
              <a:t>للاطفال</a:t>
            </a:r>
            <a:r>
              <a:rPr lang="ar-IQ" sz="3100" dirty="0" smtClean="0">
                <a:latin typeface="Simplified Arabic" pitchFamily="18" charset="-78"/>
                <a:cs typeface="Simplified Arabic" pitchFamily="18" charset="-78"/>
              </a:rPr>
              <a:t> الذين تحبط حاجاتهم فانهم عندما يصلون راشدين يصيبهم الشعور بانعدام الامن ويميلون الى العدوان والى مشاعر الغيرة </a:t>
            </a:r>
            <a:r>
              <a:rPr lang="ar-IQ" sz="3100" dirty="0" err="1" smtClean="0">
                <a:latin typeface="Simplified Arabic" pitchFamily="18" charset="-78"/>
                <a:cs typeface="Simplified Arabic" pitchFamily="18" charset="-78"/>
              </a:rPr>
              <a:t>بالاضافة</a:t>
            </a:r>
            <a:r>
              <a:rPr lang="ar-IQ" sz="3100" dirty="0" smtClean="0">
                <a:latin typeface="Simplified Arabic" pitchFamily="18" charset="-78"/>
                <a:cs typeface="Simplified Arabic" pitchFamily="18" charset="-78"/>
              </a:rPr>
              <a:t> الى التمركز حول الذات ، بمعنى ان الشخص غير السوي هو الذي </a:t>
            </a:r>
            <a:r>
              <a:rPr lang="ar-IQ" sz="3100" dirty="0" err="1" smtClean="0">
                <a:latin typeface="Simplified Arabic" pitchFamily="18" charset="-78"/>
                <a:cs typeface="Simplified Arabic" pitchFamily="18" charset="-78"/>
              </a:rPr>
              <a:t>لايستطيع</a:t>
            </a:r>
            <a:r>
              <a:rPr lang="ar-IQ" sz="3100" dirty="0" smtClean="0">
                <a:latin typeface="Simplified Arabic" pitchFamily="18" charset="-78"/>
                <a:cs typeface="Simplified Arabic" pitchFamily="18" charset="-78"/>
              </a:rPr>
              <a:t> ان ينفصل عن خبرات طفولته اذ ان البورت يرى ان الشخصية انشطارية ومنفصلة بمعنى انه </a:t>
            </a:r>
            <a:r>
              <a:rPr lang="ar-IQ" sz="3100" dirty="0" err="1" smtClean="0">
                <a:latin typeface="Simplified Arabic" pitchFamily="18" charset="-78"/>
                <a:cs typeface="Simplified Arabic" pitchFamily="18" charset="-78"/>
              </a:rPr>
              <a:t>لايوجد</a:t>
            </a:r>
            <a:r>
              <a:rPr lang="ar-IQ" sz="3100" dirty="0" smtClean="0">
                <a:latin typeface="Simplified Arabic" pitchFamily="18" charset="-78"/>
                <a:cs typeface="Simplified Arabic" pitchFamily="18" charset="-78"/>
              </a:rPr>
              <a:t> هناك ارتباط بين خبرات الطفولة والشخصية في الكبر ، فاذا كان هناك ارتباط بين خبرات الطفولة والرشد عندها يكون الفر مريض نفسيا .</a:t>
            </a:r>
            <a:endParaRPr lang="ar-IQ" sz="3100" dirty="0">
              <a:latin typeface="Simplified Arabic" pitchFamily="18" charset="-78"/>
              <a:cs typeface="Simplified Arabic" pitchFamily="18" charset="-78"/>
            </a:endParaRPr>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lstStyle/>
          <a:p>
            <a:pPr algn="r"/>
            <a:r>
              <a:rPr lang="ar-IQ" sz="2800" b="1" dirty="0" smtClean="0">
                <a:latin typeface="Simplified Arabic" pitchFamily="18" charset="-78"/>
                <a:cs typeface="Simplified Arabic" pitchFamily="18" charset="-78"/>
              </a:rPr>
              <a:t>العصاب عند البورت </a:t>
            </a:r>
            <a:r>
              <a:rPr lang="ar-IQ" dirty="0" smtClean="0"/>
              <a:t>:</a:t>
            </a:r>
            <a:endParaRPr lang="ar-IQ" dirty="0"/>
          </a:p>
        </p:txBody>
      </p:sp>
    </p:spTree>
    <p:extLst>
      <p:ext uri="{BB962C8B-B14F-4D97-AF65-F5344CB8AC3E}">
        <p14:creationId xmlns:p14="http://schemas.microsoft.com/office/powerpoint/2010/main" val="711005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400" dirty="0" smtClean="0">
                <a:latin typeface="Simplified Arabic" pitchFamily="18" charset="-78"/>
                <a:cs typeface="Simplified Arabic" pitchFamily="18" charset="-78"/>
              </a:rPr>
              <a:t>على الرغم من ان البورت لم يعمل فعليا في مجال العلاج الا انه اتخذ مدخلا انتقائيا ( أي </a:t>
            </a:r>
            <a:r>
              <a:rPr lang="ar-IQ" sz="2400" dirty="0" err="1" smtClean="0">
                <a:latin typeface="Simplified Arabic" pitchFamily="18" charset="-78"/>
                <a:cs typeface="Simplified Arabic" pitchFamily="18" charset="-78"/>
              </a:rPr>
              <a:t>لايتبع</a:t>
            </a:r>
            <a:r>
              <a:rPr lang="ar-IQ" sz="2400" dirty="0" smtClean="0">
                <a:latin typeface="Simplified Arabic" pitchFamily="18" charset="-78"/>
                <a:cs typeface="Simplified Arabic" pitchFamily="18" charset="-78"/>
              </a:rPr>
              <a:t> نظاما واحدا بل ينتقي كل </a:t>
            </a:r>
            <a:r>
              <a:rPr lang="ar-IQ" sz="2400" dirty="0" err="1" smtClean="0">
                <a:latin typeface="Simplified Arabic" pitchFamily="18" charset="-78"/>
                <a:cs typeface="Simplified Arabic" pitchFamily="18" charset="-78"/>
              </a:rPr>
              <a:t>مايعتبره</a:t>
            </a:r>
            <a:r>
              <a:rPr lang="ar-IQ" sz="2400" dirty="0" smtClean="0">
                <a:latin typeface="Simplified Arabic" pitchFamily="18" charset="-78"/>
                <a:cs typeface="Simplified Arabic" pitchFamily="18" charset="-78"/>
              </a:rPr>
              <a:t> الافضل في جميع الانظمة في العلاج النفسي ) كما وجد بعض المميزات في الطرق المختلفة ، فهو يرى ان الخوض في خبرات الطفولة يكون مفيد فقط اذا لم تصبح الحالة المرضية مستقلة وظيفيا ، وعلى العكس اذا اصبح العصاب او الذهان جزء متكامل في معاناة نمط الحياة ، ويجب استخدام علاج اكثر توجيها لتسهيل نمو اهداف وميول جديدة ، ولكن ما صورة هذا العلاج ؟ لقد حدد البورت الهدف من العلاج النفسي في مساعدة المريض على ان ينمو في اتجاه </a:t>
            </a:r>
            <a:r>
              <a:rPr lang="ar-IQ" sz="2400" dirty="0" err="1" smtClean="0">
                <a:latin typeface="Simplified Arabic" pitchFamily="18" charset="-78"/>
                <a:cs typeface="Simplified Arabic" pitchFamily="18" charset="-78"/>
              </a:rPr>
              <a:t>المحكات</a:t>
            </a:r>
            <a:r>
              <a:rPr lang="ar-IQ" sz="2400" dirty="0" smtClean="0">
                <a:latin typeface="Simplified Arabic" pitchFamily="18" charset="-78"/>
                <a:cs typeface="Simplified Arabic" pitchFamily="18" charset="-78"/>
              </a:rPr>
              <a:t> الست في النمو ، كذلك اعطى البورت بعض الاهتمام </a:t>
            </a:r>
            <a:r>
              <a:rPr lang="ar-IQ" sz="2400" dirty="0" err="1" smtClean="0">
                <a:latin typeface="Simplified Arabic" pitchFamily="18" charset="-78"/>
                <a:cs typeface="Simplified Arabic" pitchFamily="18" charset="-78"/>
              </a:rPr>
              <a:t>بالاصلاح</a:t>
            </a:r>
            <a:r>
              <a:rPr lang="ar-IQ" sz="2400" dirty="0" smtClean="0">
                <a:latin typeface="Simplified Arabic" pitchFamily="18" charset="-78"/>
                <a:cs typeface="Simplified Arabic" pitchFamily="18" charset="-78"/>
              </a:rPr>
              <a:t> الاجتماعي والعلاقات الدولية ، فهو يعتقد انه حتى تهذيب الطفل يجب ان </a:t>
            </a:r>
            <a:r>
              <a:rPr lang="ar-IQ" sz="2400" dirty="0" err="1" smtClean="0">
                <a:latin typeface="Simplified Arabic" pitchFamily="18" charset="-78"/>
                <a:cs typeface="Simplified Arabic" pitchFamily="18" charset="-78"/>
              </a:rPr>
              <a:t>يتلائم</a:t>
            </a:r>
            <a:r>
              <a:rPr lang="ar-IQ" sz="2400" dirty="0" smtClean="0">
                <a:latin typeface="Simplified Arabic" pitchFamily="18" charset="-78"/>
                <a:cs typeface="Simplified Arabic" pitchFamily="18" charset="-78"/>
              </a:rPr>
              <a:t> مع علم النفس ويجب ان يقدم له اراء وافكار تركز على القضايا العالمية الهامة ، خاصة قضايا نشر السلام . </a:t>
            </a:r>
            <a:endParaRPr lang="ar-IQ" sz="2400" dirty="0">
              <a:latin typeface="Simplified Arabic" pitchFamily="18" charset="-78"/>
              <a:cs typeface="Simplified Arabic" pitchFamily="18" charset="-78"/>
            </a:endParaRPr>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2800" b="1" dirty="0" smtClean="0">
                <a:latin typeface="Simplified Arabic" pitchFamily="18" charset="-78"/>
                <a:cs typeface="Simplified Arabic" pitchFamily="18" charset="-78"/>
              </a:rPr>
              <a:t>علاج الشخصية عند البورت :</a:t>
            </a:r>
            <a:endParaRPr lang="ar-IQ" sz="2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10125881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600" dirty="0">
                <a:latin typeface="Simplified Arabic" pitchFamily="18" charset="-78"/>
                <a:cs typeface="Simplified Arabic" pitchFamily="18" charset="-78"/>
              </a:rPr>
              <a:t>ان احد الاساليب التي استعملها البورت في دراسة الشخصية كان أسلوب الوثائق الشخصية وكما يوحي الا سم يتضمن هذا الاسلوب دراسة المذكرات وتواريخ الحياة والرسائل والانشاء الادبي او سجل مكتوب او منطوق للشخص واعتبر البورت ان تلك الوثائق تكشف بطريقة وثيقة ودقيقة عن معلومات حول الشخص وتعطينا بيانات تتعلق بجوانب حياتية </a:t>
            </a:r>
          </a:p>
          <a:p>
            <a:pPr algn="just"/>
            <a:r>
              <a:rPr lang="ar-IQ" sz="2600" dirty="0">
                <a:latin typeface="Simplified Arabic" pitchFamily="18" charset="-78"/>
                <a:cs typeface="Simplified Arabic" pitchFamily="18" charset="-78"/>
              </a:rPr>
              <a:t>كذلك قدم البورت اكثر من طريقة غير ما تم الاشارة اليه في اعلاه منها الاختبارات والمقاييس الاختبارات </a:t>
            </a:r>
            <a:r>
              <a:rPr lang="ar-IQ" sz="2600" dirty="0" err="1">
                <a:latin typeface="Simplified Arabic" pitchFamily="18" charset="-78"/>
                <a:cs typeface="Simplified Arabic" pitchFamily="18" charset="-78"/>
              </a:rPr>
              <a:t>الاسقاطية</a:t>
            </a:r>
            <a:r>
              <a:rPr lang="ar-IQ" sz="2600" dirty="0">
                <a:latin typeface="Simplified Arabic" pitchFamily="18" charset="-78"/>
                <a:cs typeface="Simplified Arabic" pitchFamily="18" charset="-78"/>
              </a:rPr>
              <a:t> التشخيص التكويني </a:t>
            </a:r>
            <a:r>
              <a:rPr lang="ar-IQ" sz="2600" dirty="0" err="1">
                <a:latin typeface="Simplified Arabic" pitchFamily="18" charset="-78"/>
                <a:cs typeface="Simplified Arabic" pitchFamily="18" charset="-78"/>
              </a:rPr>
              <a:t>والفسلجي</a:t>
            </a:r>
            <a:r>
              <a:rPr lang="ar-IQ" sz="2600" dirty="0">
                <a:latin typeface="Simplified Arabic" pitchFamily="18" charset="-78"/>
                <a:cs typeface="Simplified Arabic" pitchFamily="18" charset="-78"/>
              </a:rPr>
              <a:t> والتحليل العميق والسلوك التعبيري وغيرها </a:t>
            </a:r>
          </a:p>
          <a:p>
            <a:endParaRPr lang="ar-IQ" dirty="0"/>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2800" b="1" dirty="0">
                <a:latin typeface="Simplified Arabic" pitchFamily="18" charset="-78"/>
                <a:cs typeface="Simplified Arabic" pitchFamily="18" charset="-78"/>
              </a:rPr>
              <a:t>اساليب البحث </a:t>
            </a:r>
          </a:p>
        </p:txBody>
      </p:sp>
    </p:spTree>
    <p:extLst>
      <p:ext uri="{BB962C8B-B14F-4D97-AF65-F5344CB8AC3E}">
        <p14:creationId xmlns:p14="http://schemas.microsoft.com/office/powerpoint/2010/main" val="26753718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algn="just"/>
            <a:r>
              <a:rPr lang="ar-IQ" sz="3100" dirty="0">
                <a:latin typeface="Simplified Arabic" pitchFamily="18" charset="-78"/>
                <a:cs typeface="Simplified Arabic" pitchFamily="18" charset="-78"/>
              </a:rPr>
              <a:t>قال البورت عندما ينمو الانسان فان صلته بالماضي تنفصم عراها بهذه العبارة يبين البورت موقفه من الانسان ذلك ان الانسان السوي يتخلص من الماضي اما الانسان غير السوي فهو لا يستطيع ان يتخلص من هذا الامر عرض البورت صورة للإنسان الراشد يتسم بالتفاؤل فتنحن ننظر الى الحاضر ونتطلع الى المستقبل </a:t>
            </a:r>
          </a:p>
          <a:p>
            <a:pPr algn="just"/>
            <a:r>
              <a:rPr lang="ar-IQ" sz="3100" dirty="0">
                <a:latin typeface="Simplified Arabic" pitchFamily="18" charset="-78"/>
                <a:cs typeface="Simplified Arabic" pitchFamily="18" charset="-78"/>
              </a:rPr>
              <a:t>ويؤكد البورت على فكرة الارادة الحرة ويقول ان سمات الشخصية تتحكم في السلوك ومتى تكونت السمات فلنه من الصعب تفسيرها وبالنسبة لموضوع الطبع والتطبيع فان البورت يرى ان الشخصية تتأثر بكل من الوسط والبيئة والوراثة مسؤولة بحد كبير عن جزء من شخصيتنا لان الوراثة تمد الشخصية بالمواد الخام ولكن هذه المادة الخام يتم تشكيلها حسب البيئة وغاية الانسان ليس تخفيف التوتر بل زيادته حتى نكون مضطرين الى البحث عن احساسات جديدة نحن محتاجون دائما الى اهداف جديدة تجذبنا فنشد الرحال اليها وهذا من شانه ان يقوي شخصية الانسان مع قدر معين ومقبول من التوتر</a:t>
            </a:r>
          </a:p>
          <a:p>
            <a:endParaRPr lang="ar-IQ" dirty="0"/>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2800" b="1" dirty="0">
                <a:latin typeface="Simplified Arabic" pitchFamily="18" charset="-78"/>
                <a:cs typeface="Simplified Arabic" pitchFamily="18" charset="-78"/>
              </a:rPr>
              <a:t>صورة الانسان عند البورت </a:t>
            </a:r>
          </a:p>
        </p:txBody>
      </p:sp>
    </p:spTree>
    <p:extLst>
      <p:ext uri="{BB962C8B-B14F-4D97-AF65-F5344CB8AC3E}">
        <p14:creationId xmlns:p14="http://schemas.microsoft.com/office/powerpoint/2010/main" val="12599116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600" dirty="0">
                <a:latin typeface="Simplified Arabic" pitchFamily="18" charset="-78"/>
                <a:cs typeface="Simplified Arabic" pitchFamily="18" charset="-78"/>
              </a:rPr>
              <a:t>ان نظرية البورت وبحوثه كلاهما له تأثير كبير في علم النفس والبورت اول منظر لم يتحلل نفسيا ولم يقدم علاجا للمضطربين عقليا بسبب ان نظريته قائمة على قاعدة اكاديمية لا تحليلية </a:t>
            </a:r>
          </a:p>
          <a:p>
            <a:pPr algn="just"/>
            <a:r>
              <a:rPr lang="ar-IQ" sz="2600" dirty="0">
                <a:latin typeface="Simplified Arabic" pitchFamily="18" charset="-78"/>
                <a:cs typeface="Simplified Arabic" pitchFamily="18" charset="-78"/>
              </a:rPr>
              <a:t>على الرغم من شهرة النظرية الا انها لم تنجح كثيرا في الاثارة لأجراء البحوث لأسباب عدة انها كانت تؤكد على البحث الفردي اصرار البورت على دراسة الافراد الراشدين الاصحاء فقط </a:t>
            </a:r>
          </a:p>
          <a:p>
            <a:pPr algn="just"/>
            <a:r>
              <a:rPr lang="ar-IQ" sz="2600" dirty="0">
                <a:latin typeface="Simplified Arabic" pitchFamily="18" charset="-78"/>
                <a:cs typeface="Simplified Arabic" pitchFamily="18" charset="-78"/>
              </a:rPr>
              <a:t>كذلك من الصعب ترجمة بعض مفاهيم البورت الى مصطلحات محددة كذلك لم يوضح كيف يتحول دافع اصلي الى دافع مستقل </a:t>
            </a:r>
          </a:p>
          <a:p>
            <a:pPr algn="just"/>
            <a:r>
              <a:rPr lang="ar-IQ" sz="2600" dirty="0">
                <a:latin typeface="Simplified Arabic" pitchFamily="18" charset="-78"/>
                <a:cs typeface="Simplified Arabic" pitchFamily="18" charset="-78"/>
              </a:rPr>
              <a:t>كما ان كثيرا من علماء النفس يجدون من الصعب قبول ما ذهب اليه البورت من عدم الاستمرارية بين الطفل والراشد    </a:t>
            </a:r>
          </a:p>
          <a:p>
            <a:endParaRPr lang="ar-IQ" dirty="0"/>
          </a:p>
          <a:p>
            <a:endParaRPr lang="ar-IQ" dirty="0"/>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2800" b="1" dirty="0">
                <a:latin typeface="Simplified Arabic" pitchFamily="18" charset="-78"/>
                <a:cs typeface="Simplified Arabic" pitchFamily="18" charset="-78"/>
              </a:rPr>
              <a:t>تقويم النظرية </a:t>
            </a:r>
          </a:p>
        </p:txBody>
      </p:sp>
    </p:spTree>
    <p:extLst>
      <p:ext uri="{BB962C8B-B14F-4D97-AF65-F5344CB8AC3E}">
        <p14:creationId xmlns:p14="http://schemas.microsoft.com/office/powerpoint/2010/main" val="2210308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pPr algn="just"/>
            <a:r>
              <a:rPr lang="ar-IQ" sz="3100" dirty="0" smtClean="0">
                <a:latin typeface="Simplified Arabic" pitchFamily="18" charset="-78"/>
                <a:cs typeface="Simplified Arabic" pitchFamily="18" charset="-78"/>
              </a:rPr>
              <a:t>لقد خالف البورت ( فرويد ) في عدة نقاط حاسمة منها ، انه ذهب الى ان دور اللاشعور مبالغ فيه ، فلم يعتقد البورت ان القوى اللاشعورية تسيطر ولا حتى تلعب دورا رئيسيا في شخصية الانسان الراشد السوي الناضج ، وبدلا من ذلك ، فانه ذهب الى ان الفرد السليم السوي ينجز وظائفه </a:t>
            </a:r>
            <a:r>
              <a:rPr lang="ar-IQ" sz="3100" dirty="0" err="1" smtClean="0">
                <a:latin typeface="Simplified Arabic" pitchFamily="18" charset="-78"/>
                <a:cs typeface="Simplified Arabic" pitchFamily="18" charset="-78"/>
              </a:rPr>
              <a:t>باساليب</a:t>
            </a:r>
            <a:r>
              <a:rPr lang="ar-IQ" sz="3100" dirty="0" smtClean="0">
                <a:latin typeface="Simplified Arabic" pitchFamily="18" charset="-78"/>
                <a:cs typeface="Simplified Arabic" pitchFamily="18" charset="-78"/>
              </a:rPr>
              <a:t> عقلانية واعية مدرك لكثير من القوى التي تحركه ومسيطر عليها ، وفقا لوجهة نظر البورت ، ان اللاشعور يكون ذا اثر اهمية في الحالات العصابية والمضطربة لكن ليس لدى الانسان السوي .</a:t>
            </a:r>
          </a:p>
          <a:p>
            <a:pPr algn="just"/>
            <a:r>
              <a:rPr lang="ar-IQ" sz="3100" dirty="0" smtClean="0">
                <a:latin typeface="Simplified Arabic" pitchFamily="18" charset="-78"/>
                <a:cs typeface="Simplified Arabic" pitchFamily="18" charset="-78"/>
              </a:rPr>
              <a:t>خلاف ثاني مع ( فرويد ) حول دور الماضي في السيطرة على الحاضر ، ففي نظر البورت ان الكائنات البشرية ليست سجينة صراعات الطفولة وخبراتها ، فعلى العكس من ذلك ، نحن يوجهنا الحاضر اكثر مما يوجهنا الماضي كما اننا </a:t>
            </a:r>
            <a:r>
              <a:rPr lang="ar-IQ" sz="3100" dirty="0" err="1" smtClean="0">
                <a:latin typeface="Simplified Arabic" pitchFamily="18" charset="-78"/>
                <a:cs typeface="Simplified Arabic" pitchFamily="18" charset="-78"/>
              </a:rPr>
              <a:t>نتاثر</a:t>
            </a:r>
            <a:r>
              <a:rPr lang="ar-IQ" sz="3100" dirty="0" smtClean="0">
                <a:latin typeface="Simplified Arabic" pitchFamily="18" charset="-78"/>
                <a:cs typeface="Simplified Arabic" pitchFamily="18" charset="-78"/>
              </a:rPr>
              <a:t> في التوجيه بنظرتنا نحو المستقبل ، ان بؤرة تفكيره تجمعت لدى دراسة الشخصية على </a:t>
            </a:r>
            <a:r>
              <a:rPr lang="ar-IQ" sz="3100" dirty="0" err="1" smtClean="0">
                <a:latin typeface="Simplified Arabic" pitchFamily="18" charset="-78"/>
                <a:cs typeface="Simplified Arabic" pitchFamily="18" charset="-78"/>
              </a:rPr>
              <a:t>التاثيرات</a:t>
            </a:r>
            <a:r>
              <a:rPr lang="ar-IQ" sz="3100" dirty="0" smtClean="0">
                <a:latin typeface="Simplified Arabic" pitchFamily="18" charset="-78"/>
                <a:cs typeface="Simplified Arabic" pitchFamily="18" charset="-78"/>
              </a:rPr>
              <a:t> المعاصرة </a:t>
            </a:r>
            <a:r>
              <a:rPr lang="ar-IQ" dirty="0" smtClean="0"/>
              <a:t>.</a:t>
            </a:r>
            <a:endParaRPr lang="ar-IQ" dirty="0"/>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2800" b="1" dirty="0" smtClean="0">
                <a:latin typeface="Simplified Arabic" pitchFamily="18" charset="-78"/>
                <a:cs typeface="Simplified Arabic" pitchFamily="18" charset="-78"/>
              </a:rPr>
              <a:t>الفرق بين وجهة نظر فرويد والبورت في الشخصية </a:t>
            </a:r>
            <a:endParaRPr lang="ar-IQ" sz="2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2671433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4784"/>
            <a:ext cx="8219256" cy="4641379"/>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600" dirty="0" smtClean="0">
                <a:latin typeface="Simplified Arabic" pitchFamily="18" charset="-78"/>
                <a:cs typeface="Simplified Arabic" pitchFamily="18" charset="-78"/>
              </a:rPr>
              <a:t>راجع البورت حوالي 50 طريقة مختلفة لتعريف الشخصية قبل ان يضع تعريفه الخاص ((الشخصية هي التنظيم الديناميكي لدى الفرد لتلك النظم النفسية الجسمية التي تعدد سلوكه وفكره المميزان )).</a:t>
            </a:r>
          </a:p>
          <a:p>
            <a:pPr algn="just"/>
            <a:r>
              <a:rPr lang="ar-IQ" sz="2600" dirty="0" smtClean="0">
                <a:latin typeface="Simplified Arabic" pitchFamily="18" charset="-78"/>
                <a:cs typeface="Simplified Arabic" pitchFamily="18" charset="-78"/>
              </a:rPr>
              <a:t> انه يعني بالتنظيم الديناميكي ان الشخصية في تغير ونمو دائمين (حركيا) انه مع ذلك نمو منتظم . وايضا تتغير اشكال التنظيم ، كما ان بعض جوانب الشخصية تتغير اما تعبير النفسية الجسمية فتعني ان الشخصية مكونة من عقل وجسم يعملان في التوافق كوحدة واحده ، الكلمة الاساسية (تحدد ) التي تعني بها ان الشخصية هي </a:t>
            </a:r>
            <a:r>
              <a:rPr lang="ar-IQ" sz="2600" dirty="0" err="1" smtClean="0">
                <a:latin typeface="Simplified Arabic" pitchFamily="18" charset="-78"/>
                <a:cs typeface="Simplified Arabic" pitchFamily="18" charset="-78"/>
              </a:rPr>
              <a:t>شئ</a:t>
            </a:r>
            <a:r>
              <a:rPr lang="ar-IQ" sz="2600" dirty="0" smtClean="0">
                <a:latin typeface="Simplified Arabic" pitchFamily="18" charset="-78"/>
                <a:cs typeface="Simplified Arabic" pitchFamily="18" charset="-78"/>
              </a:rPr>
              <a:t> موجود يعمله الفرد او الفكر فيه مميز لذلك الشخص . </a:t>
            </a:r>
          </a:p>
          <a:p>
            <a:endParaRPr lang="ar-IQ" dirty="0"/>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2400" b="1" dirty="0" smtClean="0">
                <a:latin typeface="Simplified Arabic" pitchFamily="18" charset="-78"/>
                <a:cs typeface="Simplified Arabic" pitchFamily="18" charset="-78"/>
              </a:rPr>
              <a:t>طبيعة الشخصية </a:t>
            </a:r>
            <a:endParaRPr lang="ar-IQ" sz="24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2220610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60648"/>
            <a:ext cx="8363272" cy="5865515"/>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400" dirty="0" smtClean="0">
                <a:latin typeface="Simplified Arabic" pitchFamily="18" charset="-78"/>
                <a:cs typeface="Simplified Arabic" pitchFamily="18" charset="-78"/>
              </a:rPr>
              <a:t>ان النقطة  الاساسية التي قدمها (البورت) لدعم نظرته في </a:t>
            </a:r>
            <a:r>
              <a:rPr lang="ar-IQ" sz="2400" dirty="0" err="1" smtClean="0">
                <a:latin typeface="Simplified Arabic" pitchFamily="18" charset="-78"/>
                <a:cs typeface="Simplified Arabic" pitchFamily="18" charset="-78"/>
              </a:rPr>
              <a:t>تاكيده</a:t>
            </a:r>
            <a:r>
              <a:rPr lang="ar-IQ" sz="2400" dirty="0" smtClean="0">
                <a:latin typeface="Simplified Arabic" pitchFamily="18" charset="-78"/>
                <a:cs typeface="Simplified Arabic" pitchFamily="18" charset="-78"/>
              </a:rPr>
              <a:t> على الفردانية هي اننا اكثر ما نكون حصيلة قوانين وصيغ </a:t>
            </a:r>
            <a:r>
              <a:rPr lang="en-US" sz="2400" dirty="0" smtClean="0">
                <a:latin typeface="Simplified Arabic" pitchFamily="18" charset="-78"/>
                <a:cs typeface="Simplified Arabic" pitchFamily="18" charset="-78"/>
              </a:rPr>
              <a:t>Form </a:t>
            </a:r>
            <a:r>
              <a:rPr lang="ar-IQ" sz="2400" dirty="0" smtClean="0">
                <a:latin typeface="Simplified Arabic" pitchFamily="18" charset="-78"/>
                <a:cs typeface="Simplified Arabic" pitchFamily="18" charset="-78"/>
              </a:rPr>
              <a:t>وراثتنا وبيئتنا فالوراثة تمد  الشخصية بموادها الاولية(الخام) التي تتشكل بعدئذ بفعل ظروف بيئة الشخص ان هذه المواد عند البورت تتكون من الجسم والذكاء والمزاج .</a:t>
            </a:r>
          </a:p>
          <a:p>
            <a:pPr algn="just"/>
            <a:r>
              <a:rPr lang="ar-IQ" sz="2400" dirty="0" smtClean="0">
                <a:latin typeface="Simplified Arabic" pitchFamily="18" charset="-78"/>
                <a:cs typeface="Simplified Arabic" pitchFamily="18" charset="-78"/>
              </a:rPr>
              <a:t>ثمة شيء اخر حول نظرة البورت وهي انه عد الشخصية متفاصلة او غير مستمرة فليس كل شخص منعزل ومستقل عن الاخر، الا نه منفصل عن ماضيه ليس ثمة استمرارية للشخصية بين الماضي والحاضر، بمعنى اخر ان الشخصية في نظره ليست امرا متصلا بل سلاسل متقطعة وليس هناك استمرارية بين الطفولة والمراهقة ، فالطفل تقوده دوافعه الغريزية البدائية وتتسبب دائما في اطار ردود الفعل بينما يتصرف الراشد خلافا لذلك ، معنى ذلك انهما شخصيتان مختلفتان ، هناك عالم الطفولة وعالم اخر للرشد الاول يغلب عليه الطابع البيولوجي ، اما الثاني يغلب عليه الطابع السيكولوجي ، كما اعتبر الشخصية ليست نفسية تماما ولا بيولوجية تماما ، انما خليط من الاثنين تحدد سلوك الفرد ، ان كل من الوراثة تمد الشخصية بالمادة الخام ، وهذه المادة الخام تتشكل او تتحدد بواسطة الظروف البيئية للفرد ، ويقر البورت بعنصري الشخص والموقف </a:t>
            </a:r>
            <a:endParaRPr lang="ar-IQ" sz="2400" dirty="0">
              <a:latin typeface="Simplified Arabic" pitchFamily="18" charset="-78"/>
              <a:cs typeface="Simplified Arabic" pitchFamily="18" charset="-78"/>
            </a:endParaRPr>
          </a:p>
        </p:txBody>
      </p:sp>
    </p:spTree>
    <p:extLst>
      <p:ext uri="{BB962C8B-B14F-4D97-AF65-F5344CB8AC3E}">
        <p14:creationId xmlns:p14="http://schemas.microsoft.com/office/powerpoint/2010/main" val="1771846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400" dirty="0" smtClean="0">
                <a:latin typeface="Simplified Arabic" pitchFamily="18" charset="-78"/>
                <a:cs typeface="Simplified Arabic" pitchFamily="18" charset="-78"/>
              </a:rPr>
              <a:t>الدوافع الغريزية: </a:t>
            </a:r>
          </a:p>
          <a:p>
            <a:pPr algn="just"/>
            <a:r>
              <a:rPr lang="ar-IQ" sz="2400" dirty="0" smtClean="0">
                <a:latin typeface="Simplified Arabic" pitchFamily="18" charset="-78"/>
                <a:cs typeface="Simplified Arabic" pitchFamily="18" charset="-78"/>
              </a:rPr>
              <a:t> يقول البورت في هذا الشأن (كل الناس في كل العالم لديهم دوافع اذا كان هناك شخص ما جائع جدا او في حاجة شديدة للأوكسجين او الماء او الراحة فان الدوافع الاخرى تتحشى جانبا حتى يتم اشباع هذه الدوافع)</a:t>
            </a:r>
          </a:p>
          <a:p>
            <a:pPr algn="just"/>
            <a:r>
              <a:rPr lang="ar-IQ" sz="2400" dirty="0" smtClean="0">
                <a:latin typeface="Simplified Arabic" pitchFamily="18" charset="-78"/>
                <a:cs typeface="Simplified Arabic" pitchFamily="18" charset="-78"/>
              </a:rPr>
              <a:t>تبقى الدوافع الغريزية نشطة الى حد ما خلال حياتنا ولكنها تهيمن تماما على تصرفات الأطفال الصغار الذين يشبهه البورت برعب لم يطبع اجتماعيا لما ينصف به العام ويبحث عن السعادة، اذ يقول عن الشخصية مثل كل شيء حي تتغير وتنمو وحيث ان الدوافع هي التي تحرك الشخصية. </a:t>
            </a:r>
            <a:endParaRPr lang="ar-IQ" sz="2400" dirty="0">
              <a:latin typeface="Simplified Arabic" pitchFamily="18" charset="-78"/>
              <a:cs typeface="Simplified Arabic" pitchFamily="18" charset="-78"/>
            </a:endParaRPr>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2800" b="1" dirty="0" smtClean="0">
                <a:latin typeface="Simplified Arabic" pitchFamily="18" charset="-78"/>
                <a:cs typeface="Simplified Arabic" pitchFamily="18" charset="-78"/>
              </a:rPr>
              <a:t>المفاهيم الاساسية للنظرية</a:t>
            </a:r>
            <a:endParaRPr lang="ar-IQ" sz="2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3411239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91264" cy="5505475"/>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400" dirty="0" smtClean="0">
                <a:latin typeface="Simplified Arabic" pitchFamily="18" charset="-78"/>
                <a:cs typeface="Simplified Arabic" pitchFamily="18" charset="-78"/>
              </a:rPr>
              <a:t>اعتقد البورت ان المشكلة المركزية في أي نظرية للشخصية هي في تناول هذه النظرية لموضوع الدوافع ، وقال البورت : ان النظريات التي عالجت الموضوع لم تفسر الدوافع التفسير الكافي والصحيح بما فيها نظريته هو  ويعطي البورت اربعة اعتبارات لتكون نظرية الدوافع مقبولة ، هذه الاعتبارات هي : </a:t>
            </a:r>
          </a:p>
          <a:p>
            <a:pPr algn="just"/>
            <a:r>
              <a:rPr lang="ar-IQ" sz="2400" dirty="0" smtClean="0">
                <a:latin typeface="Simplified Arabic" pitchFamily="18" charset="-78"/>
                <a:cs typeface="Simplified Arabic" pitchFamily="18" charset="-78"/>
              </a:rPr>
              <a:t>1ـــــ الاعتبار الاول : تركز النظرية على وقتية الدوافع كما تركز على الحاضر في دراسة الشخصية بمعنى تركز على الفورية كجزء مركزي في نظرية الدوافع . ان الحالة الحاضرة الان للشخص هي الاساس في الحكم على الشخصية وليس تدريب التواليت الذي تلقاها في الطفولة المبكرة ، فالماضي مضى وفات ولم يعد فعالا ومؤثرا . </a:t>
            </a:r>
          </a:p>
          <a:p>
            <a:pPr algn="just"/>
            <a:r>
              <a:rPr lang="ar-IQ" sz="2400" dirty="0" smtClean="0">
                <a:latin typeface="Simplified Arabic" pitchFamily="18" charset="-78"/>
                <a:cs typeface="Simplified Arabic" pitchFamily="18" charset="-78"/>
              </a:rPr>
              <a:t>2 ــــ الاعتبار الثاني : ان تكون نظرية تعددية بمعنى انها تكون بعدد من الدوافع ، ان الدوافع الانسانية كثيرة ومتشعبة ومن غير الممكن ان تفسرها الى عدد قليل مثل طلب اللذة او تخفيف التوتر او الحاجة الى الامن .</a:t>
            </a:r>
            <a:endParaRPr lang="ar-IQ" sz="2400" dirty="0">
              <a:latin typeface="Simplified Arabic" pitchFamily="18" charset="-78"/>
              <a:cs typeface="Simplified Arabic" pitchFamily="18" charset="-78"/>
            </a:endParaRPr>
          </a:p>
        </p:txBody>
      </p:sp>
    </p:spTree>
    <p:extLst>
      <p:ext uri="{BB962C8B-B14F-4D97-AF65-F5344CB8AC3E}">
        <p14:creationId xmlns:p14="http://schemas.microsoft.com/office/powerpoint/2010/main" val="3234767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363272" cy="5721499"/>
          </a:xfrm>
        </p:spPr>
        <p:style>
          <a:lnRef idx="1">
            <a:schemeClr val="accent1"/>
          </a:lnRef>
          <a:fillRef idx="2">
            <a:schemeClr val="accent1"/>
          </a:fillRef>
          <a:effectRef idx="1">
            <a:schemeClr val="accent1"/>
          </a:effectRef>
          <a:fontRef idx="minor">
            <a:schemeClr val="dk1"/>
          </a:fontRef>
        </p:style>
        <p:txBody>
          <a:bodyPr/>
          <a:lstStyle/>
          <a:p>
            <a:pPr algn="just"/>
            <a:r>
              <a:rPr lang="ar-IQ" sz="2400" dirty="0" smtClean="0">
                <a:latin typeface="Simplified Arabic" pitchFamily="18" charset="-78"/>
                <a:cs typeface="Simplified Arabic" pitchFamily="18" charset="-78"/>
              </a:rPr>
              <a:t>3 ـــ الاعتبار الثالث : ان </a:t>
            </a:r>
            <a:r>
              <a:rPr lang="ar-IQ" sz="2400" dirty="0" err="1" smtClean="0">
                <a:latin typeface="Simplified Arabic" pitchFamily="18" charset="-78"/>
                <a:cs typeface="Simplified Arabic" pitchFamily="18" charset="-78"/>
              </a:rPr>
              <a:t>تاخذ</a:t>
            </a:r>
            <a:r>
              <a:rPr lang="ar-IQ" sz="2400" dirty="0" smtClean="0">
                <a:latin typeface="Simplified Arabic" pitchFamily="18" charset="-78"/>
                <a:cs typeface="Simplified Arabic" pitchFamily="18" charset="-78"/>
              </a:rPr>
              <a:t> النظرية في اعتبارها اهمية العمليات المعرفية ، وتوجه البورت الى تلك النظريات مثل فرويد التي تتحدث عن الدوافع من وجهة نظر العمليات اللاشعورية ، واعتبر ان الضروري اخذ موضوع معرفية الدافع في الاعتبار </a:t>
            </a:r>
            <a:r>
              <a:rPr lang="ar-IQ" sz="2400" dirty="0" err="1" smtClean="0">
                <a:latin typeface="Simplified Arabic" pitchFamily="18" charset="-78"/>
                <a:cs typeface="Simplified Arabic" pitchFamily="18" charset="-78"/>
              </a:rPr>
              <a:t>ومالذي</a:t>
            </a:r>
            <a:r>
              <a:rPr lang="ar-IQ" sz="2400" dirty="0" smtClean="0">
                <a:latin typeface="Simplified Arabic" pitchFamily="18" charset="-78"/>
                <a:cs typeface="Simplified Arabic" pitchFamily="18" charset="-78"/>
              </a:rPr>
              <a:t> يريده الفرد ويسعى في سبيل تحقيقه واهم مفتاح مفاهيم شخصية الفرد سلوكه الحاضر ، ويربط البورت بين الحاضر والمستقبل لا بين الحاضر والماضي . </a:t>
            </a:r>
          </a:p>
          <a:p>
            <a:pPr algn="just"/>
            <a:r>
              <a:rPr lang="ar-IQ" sz="2400" dirty="0" smtClean="0">
                <a:latin typeface="Simplified Arabic" pitchFamily="18" charset="-78"/>
                <a:cs typeface="Simplified Arabic" pitchFamily="18" charset="-78"/>
              </a:rPr>
              <a:t>4 ـــ الاعتبار الرابع : التعريف القائم على كون الدافع امر ملموس اكثر من كونه امر مجرد والوصف الملموس ضروري في فهم الدافع . </a:t>
            </a:r>
          </a:p>
          <a:p>
            <a:endParaRPr lang="ar-IQ" dirty="0" smtClean="0"/>
          </a:p>
          <a:p>
            <a:endParaRPr lang="ar-IQ" dirty="0"/>
          </a:p>
        </p:txBody>
      </p:sp>
    </p:spTree>
    <p:extLst>
      <p:ext uri="{BB962C8B-B14F-4D97-AF65-F5344CB8AC3E}">
        <p14:creationId xmlns:p14="http://schemas.microsoft.com/office/powerpoint/2010/main" val="635037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ar-IQ" sz="2400" dirty="0" smtClean="0">
                <a:latin typeface="Simplified Arabic" pitchFamily="18" charset="-78"/>
                <a:cs typeface="Simplified Arabic" pitchFamily="18" charset="-78"/>
              </a:rPr>
              <a:t>تقول هذه الفكرة عند البورت ان الدافع لا يرتبط وظيفيا بخبرات الماضي التي يمكن ان يكون قد ظهر فيها اصلا اصبح الدافع مستقلا عن ظروفه الاصلية، يحدث نفس الشيء، من حيث المبدأ، للدافع كما يحدث للطفل الذي يصبح تدريجيا مستقلا عن والديه ويصبح الطفل مستقل الارادة- يرتبط تاريخيا بوالديه لكنه وظيفيا لا يرتبط بهما، حيث انهم لم يعود يسيطرون عليه او يوجهونه . </a:t>
            </a:r>
          </a:p>
          <a:p>
            <a:pPr algn="just"/>
            <a:r>
              <a:rPr lang="ar-IQ" sz="2400" dirty="0" smtClean="0">
                <a:latin typeface="Simplified Arabic" pitchFamily="18" charset="-78"/>
                <a:cs typeface="Simplified Arabic" pitchFamily="18" charset="-78"/>
              </a:rPr>
              <a:t>مثال ذلك ان الشجرة </a:t>
            </a:r>
            <a:r>
              <a:rPr lang="ar-IQ" sz="2400" dirty="0" err="1" smtClean="0">
                <a:latin typeface="Simplified Arabic" pitchFamily="18" charset="-78"/>
                <a:cs typeface="Simplified Arabic" pitchFamily="18" charset="-78"/>
              </a:rPr>
              <a:t>لاتعود</a:t>
            </a:r>
            <a:r>
              <a:rPr lang="ar-IQ" sz="2400" dirty="0" smtClean="0">
                <a:latin typeface="Simplified Arabic" pitchFamily="18" charset="-78"/>
                <a:cs typeface="Simplified Arabic" pitchFamily="18" charset="-78"/>
              </a:rPr>
              <a:t> تعتمد على البذرة التي نمت عليها ، وعلى هذا فان الشخص الذي يبلغ مبلغ الرشد بمثابة مقرر اموره .</a:t>
            </a:r>
          </a:p>
          <a:p>
            <a:pPr algn="just"/>
            <a:r>
              <a:rPr lang="ar-IQ" sz="2400" dirty="0" smtClean="0">
                <a:latin typeface="Simplified Arabic" pitchFamily="18" charset="-78"/>
                <a:cs typeface="Simplified Arabic" pitchFamily="18" charset="-78"/>
              </a:rPr>
              <a:t>مثال ذلك ايضا ان الراشد عند بدء حياته العملية فانه يبذل جهدا اكبر في عمله ، حتى يحقق قدرا من المال والآمال ، وقد يستمر في بذل الجهد رغم انه حقق آماله الاولى ، ومن هذا يتضح ان الدوافع لا يمكن ان نفسرها بالرجوع الى مرحلة الطفولة ، ولكن يجب ان نفسر الدوافع في اطار السلوك الحاضر </a:t>
            </a:r>
          </a:p>
          <a:p>
            <a:pPr algn="just"/>
            <a:endParaRPr lang="ar-IQ" sz="2400" dirty="0">
              <a:latin typeface="Simplified Arabic" pitchFamily="18" charset="-78"/>
              <a:cs typeface="Simplified Arabic" pitchFamily="18" charset="-78"/>
            </a:endParaRPr>
          </a:p>
        </p:txBody>
      </p:sp>
      <p:sp>
        <p:nvSpPr>
          <p:cNvPr id="2" name="عنوان 1"/>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a:bodyPr>
          <a:lstStyle/>
          <a:p>
            <a:pPr algn="r"/>
            <a:r>
              <a:rPr lang="ar-IQ" sz="2700" b="1" dirty="0" smtClean="0">
                <a:latin typeface="Simplified Arabic" pitchFamily="18" charset="-78"/>
                <a:cs typeface="Simplified Arabic" pitchFamily="18" charset="-78"/>
              </a:rPr>
              <a:t>الاستقلال الوظيفي</a:t>
            </a:r>
            <a:r>
              <a:rPr lang="en-US" sz="2700" b="1" dirty="0" smtClean="0">
                <a:latin typeface="Simplified Arabic" pitchFamily="18" charset="-78"/>
                <a:cs typeface="Simplified Arabic" pitchFamily="18" charset="-78"/>
              </a:rPr>
              <a:t>Functional autonom</a:t>
            </a:r>
            <a:r>
              <a:rPr lang="en-US" sz="2800" b="1" dirty="0" smtClean="0"/>
              <a:t>y:</a:t>
            </a:r>
            <a:endParaRPr lang="ar-IQ" sz="2800" b="1" dirty="0"/>
          </a:p>
        </p:txBody>
      </p:sp>
    </p:spTree>
    <p:extLst>
      <p:ext uri="{BB962C8B-B14F-4D97-AF65-F5344CB8AC3E}">
        <p14:creationId xmlns:p14="http://schemas.microsoft.com/office/powerpoint/2010/main" val="20148551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82</TotalTime>
  <Words>3140</Words>
  <Application>Microsoft Office PowerPoint</Application>
  <PresentationFormat>عرض على الشاشة (3:4)‏</PresentationFormat>
  <Paragraphs>94</Paragraphs>
  <Slides>28</Slides>
  <Notes>0</Notes>
  <HiddenSlides>0</HiddenSlides>
  <MMClips>0</MMClips>
  <ScaleCrop>false</ScaleCrop>
  <HeadingPairs>
    <vt:vector size="4" baseType="variant">
      <vt:variant>
        <vt:lpstr>نسق</vt:lpstr>
      </vt:variant>
      <vt:variant>
        <vt:i4>1</vt:i4>
      </vt:variant>
      <vt:variant>
        <vt:lpstr>عناوين الشرائح</vt:lpstr>
      </vt:variant>
      <vt:variant>
        <vt:i4>28</vt:i4>
      </vt:variant>
    </vt:vector>
  </HeadingPairs>
  <TitlesOfParts>
    <vt:vector size="29" baseType="lpstr">
      <vt:lpstr>ملتقى</vt:lpstr>
      <vt:lpstr>             نظرية السمات                   البورت </vt:lpstr>
      <vt:lpstr>عرض تقديمي في PowerPoint</vt:lpstr>
      <vt:lpstr>الفرق بين وجهة نظر فرويد والبورت في الشخصية </vt:lpstr>
      <vt:lpstr>طبيعة الشخصية </vt:lpstr>
      <vt:lpstr>عرض تقديمي في PowerPoint</vt:lpstr>
      <vt:lpstr>المفاهيم الاساسية للنظرية</vt:lpstr>
      <vt:lpstr>عرض تقديمي في PowerPoint</vt:lpstr>
      <vt:lpstr>عرض تقديمي في PowerPoint</vt:lpstr>
      <vt:lpstr>الاستقلال الوظيفيFunctional autonomy:</vt:lpstr>
      <vt:lpstr>عرض تقديمي في PowerPoint</vt:lpstr>
      <vt:lpstr>عرض تقديمي في PowerPoint</vt:lpstr>
      <vt:lpstr>مستويات الاستقلال:</vt:lpstr>
      <vt:lpstr>عرض تقديمي في PowerPoint</vt:lpstr>
      <vt:lpstr>عرض تقديمي في PowerPoint</vt:lpstr>
      <vt:lpstr>البروبريومProprium :</vt:lpstr>
      <vt:lpstr>عرض تقديمي في PowerPoint</vt:lpstr>
      <vt:lpstr>عرض تقديمي في PowerPoint</vt:lpstr>
      <vt:lpstr>عرض تقديمي في PowerPoint</vt:lpstr>
      <vt:lpstr>السماتTraits:</vt:lpstr>
      <vt:lpstr>عرض تقديمي في PowerPoint</vt:lpstr>
      <vt:lpstr>عرض تقديمي في PowerPoint</vt:lpstr>
      <vt:lpstr>تطور الشخصية:</vt:lpstr>
      <vt:lpstr>عرض تقديمي في PowerPoint</vt:lpstr>
      <vt:lpstr>العصاب عند البورت :</vt:lpstr>
      <vt:lpstr>علاج الشخصية عند البورت :</vt:lpstr>
      <vt:lpstr>اساليب البحث </vt:lpstr>
      <vt:lpstr>صورة الانسان عند البورت </vt:lpstr>
      <vt:lpstr>تقويم النظرية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نظرية السمات  البورت </dc:title>
  <dc:creator>الافق الجديد</dc:creator>
  <cp:lastModifiedBy>الافق الجديد</cp:lastModifiedBy>
  <cp:revision>10</cp:revision>
  <dcterms:created xsi:type="dcterms:W3CDTF">2020-04-21T05:30:02Z</dcterms:created>
  <dcterms:modified xsi:type="dcterms:W3CDTF">2020-04-21T07:34:54Z</dcterms:modified>
</cp:coreProperties>
</file>