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0" d="100"/>
          <a:sy n="70" d="100"/>
        </p:scale>
        <p:origin x="660" y="1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5FECE6-8AF7-4085-B9D2-29164C1C5B76}"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B2774C-8502-4DA9-8AEE-990A2FB3E7A7}" type="slidenum">
              <a:rPr lang="en-US" smtClean="0"/>
              <a:t>‹#›</a:t>
            </a:fld>
            <a:endParaRPr lang="en-US"/>
          </a:p>
        </p:txBody>
      </p:sp>
    </p:spTree>
    <p:extLst>
      <p:ext uri="{BB962C8B-B14F-4D97-AF65-F5344CB8AC3E}">
        <p14:creationId xmlns:p14="http://schemas.microsoft.com/office/powerpoint/2010/main" val="3788504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5FECE6-8AF7-4085-B9D2-29164C1C5B76}"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B2774C-8502-4DA9-8AEE-990A2FB3E7A7}" type="slidenum">
              <a:rPr lang="en-US" smtClean="0"/>
              <a:t>‹#›</a:t>
            </a:fld>
            <a:endParaRPr lang="en-US"/>
          </a:p>
        </p:txBody>
      </p:sp>
    </p:spTree>
    <p:extLst>
      <p:ext uri="{BB962C8B-B14F-4D97-AF65-F5344CB8AC3E}">
        <p14:creationId xmlns:p14="http://schemas.microsoft.com/office/powerpoint/2010/main" val="1061109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5FECE6-8AF7-4085-B9D2-29164C1C5B76}"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B2774C-8502-4DA9-8AEE-990A2FB3E7A7}" type="slidenum">
              <a:rPr lang="en-US" smtClean="0"/>
              <a:t>‹#›</a:t>
            </a:fld>
            <a:endParaRPr lang="en-US"/>
          </a:p>
        </p:txBody>
      </p:sp>
    </p:spTree>
    <p:extLst>
      <p:ext uri="{BB962C8B-B14F-4D97-AF65-F5344CB8AC3E}">
        <p14:creationId xmlns:p14="http://schemas.microsoft.com/office/powerpoint/2010/main" val="3966247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5FECE6-8AF7-4085-B9D2-29164C1C5B76}"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B2774C-8502-4DA9-8AEE-990A2FB3E7A7}" type="slidenum">
              <a:rPr lang="en-US" smtClean="0"/>
              <a:t>‹#›</a:t>
            </a:fld>
            <a:endParaRPr lang="en-US"/>
          </a:p>
        </p:txBody>
      </p:sp>
    </p:spTree>
    <p:extLst>
      <p:ext uri="{BB962C8B-B14F-4D97-AF65-F5344CB8AC3E}">
        <p14:creationId xmlns:p14="http://schemas.microsoft.com/office/powerpoint/2010/main" val="3425439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55FECE6-8AF7-4085-B9D2-29164C1C5B76}"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B2774C-8502-4DA9-8AEE-990A2FB3E7A7}" type="slidenum">
              <a:rPr lang="en-US" smtClean="0"/>
              <a:t>‹#›</a:t>
            </a:fld>
            <a:endParaRPr lang="en-US"/>
          </a:p>
        </p:txBody>
      </p:sp>
    </p:spTree>
    <p:extLst>
      <p:ext uri="{BB962C8B-B14F-4D97-AF65-F5344CB8AC3E}">
        <p14:creationId xmlns:p14="http://schemas.microsoft.com/office/powerpoint/2010/main" val="3968554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5FECE6-8AF7-4085-B9D2-29164C1C5B76}"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B2774C-8502-4DA9-8AEE-990A2FB3E7A7}" type="slidenum">
              <a:rPr lang="en-US" smtClean="0"/>
              <a:t>‹#›</a:t>
            </a:fld>
            <a:endParaRPr lang="en-US"/>
          </a:p>
        </p:txBody>
      </p:sp>
    </p:spTree>
    <p:extLst>
      <p:ext uri="{BB962C8B-B14F-4D97-AF65-F5344CB8AC3E}">
        <p14:creationId xmlns:p14="http://schemas.microsoft.com/office/powerpoint/2010/main" val="2298200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5FECE6-8AF7-4085-B9D2-29164C1C5B76}" type="datetimeFigureOut">
              <a:rPr lang="en-US" smtClean="0"/>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B2774C-8502-4DA9-8AEE-990A2FB3E7A7}" type="slidenum">
              <a:rPr lang="en-US" smtClean="0"/>
              <a:t>‹#›</a:t>
            </a:fld>
            <a:endParaRPr lang="en-US"/>
          </a:p>
        </p:txBody>
      </p:sp>
    </p:spTree>
    <p:extLst>
      <p:ext uri="{BB962C8B-B14F-4D97-AF65-F5344CB8AC3E}">
        <p14:creationId xmlns:p14="http://schemas.microsoft.com/office/powerpoint/2010/main" val="305988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5FECE6-8AF7-4085-B9D2-29164C1C5B76}" type="datetimeFigureOut">
              <a:rPr lang="en-US" smtClean="0"/>
              <a:t>4/14/2020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B2774C-8502-4DA9-8AEE-990A2FB3E7A7}" type="slidenum">
              <a:rPr lang="en-US" smtClean="0"/>
              <a:t>‹#›</a:t>
            </a:fld>
            <a:endParaRPr lang="en-US"/>
          </a:p>
        </p:txBody>
      </p:sp>
    </p:spTree>
    <p:extLst>
      <p:ext uri="{BB962C8B-B14F-4D97-AF65-F5344CB8AC3E}">
        <p14:creationId xmlns:p14="http://schemas.microsoft.com/office/powerpoint/2010/main" val="2236361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5FECE6-8AF7-4085-B9D2-29164C1C5B76}" type="datetimeFigureOut">
              <a:rPr lang="en-US" smtClean="0"/>
              <a:t>4/14/2020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B2774C-8502-4DA9-8AEE-990A2FB3E7A7}" type="slidenum">
              <a:rPr lang="en-US" smtClean="0"/>
              <a:t>‹#›</a:t>
            </a:fld>
            <a:endParaRPr lang="en-US"/>
          </a:p>
        </p:txBody>
      </p:sp>
    </p:spTree>
    <p:extLst>
      <p:ext uri="{BB962C8B-B14F-4D97-AF65-F5344CB8AC3E}">
        <p14:creationId xmlns:p14="http://schemas.microsoft.com/office/powerpoint/2010/main" val="4226029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55FECE6-8AF7-4085-B9D2-29164C1C5B76}"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B2774C-8502-4DA9-8AEE-990A2FB3E7A7}" type="slidenum">
              <a:rPr lang="en-US" smtClean="0"/>
              <a:t>‹#›</a:t>
            </a:fld>
            <a:endParaRPr lang="en-US"/>
          </a:p>
        </p:txBody>
      </p:sp>
    </p:spTree>
    <p:extLst>
      <p:ext uri="{BB962C8B-B14F-4D97-AF65-F5344CB8AC3E}">
        <p14:creationId xmlns:p14="http://schemas.microsoft.com/office/powerpoint/2010/main" val="2293599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55FECE6-8AF7-4085-B9D2-29164C1C5B76}"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B2774C-8502-4DA9-8AEE-990A2FB3E7A7}" type="slidenum">
              <a:rPr lang="en-US" smtClean="0"/>
              <a:t>‹#›</a:t>
            </a:fld>
            <a:endParaRPr lang="en-US"/>
          </a:p>
        </p:txBody>
      </p:sp>
    </p:spTree>
    <p:extLst>
      <p:ext uri="{BB962C8B-B14F-4D97-AF65-F5344CB8AC3E}">
        <p14:creationId xmlns:p14="http://schemas.microsoft.com/office/powerpoint/2010/main" val="2811610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FECE6-8AF7-4085-B9D2-29164C1C5B76}" type="datetimeFigureOut">
              <a:rPr lang="en-US" smtClean="0"/>
              <a:t>4/14/2020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B2774C-8502-4DA9-8AEE-990A2FB3E7A7}" type="slidenum">
              <a:rPr lang="en-US" smtClean="0"/>
              <a:t>‹#›</a:t>
            </a:fld>
            <a:endParaRPr lang="en-US"/>
          </a:p>
        </p:txBody>
      </p:sp>
    </p:spTree>
    <p:extLst>
      <p:ext uri="{BB962C8B-B14F-4D97-AF65-F5344CB8AC3E}">
        <p14:creationId xmlns:p14="http://schemas.microsoft.com/office/powerpoint/2010/main" val="23559580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ar-IQ" sz="5400" b="1" dirty="0" smtClean="0">
                <a:solidFill>
                  <a:srgbClr val="FF0000"/>
                </a:solidFill>
              </a:rPr>
              <a:t>أحوال الجملة</a:t>
            </a:r>
            <a:br>
              <a:rPr lang="ar-IQ" sz="5400" b="1" dirty="0" smtClean="0">
                <a:solidFill>
                  <a:srgbClr val="FF0000"/>
                </a:solidFill>
              </a:rPr>
            </a:br>
            <a:r>
              <a:rPr lang="ar-IQ" sz="5400" b="1" dirty="0" smtClean="0">
                <a:solidFill>
                  <a:srgbClr val="FF0000"/>
                </a:solidFill>
              </a:rPr>
              <a:t>المسند اليه والمسند والقيود وأحوالهما</a:t>
            </a:r>
            <a:endParaRPr lang="en-US" sz="5400" b="1" dirty="0">
              <a:solidFill>
                <a:srgbClr val="FF0000"/>
              </a:solidFill>
            </a:endParaRPr>
          </a:p>
        </p:txBody>
      </p:sp>
      <p:sp>
        <p:nvSpPr>
          <p:cNvPr id="3" name="Subtitle 2"/>
          <p:cNvSpPr>
            <a:spLocks noGrp="1"/>
          </p:cNvSpPr>
          <p:nvPr>
            <p:ph type="subTitle" idx="1"/>
          </p:nvPr>
        </p:nvSpPr>
        <p:spPr>
          <a:xfrm>
            <a:off x="1524000" y="4408226"/>
            <a:ext cx="9144000" cy="849573"/>
          </a:xfrm>
        </p:spPr>
        <p:txBody>
          <a:bodyPr>
            <a:normAutofit/>
          </a:bodyPr>
          <a:lstStyle/>
          <a:p>
            <a:r>
              <a:rPr lang="ar-IQ" sz="5400" b="1" dirty="0" smtClean="0">
                <a:solidFill>
                  <a:srgbClr val="FF0000"/>
                </a:solidFill>
              </a:rPr>
              <a:t>أ.د.سعد التميمي</a:t>
            </a:r>
            <a:endParaRPr lang="en-US" sz="5400" b="1" dirty="0">
              <a:solidFill>
                <a:srgbClr val="FF0000"/>
              </a:solidFill>
            </a:endParaRPr>
          </a:p>
        </p:txBody>
      </p:sp>
    </p:spTree>
    <p:extLst>
      <p:ext uri="{BB962C8B-B14F-4D97-AF65-F5344CB8AC3E}">
        <p14:creationId xmlns:p14="http://schemas.microsoft.com/office/powerpoint/2010/main" val="1435366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460500"/>
          </a:xfrm>
        </p:spPr>
        <p:txBody>
          <a:bodyPr>
            <a:normAutofit fontScale="90000"/>
          </a:bodyPr>
          <a:lstStyle/>
          <a:p>
            <a:pPr algn="r"/>
            <a:r>
              <a:rPr lang="ar-SA" sz="2700" b="1" dirty="0">
                <a:solidFill>
                  <a:srgbClr val="FF0000"/>
                </a:solidFill>
              </a:rPr>
              <a:t>أحوال الجملة العربية</a:t>
            </a:r>
            <a:r>
              <a:rPr lang="ar-SA" sz="2700" b="1" dirty="0"/>
              <a:t>:لما كان علم المعاني يختص بدراسة تراكيب الكلام التي من خلالها يطابق مقتضى الحال فانه يهتم بدراسة الجملة بأركانها الأساسية والثانوية ،وأحوال أركان هذه الجملة ،التي من شانها ان تفيد معانٍ جديدة ،والجملة العربية تتكون من ركنين اساسيين هما:المسند اليه والمسند أي لايمكن ان تكون هناك جملة خالية منهما ، ومن ملحقات ثانوية تتمل بالقيود </a:t>
            </a:r>
            <a:endParaRPr lang="en-US" sz="2700" dirty="0"/>
          </a:p>
        </p:txBody>
      </p:sp>
      <p:sp>
        <p:nvSpPr>
          <p:cNvPr id="3" name="Content Placeholder 2"/>
          <p:cNvSpPr>
            <a:spLocks noGrp="1"/>
          </p:cNvSpPr>
          <p:nvPr>
            <p:ph idx="1"/>
          </p:nvPr>
        </p:nvSpPr>
        <p:spPr>
          <a:xfrm>
            <a:off x="838200" y="1965278"/>
            <a:ext cx="10515600" cy="4211685"/>
          </a:xfrm>
        </p:spPr>
        <p:txBody>
          <a:bodyPr>
            <a:normAutofit/>
          </a:bodyPr>
          <a:lstStyle/>
          <a:p>
            <a:pPr marL="0" indent="0" algn="r" rtl="1">
              <a:buNone/>
            </a:pPr>
            <a:r>
              <a:rPr lang="ar-IQ" sz="2400" b="1" dirty="0" smtClean="0">
                <a:solidFill>
                  <a:srgbClr val="FF0000"/>
                </a:solidFill>
              </a:rPr>
              <a:t>المسند اليه والمسند والقيود :</a:t>
            </a:r>
          </a:p>
          <a:p>
            <a:pPr marL="0" indent="0" algn="r" rtl="1">
              <a:buNone/>
            </a:pPr>
            <a:r>
              <a:rPr lang="ar-SA" sz="2400" b="1" dirty="0" smtClean="0">
                <a:solidFill>
                  <a:schemeClr val="accent2">
                    <a:lumMod val="50000"/>
                  </a:schemeClr>
                </a:solidFill>
              </a:rPr>
              <a:t>المسند </a:t>
            </a:r>
            <a:r>
              <a:rPr lang="ar-SA" sz="2400" b="1" dirty="0">
                <a:solidFill>
                  <a:schemeClr val="accent2">
                    <a:lumMod val="50000"/>
                  </a:schemeClr>
                </a:solidFill>
              </a:rPr>
              <a:t>إليه </a:t>
            </a:r>
            <a:r>
              <a:rPr lang="ar-SA" sz="2400" b="1" dirty="0"/>
              <a:t>: هو المبتدأ الذي له خبر والفاعل ونائبه ، وأسماء النواسخ  والمفعول الاول للافعال التي تنصب فعلين </a:t>
            </a:r>
            <a:r>
              <a:rPr lang="ar-IQ" sz="2400" b="1" dirty="0" smtClean="0"/>
              <a:t>.  </a:t>
            </a:r>
            <a:r>
              <a:rPr lang="ar-IQ" sz="2400" b="1" dirty="0" smtClean="0">
                <a:solidFill>
                  <a:srgbClr val="00B050"/>
                </a:solidFill>
              </a:rPr>
              <a:t>حضر</a:t>
            </a:r>
            <a:r>
              <a:rPr lang="ar-IQ" sz="2400" b="1" dirty="0" smtClean="0"/>
              <a:t> </a:t>
            </a:r>
            <a:r>
              <a:rPr lang="ar-IQ" sz="2400" b="1" dirty="0" smtClean="0">
                <a:solidFill>
                  <a:schemeClr val="accent2">
                    <a:lumMod val="50000"/>
                  </a:schemeClr>
                </a:solidFill>
              </a:rPr>
              <a:t>الطالب</a:t>
            </a:r>
            <a:r>
              <a:rPr lang="ar-IQ" sz="2400" b="1" dirty="0" smtClean="0"/>
              <a:t> </a:t>
            </a:r>
            <a:r>
              <a:rPr lang="ar-IQ" sz="2400" b="1" dirty="0" smtClean="0">
                <a:solidFill>
                  <a:srgbClr val="7030A0"/>
                </a:solidFill>
              </a:rPr>
              <a:t>صباحا</a:t>
            </a:r>
            <a:endParaRPr lang="en-US" sz="2400" b="1" dirty="0">
              <a:solidFill>
                <a:srgbClr val="7030A0"/>
              </a:solidFill>
            </a:endParaRPr>
          </a:p>
          <a:p>
            <a:pPr marL="0" indent="0" algn="r" rtl="1">
              <a:buNone/>
            </a:pPr>
            <a:r>
              <a:rPr lang="ar-SA" sz="2400" b="1" dirty="0" smtClean="0">
                <a:solidFill>
                  <a:srgbClr val="00B050"/>
                </a:solidFill>
              </a:rPr>
              <a:t>المسند </a:t>
            </a:r>
            <a:r>
              <a:rPr lang="ar-SA" sz="2400" b="1" dirty="0"/>
              <a:t>: هو الخبر والفعل التام ، واسم الفعل ، والمبتدأ الوصف المستغني بمرفوعه عن الخبر ، وأخبار النواسخ والمصدر النائب عن الفعل </a:t>
            </a:r>
            <a:r>
              <a:rPr lang="ar-IQ" sz="2400" b="1" dirty="0" smtClean="0"/>
              <a:t>: </a:t>
            </a:r>
            <a:r>
              <a:rPr lang="ar-IQ" sz="2400" b="1" dirty="0" smtClean="0">
                <a:solidFill>
                  <a:srgbClr val="7030A0"/>
                </a:solidFill>
              </a:rPr>
              <a:t>ان</a:t>
            </a:r>
            <a:r>
              <a:rPr lang="ar-IQ" sz="2400" b="1" dirty="0" smtClean="0"/>
              <a:t> </a:t>
            </a:r>
            <a:r>
              <a:rPr lang="ar-IQ" sz="2400" b="1" dirty="0" smtClean="0">
                <a:solidFill>
                  <a:schemeClr val="accent2">
                    <a:lumMod val="50000"/>
                  </a:schemeClr>
                </a:solidFill>
              </a:rPr>
              <a:t>السماء </a:t>
            </a:r>
            <a:r>
              <a:rPr lang="ar-IQ" sz="2400" b="1" dirty="0" smtClean="0">
                <a:solidFill>
                  <a:srgbClr val="00B050"/>
                </a:solidFill>
              </a:rPr>
              <a:t>صافية</a:t>
            </a:r>
          </a:p>
          <a:p>
            <a:pPr marL="0" indent="0" algn="r" rtl="1">
              <a:buNone/>
            </a:pPr>
            <a:r>
              <a:rPr lang="ar-SA" sz="2400" b="1" dirty="0" smtClean="0">
                <a:solidFill>
                  <a:srgbClr val="7030A0"/>
                </a:solidFill>
              </a:rPr>
              <a:t>القيود </a:t>
            </a:r>
            <a:r>
              <a:rPr lang="ar-SA" sz="2400" b="1" dirty="0">
                <a:solidFill>
                  <a:srgbClr val="7030A0"/>
                </a:solidFill>
              </a:rPr>
              <a:t>أو المتعلقات </a:t>
            </a:r>
            <a:r>
              <a:rPr lang="ar-SA" sz="2400" b="1" dirty="0"/>
              <a:t>: وهي كل الزيادات على المسند والمسند اليه في الجملة مثل المفاعيل والحال والتوابع والحروف والنواسخ والمضاف اليه والجار والمجرور وغيرذلك </a:t>
            </a:r>
            <a:r>
              <a:rPr lang="ar-IQ" sz="2400" b="1" dirty="0" smtClean="0"/>
              <a:t> </a:t>
            </a:r>
            <a:r>
              <a:rPr lang="ar-IQ" sz="2400" b="1" dirty="0" smtClean="0">
                <a:solidFill>
                  <a:srgbClr val="00B050"/>
                </a:solidFill>
              </a:rPr>
              <a:t>خرج</a:t>
            </a:r>
            <a:r>
              <a:rPr lang="ar-IQ" sz="2400" b="1" dirty="0" smtClean="0"/>
              <a:t> </a:t>
            </a:r>
            <a:r>
              <a:rPr lang="ar-IQ" sz="2400" b="1" dirty="0" smtClean="0">
                <a:solidFill>
                  <a:schemeClr val="accent2">
                    <a:lumMod val="50000"/>
                  </a:schemeClr>
                </a:solidFill>
              </a:rPr>
              <a:t>الأولاد</a:t>
            </a:r>
            <a:r>
              <a:rPr lang="ar-IQ" sz="2400" b="1" dirty="0" smtClean="0"/>
              <a:t> </a:t>
            </a:r>
            <a:r>
              <a:rPr lang="ar-IQ" sz="2400" b="1" dirty="0" smtClean="0">
                <a:solidFill>
                  <a:srgbClr val="7030A0"/>
                </a:solidFill>
              </a:rPr>
              <a:t>الى الساحة </a:t>
            </a:r>
            <a:endParaRPr lang="en-US" sz="2400" b="1" dirty="0">
              <a:solidFill>
                <a:srgbClr val="7030A0"/>
              </a:solidFill>
            </a:endParaRPr>
          </a:p>
          <a:p>
            <a:pPr algn="r"/>
            <a:r>
              <a:rPr lang="ar-IQ" sz="2400" dirty="0" smtClean="0"/>
              <a:t>أحوال المسنداليه والمسند تشمل التعريف والتنكير والحذف والذكر والتقديم والتأخير </a:t>
            </a:r>
            <a:endParaRPr lang="en-US" sz="2400" dirty="0"/>
          </a:p>
        </p:txBody>
      </p:sp>
    </p:spTree>
    <p:extLst>
      <p:ext uri="{BB962C8B-B14F-4D97-AF65-F5344CB8AC3E}">
        <p14:creationId xmlns:p14="http://schemas.microsoft.com/office/powerpoint/2010/main" val="3552296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2371536"/>
          </a:xfrm>
        </p:spPr>
        <p:txBody>
          <a:bodyPr>
            <a:normAutofit fontScale="90000"/>
          </a:bodyPr>
          <a:lstStyle/>
          <a:p>
            <a:pPr algn="r" rtl="1">
              <a:lnSpc>
                <a:spcPct val="150000"/>
              </a:lnSpc>
            </a:pPr>
            <a:r>
              <a:rPr lang="ar-SA" sz="2700" b="1" dirty="0"/>
              <a:t>في قوله تعالى (</a:t>
            </a:r>
            <a:r>
              <a:rPr lang="en-US" sz="2700" b="1" dirty="0"/>
              <a:t> </a:t>
            </a:r>
            <a:r>
              <a:rPr lang="ar-SA" sz="2700" b="1" dirty="0"/>
              <a:t>إِنَّ إِبْرَاهِيمَ كَانَ أُمَّةً ) وقوله تعالى(وَأَقِيمُوا الصَّلَاة وَآتُوا الزَّكَاة )</a:t>
            </a:r>
            <a:r>
              <a:rPr lang="en-US" sz="2700" b="1" dirty="0"/>
              <a:t/>
            </a:r>
            <a:br>
              <a:rPr lang="en-US" sz="2700" b="1" dirty="0"/>
            </a:br>
            <a:r>
              <a:rPr lang="ar-SA" sz="2700" b="1" dirty="0"/>
              <a:t>المسندهو: ابراهيم ،وواو الجماعة في أقيموا و(آتوا)</a:t>
            </a:r>
            <a:r>
              <a:rPr lang="en-US" sz="2700" b="1" dirty="0"/>
              <a:t/>
            </a:r>
            <a:br>
              <a:rPr lang="en-US" sz="2700" b="1" dirty="0"/>
            </a:br>
            <a:r>
              <a:rPr lang="ar-SA" sz="2700" b="1" dirty="0"/>
              <a:t>المسند اليه هو:(أمة) والفعلان (أقام،آتى)</a:t>
            </a:r>
            <a:r>
              <a:rPr lang="en-US" sz="2700" b="1" dirty="0"/>
              <a:t/>
            </a:r>
            <a:br>
              <a:rPr lang="en-US" sz="2700" b="1" dirty="0"/>
            </a:br>
            <a:r>
              <a:rPr lang="ar-SA" sz="2700" b="1" dirty="0"/>
              <a:t>القيود هي: ان وكان و(واو الغطف ) وا المفعولان (الصلاة والزكاة )</a:t>
            </a:r>
            <a:r>
              <a:rPr lang="en-US" b="1" dirty="0"/>
              <a:t/>
            </a:r>
            <a:br>
              <a:rPr lang="en-US" b="1" dirty="0"/>
            </a:br>
            <a:endParaRPr lang="en-US" sz="2400" dirty="0"/>
          </a:p>
        </p:txBody>
      </p:sp>
      <p:sp>
        <p:nvSpPr>
          <p:cNvPr id="3" name="Content Placeholder 2"/>
          <p:cNvSpPr>
            <a:spLocks noGrp="1"/>
          </p:cNvSpPr>
          <p:nvPr>
            <p:ph idx="1"/>
          </p:nvPr>
        </p:nvSpPr>
        <p:spPr>
          <a:xfrm>
            <a:off x="838200" y="2371536"/>
            <a:ext cx="10515600" cy="4351338"/>
          </a:xfrm>
        </p:spPr>
        <p:txBody>
          <a:bodyPr>
            <a:normAutofit lnSpcReduction="10000"/>
          </a:bodyPr>
          <a:lstStyle/>
          <a:p>
            <a:pPr marL="0" indent="0" algn="r" rtl="1">
              <a:buNone/>
            </a:pPr>
            <a:r>
              <a:rPr lang="ar-SA" b="1" dirty="0">
                <a:solidFill>
                  <a:srgbClr val="FF0000"/>
                </a:solidFill>
              </a:rPr>
              <a:t>التقديم والتأخير</a:t>
            </a:r>
            <a:r>
              <a:rPr lang="ar-SA" dirty="0"/>
              <a:t>: </a:t>
            </a:r>
            <a:r>
              <a:rPr lang="ar-SA" b="1" dirty="0"/>
              <a:t>قسم الجرجاني التقديم على نوعين :</a:t>
            </a:r>
            <a:endParaRPr lang="en-US" b="1" dirty="0"/>
          </a:p>
          <a:p>
            <a:pPr marL="0" indent="0" algn="r" rtl="1">
              <a:buNone/>
            </a:pPr>
            <a:r>
              <a:rPr lang="ar-IQ" b="1" dirty="0" smtClean="0"/>
              <a:t>1</a:t>
            </a:r>
            <a:r>
              <a:rPr lang="ar-SA" b="1" dirty="0" smtClean="0"/>
              <a:t>-</a:t>
            </a:r>
            <a:r>
              <a:rPr lang="ar-SA" b="1" dirty="0"/>
              <a:t> </a:t>
            </a:r>
            <a:r>
              <a:rPr lang="ar-SA" b="1" dirty="0">
                <a:solidFill>
                  <a:srgbClr val="FF0000"/>
                </a:solidFill>
              </a:rPr>
              <a:t>تقديم على نية التأخير</a:t>
            </a:r>
            <a:r>
              <a:rPr lang="ar-SA" b="1" dirty="0"/>
              <a:t> : وذلك كل شيء أقررته مع التقديم على حكمه الذي كان عليه وفي جنسه الذي كان فيه ، كخبر المبتدأ إذا قدمته على المبتدأ، والمفعول إذا قدمته على الفاعل </a:t>
            </a:r>
            <a:r>
              <a:rPr lang="ar-SA" b="1" dirty="0">
                <a:solidFill>
                  <a:srgbClr val="FF0000"/>
                </a:solidFill>
              </a:rPr>
              <a:t>:(منطلقٌ زيدٌ)و(ضرب عمرا </a:t>
            </a:r>
            <a:r>
              <a:rPr lang="ar-SA" b="1" dirty="0" smtClean="0">
                <a:solidFill>
                  <a:srgbClr val="FF0000"/>
                </a:solidFill>
              </a:rPr>
              <a:t>زيدٌ)</a:t>
            </a:r>
            <a:endParaRPr lang="ar-IQ" b="1" dirty="0" smtClean="0">
              <a:solidFill>
                <a:srgbClr val="FF0000"/>
              </a:solidFill>
            </a:endParaRPr>
          </a:p>
          <a:p>
            <a:pPr marL="0" indent="0" algn="r" rtl="1">
              <a:buNone/>
            </a:pPr>
            <a:r>
              <a:rPr lang="ar-IQ" b="1" dirty="0" smtClean="0"/>
              <a:t>2</a:t>
            </a:r>
            <a:r>
              <a:rPr lang="ar-SA" b="1" dirty="0" smtClean="0"/>
              <a:t>-</a:t>
            </a:r>
            <a:r>
              <a:rPr lang="ar-SA" b="1" dirty="0"/>
              <a:t>  </a:t>
            </a:r>
            <a:r>
              <a:rPr lang="ar-SA" b="1" dirty="0">
                <a:solidFill>
                  <a:srgbClr val="FF0000"/>
                </a:solidFill>
              </a:rPr>
              <a:t>تقديم لا على نية التأخير </a:t>
            </a:r>
            <a:r>
              <a:rPr lang="ar-SA" b="1" dirty="0"/>
              <a:t>:ولكن على أن تنقل الشيء عن حكم إلى حكم ، وتجعل له بابا غير بابه وإعرابا غير إعرابه ، وذلك أن تجيء إلى اسمين يحتمل كل واحد منهما أن يكون مبتدأ ويكون الآخر خبرا له فتقدم تارة هذا على ذلك وأخرى ذاك على هذا ومثاله ما تصنعه بزيد والمنطلق،حيث تقول مرة </a:t>
            </a:r>
            <a:r>
              <a:rPr lang="ar-SA" b="1" dirty="0">
                <a:solidFill>
                  <a:srgbClr val="FF0000"/>
                </a:solidFill>
              </a:rPr>
              <a:t>(زيد المنطلق ) </a:t>
            </a:r>
            <a:r>
              <a:rPr lang="ar-SA" b="1" dirty="0"/>
              <a:t>وأخرى</a:t>
            </a:r>
            <a:r>
              <a:rPr lang="ar-SA" b="1" dirty="0">
                <a:solidFill>
                  <a:srgbClr val="FF0000"/>
                </a:solidFill>
              </a:rPr>
              <a:t>(المنطلق زيد) </a:t>
            </a:r>
            <a:r>
              <a:rPr lang="ar-SA" b="1" dirty="0"/>
              <a:t>فأنت في هذا لم تقدم المنطلق على أن يكون متروكا على حكمه الذي كان عليه مع التأخير ، فيكون خبر المبتدأ كما كان ، بل على أن تنقله من كونه خبرا إلى كونه مبتدأ ، وكذلك لم تؤخر زيدا على أن يكون مبتدأ كما كان بل على أن تخرجه عن كونه مبتدأ إلى كونه خبرا.</a:t>
            </a:r>
            <a:endParaRPr lang="en-US" b="1" dirty="0"/>
          </a:p>
          <a:p>
            <a:pPr algn="r"/>
            <a:endParaRPr lang="en-US" sz="2400" dirty="0"/>
          </a:p>
        </p:txBody>
      </p:sp>
    </p:spTree>
    <p:extLst>
      <p:ext uri="{BB962C8B-B14F-4D97-AF65-F5344CB8AC3E}">
        <p14:creationId xmlns:p14="http://schemas.microsoft.com/office/powerpoint/2010/main" val="1252277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690688"/>
          </a:xfrm>
        </p:spPr>
        <p:txBody>
          <a:bodyPr>
            <a:noAutofit/>
          </a:bodyPr>
          <a:lstStyle/>
          <a:p>
            <a:pPr algn="r" rtl="1"/>
            <a:r>
              <a:rPr lang="ar-SA" sz="2400" b="1" dirty="0">
                <a:solidFill>
                  <a:srgbClr val="FF0000"/>
                </a:solidFill>
              </a:rPr>
              <a:t>تقديم المسند إليه </a:t>
            </a:r>
            <a:r>
              <a:rPr lang="ar-SA" sz="2400" b="1" dirty="0" smtClean="0">
                <a:solidFill>
                  <a:srgbClr val="FF0000"/>
                </a:solidFill>
              </a:rPr>
              <a:t>:</a:t>
            </a:r>
            <a:r>
              <a:rPr lang="ar-SA" sz="2400" b="1" dirty="0" smtClean="0"/>
              <a:t>مرتبة </a:t>
            </a:r>
            <a:r>
              <a:rPr lang="ar-SA" sz="2400" b="1" dirty="0"/>
              <a:t>المسند إله التقديم </a:t>
            </a:r>
            <a:r>
              <a:rPr lang="ar-SA" sz="2400" b="1" dirty="0" smtClean="0"/>
              <a:t>،وذلك </a:t>
            </a:r>
            <a:r>
              <a:rPr lang="ar-SA" sz="2400" b="1" dirty="0"/>
              <a:t>لأن مدلوله هو الذي يخطر أولاً في الذهن لأنه المحكوم عليه ، والمحكوم عليه سابق للحكم ، فاستحق التقديم وضعاُ ولتقديمه دواعٍ منها : </a:t>
            </a:r>
            <a:r>
              <a:rPr lang="ar-IQ" sz="2400" b="1" dirty="0" smtClean="0"/>
              <a:t/>
            </a:r>
            <a:br>
              <a:rPr lang="ar-IQ" sz="2400" b="1" dirty="0" smtClean="0"/>
            </a:br>
            <a:r>
              <a:rPr lang="en-US" sz="2400" b="1" dirty="0"/>
              <a:t/>
            </a:r>
            <a:br>
              <a:rPr lang="en-US" sz="2400" b="1" dirty="0"/>
            </a:br>
            <a:r>
              <a:rPr lang="ar-SA" sz="2400" b="1" dirty="0"/>
              <a:t>1-أنه الاصل ولا مقتضى للعدول عنه كتقديم الفاعل على المفعول والمبتدأ على الخبروصاحب الحال عليها.</a:t>
            </a:r>
            <a:r>
              <a:rPr lang="en-US" sz="2400" b="1" dirty="0"/>
              <a:t/>
            </a:r>
            <a:br>
              <a:rPr lang="en-US" sz="2400" b="1" dirty="0"/>
            </a:br>
            <a:endParaRPr lang="en-US" sz="2400" dirty="0"/>
          </a:p>
        </p:txBody>
      </p:sp>
      <p:sp>
        <p:nvSpPr>
          <p:cNvPr id="3" name="Content Placeholder 2"/>
          <p:cNvSpPr>
            <a:spLocks noGrp="1"/>
          </p:cNvSpPr>
          <p:nvPr>
            <p:ph idx="1"/>
          </p:nvPr>
        </p:nvSpPr>
        <p:spPr>
          <a:xfrm>
            <a:off x="838200" y="1825624"/>
            <a:ext cx="10515600" cy="5032375"/>
          </a:xfrm>
        </p:spPr>
        <p:txBody>
          <a:bodyPr>
            <a:normAutofit/>
          </a:bodyPr>
          <a:lstStyle/>
          <a:p>
            <a:pPr marL="0" indent="0" algn="r" rtl="1">
              <a:buNone/>
            </a:pPr>
            <a:r>
              <a:rPr lang="ar-IQ" b="1" dirty="0" smtClean="0"/>
              <a:t>2</a:t>
            </a:r>
            <a:r>
              <a:rPr lang="ar-SA" b="1" dirty="0" smtClean="0"/>
              <a:t>-</a:t>
            </a:r>
            <a:r>
              <a:rPr lang="ar-SA" dirty="0" smtClean="0"/>
              <a:t> </a:t>
            </a:r>
            <a:r>
              <a:rPr lang="ar-SA" sz="2400" b="1" dirty="0"/>
              <a:t>التشويق إلى الخبرالمتأخر إذا كان المتقدم مشعراً بغرابة مثل قول أبي العلاء المعري :</a:t>
            </a:r>
            <a:endParaRPr lang="en-US" sz="2400" b="1" dirty="0"/>
          </a:p>
          <a:p>
            <a:pPr marL="0" indent="0" algn="ctr" rtl="1">
              <a:buNone/>
            </a:pPr>
            <a:r>
              <a:rPr lang="ar-IQ" sz="2400" b="1" dirty="0" smtClean="0">
                <a:solidFill>
                  <a:srgbClr val="FF0000"/>
                </a:solidFill>
              </a:rPr>
              <a:t>                </a:t>
            </a:r>
            <a:r>
              <a:rPr lang="ar-SA" sz="2400" b="1" dirty="0" smtClean="0">
                <a:solidFill>
                  <a:srgbClr val="FF0000"/>
                </a:solidFill>
              </a:rPr>
              <a:t>والذي </a:t>
            </a:r>
            <a:r>
              <a:rPr lang="ar-SA" sz="2400" b="1" dirty="0">
                <a:solidFill>
                  <a:srgbClr val="FF0000"/>
                </a:solidFill>
              </a:rPr>
              <a:t>حارت البرية فيه         حيوان مستحدث من جماد</a:t>
            </a:r>
            <a:endParaRPr lang="en-US" sz="2400" b="1" dirty="0">
              <a:solidFill>
                <a:srgbClr val="FF0000"/>
              </a:solidFill>
            </a:endParaRPr>
          </a:p>
          <a:p>
            <a:pPr marL="0" indent="0" algn="r" rtl="1">
              <a:buNone/>
            </a:pPr>
            <a:r>
              <a:rPr lang="ar-SA" sz="2400" b="1" dirty="0" smtClean="0"/>
              <a:t>الإنسان </a:t>
            </a:r>
            <a:r>
              <a:rPr lang="ar-SA" sz="2400" b="1" dirty="0"/>
              <a:t>تحار فيه النفوس أو البرية، كيف خلق هذا الإنسان الفاهم الناطق المتحرك من جماد</a:t>
            </a:r>
            <a:r>
              <a:rPr lang="en-US" sz="2400" b="1" dirty="0"/>
              <a:t/>
            </a:r>
            <a:br>
              <a:rPr lang="en-US" sz="2400" b="1" dirty="0"/>
            </a:br>
            <a:r>
              <a:rPr lang="ar-SA" sz="2400" b="1" dirty="0"/>
              <a:t>3-تعجيل المسرة عندما يكون في ذكر المسند اليه تفاؤل : مثل قولنا العفو عنك صدر به الأمر </a:t>
            </a:r>
            <a:endParaRPr lang="ar-IQ" sz="2400" b="1" dirty="0" smtClean="0"/>
          </a:p>
          <a:p>
            <a:pPr marL="0" indent="0" algn="r" rtl="1">
              <a:buNone/>
            </a:pPr>
            <a:r>
              <a:rPr lang="en-US" sz="2400" b="1" dirty="0" smtClean="0"/>
              <a:t> </a:t>
            </a:r>
            <a:r>
              <a:rPr lang="ar-SA" sz="2400" b="1" dirty="0"/>
              <a:t>4-تعجيل الإساءة عندما يكون في ذكر المسند اليه تشاؤم : مثل قولنا القصاص حكم به القاضي .</a:t>
            </a:r>
            <a:endParaRPr lang="en-US" sz="2400" b="1" dirty="0"/>
          </a:p>
          <a:p>
            <a:pPr marL="0" indent="0" algn="r" rtl="1">
              <a:buNone/>
            </a:pPr>
            <a:r>
              <a:rPr lang="ar-IQ" sz="2400" b="1" dirty="0" smtClean="0"/>
              <a:t>5</a:t>
            </a:r>
            <a:r>
              <a:rPr lang="ar-SA" sz="2400" b="1" dirty="0" smtClean="0"/>
              <a:t>- </a:t>
            </a:r>
            <a:r>
              <a:rPr lang="ar-SA" sz="2400" b="1" dirty="0"/>
              <a:t>التلذذ مثل قولنا : ليلى وصلت وسلمي هجرت،وقول الشاعر:</a:t>
            </a:r>
            <a:endParaRPr lang="en-US" sz="2400" b="1" dirty="0"/>
          </a:p>
          <a:p>
            <a:pPr marL="0" indent="0" algn="ctr" rtl="1">
              <a:buNone/>
            </a:pPr>
            <a:r>
              <a:rPr lang="ar-IQ" sz="2400" b="1" dirty="0" smtClean="0">
                <a:solidFill>
                  <a:srgbClr val="FF0000"/>
                </a:solidFill>
              </a:rPr>
              <a:t>                      </a:t>
            </a:r>
            <a:r>
              <a:rPr lang="ar-SA" sz="2400" b="1" dirty="0" smtClean="0">
                <a:solidFill>
                  <a:srgbClr val="FF0000"/>
                </a:solidFill>
              </a:rPr>
              <a:t>بالله </a:t>
            </a:r>
            <a:r>
              <a:rPr lang="ar-SA" sz="2400" b="1" dirty="0">
                <a:solidFill>
                  <a:srgbClr val="FF0000"/>
                </a:solidFill>
              </a:rPr>
              <a:t>يا ظبيات القاع قُلْنَ لنا        ليلاي منكنّ أم  ليلى من البشر </a:t>
            </a:r>
            <a:endParaRPr lang="en-US" sz="2400" b="1" dirty="0">
              <a:solidFill>
                <a:srgbClr val="FF0000"/>
              </a:solidFill>
            </a:endParaRPr>
          </a:p>
          <a:p>
            <a:pPr marL="0" indent="0" algn="r" rtl="1">
              <a:buNone/>
            </a:pPr>
            <a:r>
              <a:rPr lang="ar-IQ" sz="2400" b="1" dirty="0" smtClean="0"/>
              <a:t>6</a:t>
            </a:r>
            <a:r>
              <a:rPr lang="ar-SA" sz="2400" b="1" dirty="0" smtClean="0"/>
              <a:t>- </a:t>
            </a:r>
            <a:r>
              <a:rPr lang="ar-SA" sz="2400" b="1" dirty="0"/>
              <a:t>التبرك مثل : اسمُ الله اهتديتُ به </a:t>
            </a:r>
            <a:r>
              <a:rPr lang="ar-SA" sz="2400" b="1" dirty="0" smtClean="0"/>
              <a:t>.</a:t>
            </a:r>
            <a:endParaRPr lang="ar-IQ" sz="2400" b="1" dirty="0" smtClean="0"/>
          </a:p>
          <a:p>
            <a:pPr marL="0" indent="0" algn="r" rtl="1">
              <a:buNone/>
            </a:pPr>
            <a:r>
              <a:rPr lang="ar-IQ" sz="2400" b="1" dirty="0"/>
              <a:t>7</a:t>
            </a:r>
            <a:r>
              <a:rPr lang="ar-SA" sz="2400" b="1" dirty="0" smtClean="0"/>
              <a:t>-كون </a:t>
            </a:r>
            <a:r>
              <a:rPr lang="ar-SA" sz="2400" b="1" dirty="0"/>
              <a:t>المتقدم محط لإنكار الغرابة مثل قول الشاعر : </a:t>
            </a:r>
            <a:endParaRPr lang="en-US" sz="2400" dirty="0"/>
          </a:p>
          <a:p>
            <a:pPr marL="0" indent="0" algn="ctr">
              <a:buNone/>
            </a:pPr>
            <a:r>
              <a:rPr lang="ar-SA" sz="2400" b="1" dirty="0" smtClean="0">
                <a:solidFill>
                  <a:srgbClr val="FF0000"/>
                </a:solidFill>
              </a:rPr>
              <a:t>أبعد </a:t>
            </a:r>
            <a:r>
              <a:rPr lang="ar-SA" sz="2400" b="1" dirty="0">
                <a:solidFill>
                  <a:srgbClr val="FF0000"/>
                </a:solidFill>
              </a:rPr>
              <a:t>المشيب المنقضي في الذوائب          تحاول وصل الغانيات </a:t>
            </a:r>
            <a:r>
              <a:rPr lang="ar-SA" sz="2400" b="1" dirty="0" smtClean="0">
                <a:solidFill>
                  <a:srgbClr val="FF0000"/>
                </a:solidFill>
              </a:rPr>
              <a:t>الكواعب</a:t>
            </a:r>
            <a:r>
              <a:rPr lang="ar-IQ" sz="2400" b="1" dirty="0" smtClean="0">
                <a:solidFill>
                  <a:srgbClr val="FF0000"/>
                </a:solidFill>
              </a:rPr>
              <a:t> </a:t>
            </a:r>
            <a:endParaRPr lang="en-US" sz="2400" dirty="0">
              <a:solidFill>
                <a:srgbClr val="FF0000"/>
              </a:solidFill>
            </a:endParaRPr>
          </a:p>
        </p:txBody>
      </p:sp>
    </p:spTree>
    <p:extLst>
      <p:ext uri="{BB962C8B-B14F-4D97-AF65-F5344CB8AC3E}">
        <p14:creationId xmlns:p14="http://schemas.microsoft.com/office/powerpoint/2010/main" val="81670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2088106"/>
          </a:xfrm>
        </p:spPr>
        <p:txBody>
          <a:bodyPr>
            <a:normAutofit fontScale="90000"/>
          </a:bodyPr>
          <a:lstStyle/>
          <a:p>
            <a:pPr algn="r" rtl="1"/>
            <a:r>
              <a:rPr lang="ar-IQ" sz="2700" b="1" dirty="0" smtClean="0"/>
              <a:t>8</a:t>
            </a:r>
            <a:r>
              <a:rPr lang="ar-SA" sz="2700" b="1" dirty="0" smtClean="0"/>
              <a:t>- </a:t>
            </a:r>
            <a:r>
              <a:rPr lang="ar-SA" sz="2700" b="1" dirty="0"/>
              <a:t>تخصيص المسند اليه بالخبر الفعلي ان ولي حرف نفي مثل (ما انا قلت هذا)وقول المتنبي</a:t>
            </a:r>
            <a:r>
              <a:rPr lang="ar-SA" sz="2700" b="1" dirty="0" smtClean="0"/>
              <a:t>:</a:t>
            </a:r>
            <a:r>
              <a:rPr lang="ar-IQ" sz="2700" b="1" dirty="0" smtClean="0"/>
              <a:t/>
            </a:r>
            <a:br>
              <a:rPr lang="ar-IQ" sz="2700" b="1" dirty="0" smtClean="0"/>
            </a:br>
            <a:r>
              <a:rPr lang="en-US" sz="2700" dirty="0">
                <a:solidFill>
                  <a:srgbClr val="FF0000"/>
                </a:solidFill>
              </a:rPr>
              <a:t/>
            </a:r>
            <a:br>
              <a:rPr lang="en-US" sz="2700" dirty="0">
                <a:solidFill>
                  <a:srgbClr val="FF0000"/>
                </a:solidFill>
              </a:rPr>
            </a:br>
            <a:r>
              <a:rPr lang="ar-SA" sz="2700" b="1" dirty="0">
                <a:solidFill>
                  <a:srgbClr val="FF0000"/>
                </a:solidFill>
              </a:rPr>
              <a:t>     وما انا اسقمت جسمي به            ولا انا اضرمت في القلب نارا </a:t>
            </a:r>
            <a:r>
              <a:rPr lang="ar-IQ" sz="2700" b="1" dirty="0" smtClean="0"/>
              <a:t/>
            </a:r>
            <a:br>
              <a:rPr lang="ar-IQ" sz="2700" b="1" dirty="0" smtClean="0"/>
            </a:br>
            <a:r>
              <a:rPr lang="en-US" sz="2700" dirty="0"/>
              <a:t/>
            </a:r>
            <a:br>
              <a:rPr lang="en-US" sz="2700" dirty="0"/>
            </a:br>
            <a:r>
              <a:rPr lang="ar-SA" sz="2700" b="1" dirty="0"/>
              <a:t>9- تقوية الحكم وتقريره مثل قوله تعالى (وَالَّذِينَ هُم بِرَبِّهِمْ لَا يُشْرِكُونَ</a:t>
            </a:r>
            <a:r>
              <a:rPr lang="ar-SA" sz="2700" dirty="0"/>
              <a:t> </a:t>
            </a:r>
            <a:r>
              <a:rPr lang="ar-SA" sz="2700" b="1" dirty="0"/>
              <a:t>)</a:t>
            </a:r>
            <a:r>
              <a:rPr lang="en-US" sz="2700" dirty="0"/>
              <a:t/>
            </a:r>
            <a:br>
              <a:rPr lang="en-US" sz="2700" dirty="0"/>
            </a:br>
            <a:endParaRPr lang="en-US" sz="2700" dirty="0"/>
          </a:p>
        </p:txBody>
      </p:sp>
      <p:sp>
        <p:nvSpPr>
          <p:cNvPr id="3" name="Content Placeholder 2"/>
          <p:cNvSpPr>
            <a:spLocks noGrp="1"/>
          </p:cNvSpPr>
          <p:nvPr>
            <p:ph idx="1"/>
          </p:nvPr>
        </p:nvSpPr>
        <p:spPr>
          <a:xfrm>
            <a:off x="838200" y="2088107"/>
            <a:ext cx="10515600" cy="4088856"/>
          </a:xfrm>
        </p:spPr>
        <p:txBody>
          <a:bodyPr>
            <a:normAutofit/>
          </a:bodyPr>
          <a:lstStyle/>
          <a:p>
            <a:pPr marL="0" indent="0" algn="r" rtl="1">
              <a:buNone/>
            </a:pPr>
            <a:r>
              <a:rPr lang="ar-SA" sz="2400" b="1" dirty="0"/>
              <a:t>ومما يدخل في ذلك تقديم (مثل)و(غير)مثل قول الشاعر:</a:t>
            </a:r>
            <a:endParaRPr lang="en-US" sz="2400" dirty="0"/>
          </a:p>
          <a:p>
            <a:pPr marL="0" indent="0" algn="r" rtl="1">
              <a:buNone/>
            </a:pPr>
            <a:r>
              <a:rPr lang="ar-SA" sz="2400" b="1" dirty="0">
                <a:solidFill>
                  <a:srgbClr val="FF0000"/>
                </a:solidFill>
              </a:rPr>
              <a:t>مثلك يثني المُزْنَ عن صوبه        ويسترد الدمع عن </a:t>
            </a:r>
            <a:r>
              <a:rPr lang="ar-SA" sz="2400" b="1" dirty="0" smtClean="0">
                <a:solidFill>
                  <a:srgbClr val="FF0000"/>
                </a:solidFill>
              </a:rPr>
              <a:t>غربه</a:t>
            </a:r>
            <a:endParaRPr lang="ar-IQ" sz="2400" b="1" dirty="0" smtClean="0">
              <a:solidFill>
                <a:srgbClr val="FF0000"/>
              </a:solidFill>
            </a:endParaRPr>
          </a:p>
          <a:p>
            <a:pPr marL="0" indent="0" algn="r" rtl="1">
              <a:buNone/>
            </a:pPr>
            <a:r>
              <a:rPr lang="ar-SA" sz="2400" b="1" dirty="0" smtClean="0"/>
              <a:t> </a:t>
            </a:r>
            <a:r>
              <a:rPr lang="ar-SA" sz="2400" b="1" dirty="0"/>
              <a:t>وقول المتنبي </a:t>
            </a:r>
            <a:r>
              <a:rPr lang="ar-SA" sz="2400" b="1" dirty="0" smtClean="0"/>
              <a:t>:</a:t>
            </a:r>
            <a:endParaRPr lang="ar-IQ" sz="2400" b="1" dirty="0" smtClean="0"/>
          </a:p>
          <a:p>
            <a:pPr marL="0" indent="0" algn="r" rtl="1">
              <a:buNone/>
            </a:pPr>
            <a:r>
              <a:rPr lang="ar-SA" sz="2400" b="1" dirty="0" smtClean="0">
                <a:solidFill>
                  <a:srgbClr val="FF0000"/>
                </a:solidFill>
              </a:rPr>
              <a:t>غيري </a:t>
            </a:r>
            <a:r>
              <a:rPr lang="ar-SA" sz="2400" b="1" dirty="0">
                <a:solidFill>
                  <a:srgbClr val="FF0000"/>
                </a:solidFill>
              </a:rPr>
              <a:t>بأكثر هذا الناس ينخدع          ان قاتلوا جبنوا وان حدّثوا شجعوا </a:t>
            </a:r>
            <a:endParaRPr lang="en-US" sz="2400" dirty="0">
              <a:solidFill>
                <a:srgbClr val="FF0000"/>
              </a:solidFill>
            </a:endParaRPr>
          </a:p>
          <a:p>
            <a:pPr marL="0" indent="0" algn="r" rtl="1">
              <a:buNone/>
            </a:pPr>
            <a:r>
              <a:rPr lang="ar-SA" sz="2400" b="1" dirty="0"/>
              <a:t>فتقديمهما يقوي الحكم </a:t>
            </a:r>
            <a:endParaRPr lang="en-US" sz="2400" dirty="0"/>
          </a:p>
          <a:p>
            <a:pPr marL="0" indent="0" algn="r" rtl="1">
              <a:buNone/>
            </a:pPr>
            <a:r>
              <a:rPr lang="ar-IQ" sz="2400" b="1" dirty="0" smtClean="0"/>
              <a:t>10</a:t>
            </a:r>
            <a:r>
              <a:rPr lang="ar-SA" sz="2400" b="1" dirty="0" smtClean="0"/>
              <a:t>-افادة </a:t>
            </a:r>
            <a:r>
              <a:rPr lang="ar-SA" sz="2400" b="1" dirty="0"/>
              <a:t>العموم مثل  :كل انسان لم يقم يقدم ليفيد نفي القيام عن كل الناس </a:t>
            </a:r>
            <a:endParaRPr lang="en-US" sz="2400" dirty="0"/>
          </a:p>
          <a:p>
            <a:pPr algn="r"/>
            <a:endParaRPr lang="en-US" sz="2400" dirty="0"/>
          </a:p>
        </p:txBody>
      </p:sp>
    </p:spTree>
    <p:extLst>
      <p:ext uri="{BB962C8B-B14F-4D97-AF65-F5344CB8AC3E}">
        <p14:creationId xmlns:p14="http://schemas.microsoft.com/office/powerpoint/2010/main" val="2438872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7382" y="12015"/>
            <a:ext cx="10515600" cy="1690688"/>
          </a:xfrm>
        </p:spPr>
        <p:txBody>
          <a:bodyPr>
            <a:noAutofit/>
          </a:bodyPr>
          <a:lstStyle/>
          <a:p>
            <a:pPr algn="r" rtl="1"/>
            <a:r>
              <a:rPr lang="ar-IQ" sz="2400" b="1" dirty="0" smtClean="0"/>
              <a:t/>
            </a:r>
            <a:br>
              <a:rPr lang="ar-IQ" sz="2400" b="1" dirty="0" smtClean="0"/>
            </a:br>
            <a:r>
              <a:rPr lang="ar-SA" sz="2400" b="1" dirty="0" smtClean="0">
                <a:solidFill>
                  <a:srgbClr val="FF0000"/>
                </a:solidFill>
              </a:rPr>
              <a:t>تقديم </a:t>
            </a:r>
            <a:r>
              <a:rPr lang="ar-SA" sz="2400" b="1" dirty="0">
                <a:solidFill>
                  <a:srgbClr val="FF0000"/>
                </a:solidFill>
              </a:rPr>
              <a:t>المسند أو تأخيره : </a:t>
            </a:r>
            <a:r>
              <a:rPr lang="ar-SA" sz="2400" b="1" dirty="0" smtClean="0"/>
              <a:t>يقدم </a:t>
            </a:r>
            <a:r>
              <a:rPr lang="ar-SA" sz="2400" b="1" dirty="0"/>
              <a:t>المسند إذا وجد باعث على </a:t>
            </a:r>
            <a:r>
              <a:rPr lang="ar-SA" sz="2400" b="1" dirty="0" smtClean="0"/>
              <a:t>تقديمه</a:t>
            </a:r>
            <a:r>
              <a:rPr lang="ar-IQ" sz="2400" b="1" dirty="0" smtClean="0"/>
              <a:t>،</a:t>
            </a:r>
            <a:r>
              <a:rPr lang="ar-SA" sz="2400" b="1" dirty="0" smtClean="0"/>
              <a:t>كأن </a:t>
            </a:r>
            <a:r>
              <a:rPr lang="ar-SA" sz="2400" b="1" dirty="0"/>
              <a:t>يكون عاملاً قام محمدٌ أو مما له الصدارة في الكلام مثل . أين أخوك ؟ أو إذا أريد به أحد الأغراض التالية </a:t>
            </a:r>
            <a:r>
              <a:rPr lang="ar-SA" sz="2400" b="1" dirty="0" smtClean="0"/>
              <a:t>:</a:t>
            </a:r>
            <a:r>
              <a:rPr lang="ar-IQ" sz="2400" b="1" dirty="0" smtClean="0"/>
              <a:t/>
            </a:r>
            <a:br>
              <a:rPr lang="ar-IQ" sz="2400" b="1" dirty="0" smtClean="0"/>
            </a:br>
            <a:r>
              <a:rPr lang="en-US" sz="2400" dirty="0"/>
              <a:t/>
            </a:r>
            <a:br>
              <a:rPr lang="en-US" sz="2400" dirty="0"/>
            </a:br>
            <a:r>
              <a:rPr lang="ar-SA" sz="2400" b="1" dirty="0"/>
              <a:t>1-تخصيص المسند بالمسند إليه مثل قوله تعالى: </a:t>
            </a:r>
            <a:r>
              <a:rPr lang="ar-SA" sz="2400" b="1" dirty="0" smtClean="0"/>
              <a:t>(</a:t>
            </a:r>
            <a:r>
              <a:rPr lang="ar-IQ" sz="2400" b="1" dirty="0">
                <a:solidFill>
                  <a:srgbClr val="FF0000"/>
                </a:solidFill>
              </a:rPr>
              <a:t>وَلِلَّهِ مُلْكُ السَّمَاوَاتِ وَالأَرْضِ</a:t>
            </a:r>
            <a:r>
              <a:rPr lang="ar-SA" sz="2400" b="1" dirty="0" smtClean="0">
                <a:solidFill>
                  <a:srgbClr val="FF0000"/>
                </a:solidFill>
              </a:rPr>
              <a:t>)</a:t>
            </a:r>
            <a:r>
              <a:rPr lang="ar-SA" sz="2400" b="1" dirty="0" smtClean="0"/>
              <a:t>وقوله (</a:t>
            </a:r>
            <a:r>
              <a:rPr lang="ar-IQ" sz="2400" b="1" dirty="0">
                <a:solidFill>
                  <a:srgbClr val="FF0000"/>
                </a:solidFill>
              </a:rPr>
              <a:t>لَكُمْ دِينُكُمْ وَلِيَ دِينِ</a:t>
            </a:r>
            <a:r>
              <a:rPr lang="ar-IQ" sz="2400" dirty="0">
                <a:solidFill>
                  <a:srgbClr val="FF0000"/>
                </a:solidFill>
              </a:rPr>
              <a:t> </a:t>
            </a:r>
            <a:r>
              <a:rPr lang="ar-SA" sz="2400" b="1" dirty="0" smtClean="0"/>
              <a:t>)</a:t>
            </a:r>
            <a:r>
              <a:rPr lang="en-US" sz="2400" dirty="0"/>
              <a:t/>
            </a:r>
            <a:br>
              <a:rPr lang="en-US" sz="2400" dirty="0"/>
            </a:br>
            <a:endParaRPr lang="en-US" sz="2400" dirty="0"/>
          </a:p>
        </p:txBody>
      </p:sp>
      <p:sp>
        <p:nvSpPr>
          <p:cNvPr id="3" name="Content Placeholder 2"/>
          <p:cNvSpPr>
            <a:spLocks noGrp="1"/>
          </p:cNvSpPr>
          <p:nvPr>
            <p:ph idx="1"/>
          </p:nvPr>
        </p:nvSpPr>
        <p:spPr>
          <a:xfrm>
            <a:off x="838200" y="1690689"/>
            <a:ext cx="10515600" cy="4486274"/>
          </a:xfrm>
        </p:spPr>
        <p:txBody>
          <a:bodyPr>
            <a:normAutofit/>
          </a:bodyPr>
          <a:lstStyle/>
          <a:p>
            <a:pPr marL="0" indent="0" algn="r" rtl="1">
              <a:buNone/>
            </a:pPr>
            <a:r>
              <a:rPr lang="ar-IQ" sz="2400" b="1" dirty="0" smtClean="0"/>
              <a:t>2</a:t>
            </a:r>
            <a:r>
              <a:rPr lang="ar-SA" sz="2400" b="1" dirty="0" smtClean="0"/>
              <a:t>-التنبيه </a:t>
            </a:r>
            <a:r>
              <a:rPr lang="ar-SA" sz="2400" b="1" dirty="0"/>
              <a:t>من اول الامر على انه خبر لا نعت مثل قول حسان: </a:t>
            </a:r>
            <a:endParaRPr lang="en-US" sz="2400" dirty="0"/>
          </a:p>
          <a:p>
            <a:pPr marL="0" indent="0" algn="ctr" rtl="1">
              <a:buNone/>
            </a:pPr>
            <a:r>
              <a:rPr lang="ar-SA" sz="2400" b="1" dirty="0" smtClean="0">
                <a:solidFill>
                  <a:srgbClr val="FF0000"/>
                </a:solidFill>
              </a:rPr>
              <a:t>  ل</a:t>
            </a:r>
            <a:r>
              <a:rPr lang="ar-IQ" sz="2400" b="1" dirty="0" smtClean="0">
                <a:solidFill>
                  <a:srgbClr val="FF0000"/>
                </a:solidFill>
              </a:rPr>
              <a:t>ــ</a:t>
            </a:r>
            <a:r>
              <a:rPr lang="ar-SA" sz="2400" b="1" dirty="0" smtClean="0">
                <a:solidFill>
                  <a:srgbClr val="FF0000"/>
                </a:solidFill>
              </a:rPr>
              <a:t>ه </a:t>
            </a:r>
            <a:r>
              <a:rPr lang="ar-SA" sz="2400" b="1" dirty="0">
                <a:solidFill>
                  <a:srgbClr val="FF0000"/>
                </a:solidFill>
              </a:rPr>
              <a:t>همم لا منتهى </a:t>
            </a:r>
            <a:r>
              <a:rPr lang="ar-SA" sz="2400" b="1" dirty="0" smtClean="0">
                <a:solidFill>
                  <a:srgbClr val="FF0000"/>
                </a:solidFill>
              </a:rPr>
              <a:t>لكباره</a:t>
            </a:r>
            <a:r>
              <a:rPr lang="ar-IQ" sz="2400" b="1" dirty="0" smtClean="0">
                <a:solidFill>
                  <a:srgbClr val="FF0000"/>
                </a:solidFill>
              </a:rPr>
              <a:t>ــ</a:t>
            </a:r>
            <a:r>
              <a:rPr lang="ar-SA" sz="2400" b="1" dirty="0" smtClean="0">
                <a:solidFill>
                  <a:srgbClr val="FF0000"/>
                </a:solidFill>
              </a:rPr>
              <a:t>ا         وهمته</a:t>
            </a:r>
            <a:r>
              <a:rPr lang="ar-IQ" sz="2400" b="1" dirty="0" smtClean="0">
                <a:solidFill>
                  <a:srgbClr val="FF0000"/>
                </a:solidFill>
              </a:rPr>
              <a:t> </a:t>
            </a:r>
            <a:r>
              <a:rPr lang="ar-SA" sz="2400" b="1" dirty="0" smtClean="0">
                <a:solidFill>
                  <a:srgbClr val="FF0000"/>
                </a:solidFill>
              </a:rPr>
              <a:t>الصغرى </a:t>
            </a:r>
            <a:r>
              <a:rPr lang="ar-SA" sz="2400" b="1" dirty="0">
                <a:solidFill>
                  <a:srgbClr val="FF0000"/>
                </a:solidFill>
              </a:rPr>
              <a:t>أجل من الدهر </a:t>
            </a:r>
            <a:endParaRPr lang="en-US" sz="2400" dirty="0">
              <a:solidFill>
                <a:srgbClr val="FF0000"/>
              </a:solidFill>
            </a:endParaRPr>
          </a:p>
          <a:p>
            <a:pPr marL="0" indent="0" algn="ctr" rtl="1">
              <a:buNone/>
            </a:pPr>
            <a:r>
              <a:rPr lang="ar-SA" sz="2400" b="1" dirty="0" smtClean="0">
                <a:solidFill>
                  <a:srgbClr val="FF0000"/>
                </a:solidFill>
              </a:rPr>
              <a:t> </a:t>
            </a:r>
            <a:r>
              <a:rPr lang="ar-SA" sz="2400" b="1" dirty="0">
                <a:solidFill>
                  <a:srgbClr val="FF0000"/>
                </a:solidFill>
              </a:rPr>
              <a:t>له رائحةٌ لو أنّ معشار جودها     على البركان البرّ أندى من </a:t>
            </a:r>
            <a:r>
              <a:rPr lang="ar-SA" sz="2400" b="1" dirty="0" smtClean="0">
                <a:solidFill>
                  <a:srgbClr val="FF0000"/>
                </a:solidFill>
              </a:rPr>
              <a:t>البح</a:t>
            </a:r>
            <a:endParaRPr lang="ar-IQ" sz="2400" b="1" dirty="0" smtClean="0">
              <a:solidFill>
                <a:srgbClr val="FF0000"/>
              </a:solidFill>
            </a:endParaRPr>
          </a:p>
          <a:p>
            <a:pPr marL="0" indent="0" algn="r" rtl="1">
              <a:buNone/>
            </a:pPr>
            <a:r>
              <a:rPr lang="ar-IQ" sz="2400" b="1" dirty="0"/>
              <a:t>3</a:t>
            </a:r>
            <a:r>
              <a:rPr lang="ar-SA" sz="2400" b="1" dirty="0" smtClean="0"/>
              <a:t>- </a:t>
            </a:r>
            <a:r>
              <a:rPr lang="ar-SA" sz="2400" b="1" dirty="0"/>
              <a:t>التشويق للمتأخر : إذا كان في المتقدم ما يشوق لذكره كتقديم المسند في قوله </a:t>
            </a:r>
            <a:r>
              <a:rPr lang="ar-SA" sz="2400" b="1" dirty="0" smtClean="0"/>
              <a:t>تع</a:t>
            </a:r>
            <a:r>
              <a:rPr lang="ar-IQ" sz="2400" b="1" dirty="0" smtClean="0"/>
              <a:t>ا</a:t>
            </a:r>
            <a:r>
              <a:rPr lang="ar-SA" sz="2400" b="1" dirty="0" smtClean="0"/>
              <a:t>لى</a:t>
            </a:r>
            <a:r>
              <a:rPr lang="ar-SA" sz="2400" b="1" dirty="0"/>
              <a:t>: </a:t>
            </a:r>
            <a:r>
              <a:rPr lang="ar-SA" sz="2400" b="1" dirty="0" smtClean="0"/>
              <a:t>(</a:t>
            </a:r>
            <a:r>
              <a:rPr lang="ar-IQ" sz="2400" b="1" dirty="0">
                <a:solidFill>
                  <a:srgbClr val="FF0000"/>
                </a:solidFill>
              </a:rPr>
              <a:t>إِنَّ فِي خَلْقِ السَّمَاوَاتِ وَالْأَرْضِ وَاخْتِلَافِ اللَّيْلِ وَالنَّهَارِ لَآيَاتٍ لِّأُولِي الْأَلْبَابِ</a:t>
            </a:r>
            <a:r>
              <a:rPr lang="ar-IQ" dirty="0"/>
              <a:t> </a:t>
            </a:r>
            <a:r>
              <a:rPr lang="ar-SA" sz="2400" b="1" dirty="0" smtClean="0"/>
              <a:t>)</a:t>
            </a:r>
            <a:endParaRPr lang="ar-IQ" sz="2400" b="1" dirty="0" smtClean="0"/>
          </a:p>
          <a:p>
            <a:pPr marL="0" indent="0" algn="r" rtl="1">
              <a:buNone/>
            </a:pPr>
            <a:r>
              <a:rPr lang="ar-SA" sz="2400" b="1" dirty="0" smtClean="0"/>
              <a:t>وقول الشاعر</a:t>
            </a:r>
            <a:r>
              <a:rPr lang="ar-IQ" sz="2400" b="1" dirty="0" smtClean="0"/>
              <a:t>:</a:t>
            </a:r>
            <a:r>
              <a:rPr lang="ar-SA" sz="2400" b="1" dirty="0" smtClean="0"/>
              <a:t> </a:t>
            </a:r>
            <a:r>
              <a:rPr lang="ar-IQ" sz="2400" b="1" dirty="0"/>
              <a:t> </a:t>
            </a:r>
            <a:r>
              <a:rPr lang="ar-IQ" sz="2400" b="1" dirty="0" smtClean="0"/>
              <a:t>  </a:t>
            </a:r>
            <a:r>
              <a:rPr lang="ar-SA" sz="2400" b="1" dirty="0" smtClean="0">
                <a:solidFill>
                  <a:srgbClr val="FF0000"/>
                </a:solidFill>
              </a:rPr>
              <a:t>ثلاثة </a:t>
            </a:r>
            <a:r>
              <a:rPr lang="ar-SA" sz="2400" b="1" dirty="0">
                <a:solidFill>
                  <a:srgbClr val="FF0000"/>
                </a:solidFill>
              </a:rPr>
              <a:t>تشرق الدنيا  لبهجتها                      شمس الضحى وابو اسحاق والقمر</a:t>
            </a:r>
            <a:endParaRPr lang="en-US" sz="2400" dirty="0">
              <a:solidFill>
                <a:srgbClr val="FF0000"/>
              </a:solidFill>
            </a:endParaRPr>
          </a:p>
          <a:p>
            <a:pPr marL="0" indent="0" algn="r" rtl="1">
              <a:buNone/>
            </a:pPr>
            <a:r>
              <a:rPr lang="ar-IQ" sz="2400" b="1" dirty="0" smtClean="0"/>
              <a:t>4</a:t>
            </a:r>
            <a:r>
              <a:rPr lang="ar-SA" sz="2400" b="1" dirty="0" smtClean="0"/>
              <a:t>-التفاؤل  </a:t>
            </a:r>
            <a:r>
              <a:rPr lang="ar-SA" sz="2400" b="1" dirty="0"/>
              <a:t>بتقديم ما يسر كما في قول الشاعر :</a:t>
            </a:r>
            <a:endParaRPr lang="en-US" sz="2400" dirty="0"/>
          </a:p>
          <a:p>
            <a:pPr marL="0" indent="0" algn="r" rtl="1">
              <a:buNone/>
            </a:pPr>
            <a:r>
              <a:rPr lang="ar-SA" sz="2400" b="1" dirty="0" smtClean="0">
                <a:solidFill>
                  <a:srgbClr val="FF0000"/>
                </a:solidFill>
              </a:rPr>
              <a:t>  </a:t>
            </a:r>
            <a:r>
              <a:rPr lang="ar-IQ" sz="2400" b="1" dirty="0" smtClean="0">
                <a:solidFill>
                  <a:srgbClr val="FF0000"/>
                </a:solidFill>
              </a:rPr>
              <a:t>                         </a:t>
            </a:r>
            <a:r>
              <a:rPr lang="ar-SA" sz="2400" b="1" dirty="0" smtClean="0">
                <a:solidFill>
                  <a:srgbClr val="FF0000"/>
                </a:solidFill>
              </a:rPr>
              <a:t>سعدت </a:t>
            </a:r>
            <a:r>
              <a:rPr lang="ar-SA" sz="2400" b="1" dirty="0">
                <a:solidFill>
                  <a:srgbClr val="FF0000"/>
                </a:solidFill>
              </a:rPr>
              <a:t>بغرة وجهك الأيام          وتزينت بلقائك </a:t>
            </a:r>
            <a:r>
              <a:rPr lang="ar-SA" sz="2400" b="1" dirty="0" smtClean="0">
                <a:solidFill>
                  <a:srgbClr val="FF0000"/>
                </a:solidFill>
              </a:rPr>
              <a:t>الأعوام</a:t>
            </a:r>
            <a:endParaRPr lang="ar-IQ" sz="2400" dirty="0" smtClean="0">
              <a:solidFill>
                <a:srgbClr val="FF0000"/>
              </a:solidFill>
            </a:endParaRPr>
          </a:p>
          <a:p>
            <a:pPr marL="0" indent="0" algn="r" rtl="1">
              <a:buNone/>
            </a:pPr>
            <a:r>
              <a:rPr lang="ar-SA" sz="2400" b="1" dirty="0" smtClean="0"/>
              <a:t>ويؤخر </a:t>
            </a:r>
            <a:r>
              <a:rPr lang="ar-SA" sz="2400" b="1" dirty="0"/>
              <a:t>المسند لأن تأخيره هو الأصل وتقديم المسند إليه مثل : الوطن عزيز</a:t>
            </a:r>
            <a:endParaRPr lang="en-US" sz="2400" dirty="0"/>
          </a:p>
          <a:p>
            <a:pPr algn="r"/>
            <a:endParaRPr lang="en-US" sz="2400" dirty="0"/>
          </a:p>
        </p:txBody>
      </p:sp>
    </p:spTree>
    <p:extLst>
      <p:ext uri="{BB962C8B-B14F-4D97-AF65-F5344CB8AC3E}">
        <p14:creationId xmlns:p14="http://schemas.microsoft.com/office/powerpoint/2010/main" val="1779451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265178"/>
          </a:xfrm>
        </p:spPr>
        <p:txBody>
          <a:bodyPr>
            <a:normAutofit/>
          </a:bodyPr>
          <a:lstStyle/>
          <a:p>
            <a:pPr algn="r" rtl="1"/>
            <a:r>
              <a:rPr lang="ar-SA" sz="2700" b="1" dirty="0"/>
              <a:t>تقديم المتعلقات أو القيود</a:t>
            </a:r>
            <a:r>
              <a:rPr lang="ar-SA" sz="2700" b="1" dirty="0" smtClean="0"/>
              <a:t>"</a:t>
            </a:r>
            <a:r>
              <a:rPr lang="ar-IQ" sz="2700" b="1" dirty="0" smtClean="0"/>
              <a:t/>
            </a:r>
            <a:br>
              <a:rPr lang="ar-IQ" sz="2700" b="1" dirty="0" smtClean="0"/>
            </a:br>
            <a:r>
              <a:rPr lang="en-US" sz="2700" dirty="0"/>
              <a:t/>
            </a:r>
            <a:br>
              <a:rPr lang="en-US" sz="2700" dirty="0"/>
            </a:br>
            <a:r>
              <a:rPr lang="ar-SA" sz="2700" b="1" dirty="0"/>
              <a:t>1-الاختصاص مثل قوله تعالى </a:t>
            </a:r>
            <a:r>
              <a:rPr lang="ar-SA" sz="2700" b="1" dirty="0" smtClean="0"/>
              <a:t>(</a:t>
            </a:r>
            <a:r>
              <a:rPr lang="ar-IQ" sz="2400" b="1" dirty="0">
                <a:solidFill>
                  <a:srgbClr val="FF0000"/>
                </a:solidFill>
              </a:rPr>
              <a:t>إِيَّاكَ نَعْبُدُ وَإِيَّاكَ نَسْتَعِينُ</a:t>
            </a:r>
            <a:r>
              <a:rPr lang="ar-IQ" dirty="0"/>
              <a:t> </a:t>
            </a:r>
            <a:r>
              <a:rPr lang="ar-SA" sz="2700" b="1" dirty="0" smtClean="0"/>
              <a:t>)</a:t>
            </a:r>
            <a:r>
              <a:rPr lang="en-US" sz="2700" dirty="0"/>
              <a:t/>
            </a:r>
            <a:br>
              <a:rPr lang="en-US" sz="2700" dirty="0"/>
            </a:br>
            <a:r>
              <a:rPr lang="ar-SA" sz="2700" b="1" dirty="0"/>
              <a:t>2-الاهتمام بالمتقدم مثل فوله </a:t>
            </a:r>
            <a:r>
              <a:rPr lang="ar-SA" sz="2700" b="1" dirty="0" smtClean="0"/>
              <a:t>تعالى(</a:t>
            </a:r>
            <a:r>
              <a:rPr lang="ar-IQ" sz="2700" b="1" dirty="0">
                <a:solidFill>
                  <a:srgbClr val="FF0000"/>
                </a:solidFill>
              </a:rPr>
              <a:t>قُلْ أَغَيْرَ اللَّهِ</a:t>
            </a:r>
            <a:r>
              <a:rPr lang="ar-IQ" sz="2700" dirty="0">
                <a:solidFill>
                  <a:srgbClr val="FF0000"/>
                </a:solidFill>
              </a:rPr>
              <a:t> أَبْغِي </a:t>
            </a:r>
            <a:r>
              <a:rPr lang="ar-IQ" sz="2700" b="1" dirty="0">
                <a:solidFill>
                  <a:srgbClr val="FF0000"/>
                </a:solidFill>
              </a:rPr>
              <a:t>رَبًّا</a:t>
            </a:r>
            <a:r>
              <a:rPr lang="ar-IQ" sz="2700" dirty="0">
                <a:solidFill>
                  <a:srgbClr val="FF0000"/>
                </a:solidFill>
              </a:rPr>
              <a:t> وَهُوَ رَبُّ كُلِّ </a:t>
            </a:r>
            <a:r>
              <a:rPr lang="ar-IQ" sz="2700" dirty="0" smtClean="0">
                <a:solidFill>
                  <a:srgbClr val="FF0000"/>
                </a:solidFill>
              </a:rPr>
              <a:t>شَيْءٍ)</a:t>
            </a:r>
            <a:r>
              <a:rPr lang="en-US" sz="2700" dirty="0"/>
              <a:t/>
            </a:r>
            <a:br>
              <a:rPr lang="en-US" sz="2700" dirty="0"/>
            </a:br>
            <a:r>
              <a:rPr lang="ar-SA" sz="2700" b="1" dirty="0"/>
              <a:t>3-التبرك مثل قولنا قرآنا قرأت </a:t>
            </a:r>
            <a:r>
              <a:rPr lang="en-US" sz="2700" dirty="0"/>
              <a:t/>
            </a:r>
            <a:br>
              <a:rPr lang="en-US" sz="2700" dirty="0"/>
            </a:br>
            <a:r>
              <a:rPr lang="ar-SA" sz="2700" b="1" dirty="0"/>
              <a:t>4-الضرورة الشعرية </a:t>
            </a:r>
            <a:r>
              <a:rPr lang="en-US" sz="2700" dirty="0"/>
              <a:t/>
            </a:r>
            <a:br>
              <a:rPr lang="en-US" sz="2700" dirty="0"/>
            </a:br>
            <a:r>
              <a:rPr lang="ar-SA" sz="2700" b="1" dirty="0"/>
              <a:t>5- رعاية الفاصلة مثل قوله تعالى </a:t>
            </a:r>
            <a:r>
              <a:rPr lang="ar-SA" sz="2700" b="1" dirty="0" smtClean="0"/>
              <a:t>(</a:t>
            </a:r>
            <a:r>
              <a:rPr lang="ar-IQ" sz="2700" b="1" dirty="0">
                <a:solidFill>
                  <a:srgbClr val="FF0000"/>
                </a:solidFill>
              </a:rPr>
              <a:t>فَأَمَّا الْيَتِيمَ</a:t>
            </a:r>
            <a:r>
              <a:rPr lang="ar-IQ" sz="2700" dirty="0">
                <a:solidFill>
                  <a:srgbClr val="FF0000"/>
                </a:solidFill>
              </a:rPr>
              <a:t> </a:t>
            </a:r>
            <a:r>
              <a:rPr lang="ar-IQ" sz="2700" b="1" dirty="0">
                <a:solidFill>
                  <a:srgbClr val="FF0000"/>
                </a:solidFill>
              </a:rPr>
              <a:t>فَلَا تَقْهَرْ</a:t>
            </a:r>
            <a:r>
              <a:rPr lang="ar-IQ" sz="2700" dirty="0">
                <a:solidFill>
                  <a:srgbClr val="FF0000"/>
                </a:solidFill>
              </a:rPr>
              <a:t> </a:t>
            </a:r>
            <a:r>
              <a:rPr lang="ar-IQ" sz="2700" dirty="0" smtClean="0">
                <a:solidFill>
                  <a:srgbClr val="FF0000"/>
                </a:solidFill>
              </a:rPr>
              <a:t>()</a:t>
            </a:r>
            <a:r>
              <a:rPr lang="ar-IQ" sz="2700" dirty="0">
                <a:solidFill>
                  <a:srgbClr val="FF0000"/>
                </a:solidFill>
              </a:rPr>
              <a:t> </a:t>
            </a:r>
            <a:r>
              <a:rPr lang="ar-IQ" sz="2700" b="1" dirty="0">
                <a:solidFill>
                  <a:srgbClr val="FF0000"/>
                </a:solidFill>
              </a:rPr>
              <a:t>وَأَمَّا السَّائِلَ فَلَا تَنْهَرْ</a:t>
            </a:r>
            <a:r>
              <a:rPr lang="ar-SA" sz="2700" b="1" dirty="0" smtClean="0">
                <a:solidFill>
                  <a:srgbClr val="FF0000"/>
                </a:solidFill>
              </a:rPr>
              <a:t>)</a:t>
            </a:r>
            <a:r>
              <a:rPr lang="en-US" dirty="0"/>
              <a:t/>
            </a:r>
            <a:br>
              <a:rPr lang="en-US" dirty="0"/>
            </a:br>
            <a:endParaRPr lang="en-US" sz="2400" dirty="0"/>
          </a:p>
        </p:txBody>
      </p:sp>
      <p:sp>
        <p:nvSpPr>
          <p:cNvPr id="3" name="Content Placeholder 2"/>
          <p:cNvSpPr>
            <a:spLocks noGrp="1"/>
          </p:cNvSpPr>
          <p:nvPr>
            <p:ph idx="1"/>
          </p:nvPr>
        </p:nvSpPr>
        <p:spPr>
          <a:xfrm>
            <a:off x="838200" y="5677469"/>
            <a:ext cx="10515600" cy="499494"/>
          </a:xfrm>
        </p:spPr>
        <p:txBody>
          <a:bodyPr/>
          <a:lstStyle/>
          <a:p>
            <a:endParaRPr lang="en-US" dirty="0"/>
          </a:p>
        </p:txBody>
      </p:sp>
    </p:spTree>
    <p:extLst>
      <p:ext uri="{BB962C8B-B14F-4D97-AF65-F5344CB8AC3E}">
        <p14:creationId xmlns:p14="http://schemas.microsoft.com/office/powerpoint/2010/main" val="2508896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388</Words>
  <Application>Microsoft Office PowerPoint</Application>
  <PresentationFormat>Widescreen</PresentationFormat>
  <Paragraphs>39</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أحوال الجملة المسند اليه والمسند والقيود وأحوالهما</vt:lpstr>
      <vt:lpstr>أحوال الجملة العربية:لما كان علم المعاني يختص بدراسة تراكيب الكلام التي من خلالها يطابق مقتضى الحال فانه يهتم بدراسة الجملة بأركانها الأساسية والثانوية ،وأحوال أركان هذه الجملة ،التي من شانها ان تفيد معانٍ جديدة ،والجملة العربية تتكون من ركنين اساسيين هما:المسند اليه والمسند أي لايمكن ان تكون هناك جملة خالية منهما ، ومن ملحقات ثانوية تتمل بالقيود </vt:lpstr>
      <vt:lpstr>في قوله تعالى ( إِنَّ إِبْرَاهِيمَ كَانَ أُمَّةً ) وقوله تعالى(وَأَقِيمُوا الصَّلَاة وَآتُوا الزَّكَاة ) المسندهو: ابراهيم ،وواو الجماعة في أقيموا و(آتوا) المسند اليه هو:(أمة) والفعلان (أقام،آتى) القيود هي: ان وكان و(واو الغطف ) وا المفعولان (الصلاة والزكاة ) </vt:lpstr>
      <vt:lpstr>تقديم المسند إليه :مرتبة المسند إله التقديم ،وذلك لأن مدلوله هو الذي يخطر أولاً في الذهن لأنه المحكوم عليه ، والمحكوم عليه سابق للحكم ، فاستحق التقديم وضعاُ ولتقديمه دواعٍ منها :   1-أنه الاصل ولا مقتضى للعدول عنه كتقديم الفاعل على المفعول والمبتدأ على الخبروصاحب الحال عليها. </vt:lpstr>
      <vt:lpstr>8- تخصيص المسند اليه بالخبر الفعلي ان ولي حرف نفي مثل (ما انا قلت هذا)وقول المتنبي:       وما انا اسقمت جسمي به            ولا انا اضرمت في القلب نارا   9- تقوية الحكم وتقريره مثل قوله تعالى (وَالَّذِينَ هُم بِرَبِّهِمْ لَا يُشْرِكُونَ ) </vt:lpstr>
      <vt:lpstr> تقديم المسند أو تأخيره : يقدم المسند إذا وجد باعث على تقديمه،كأن يكون عاملاً قام محمدٌ أو مما له الصدارة في الكلام مثل . أين أخوك ؟ أو إذا أريد به أحد الأغراض التالية :  1-تخصيص المسند بالمسند إليه مثل قوله تعالى: (وَلِلَّهِ مُلْكُ السَّمَاوَاتِ وَالأَرْضِ)وقوله (لَكُمْ دِينُكُمْ وَلِيَ دِينِ ) </vt:lpstr>
      <vt:lpstr>تقديم المتعلقات أو القيود"  1-الاختصاص مثل قوله تعالى (إِيَّاكَ نَعْبُدُ وَإِيَّاكَ نَسْتَعِينُ ) 2-الاهتمام بالمتقدم مثل فوله تعالى(قُلْ أَغَيْرَ اللَّهِ أَبْغِي رَبًّا وَهُوَ رَبُّ كُلِّ شَيْءٍ) 3-التبرك مثل قولنا قرآنا قرأت  4-الضرورة الشعرية  5- رعاية الفاصلة مثل قوله تعالى (فَأَمَّا الْيَتِيمَ فَلَا تَقْهَرْ () وَأَمَّا السَّائِلَ فَلَا تَنْهَرْ)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أحوال الجملة المسند اليه والمسند والقيود وأحوالهما</dc:title>
  <dc:creator>Windows User</dc:creator>
  <cp:lastModifiedBy>Windows User</cp:lastModifiedBy>
  <cp:revision>6</cp:revision>
  <dcterms:created xsi:type="dcterms:W3CDTF">2020-04-14T20:36:34Z</dcterms:created>
  <dcterms:modified xsi:type="dcterms:W3CDTF">2020-04-14T21:13:47Z</dcterms:modified>
</cp:coreProperties>
</file>