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77" r:id="rId1"/>
  </p:sldMasterIdLst>
  <p:notesMasterIdLst>
    <p:notesMasterId r:id="rId16"/>
  </p:notesMasterIdLst>
  <p:sldIdLst>
    <p:sldId id="256" r:id="rId2"/>
    <p:sldId id="268" r:id="rId3"/>
    <p:sldId id="269" r:id="rId4"/>
    <p:sldId id="270" r:id="rId5"/>
    <p:sldId id="271" r:id="rId6"/>
    <p:sldId id="272" r:id="rId7"/>
    <p:sldId id="273" r:id="rId8"/>
    <p:sldId id="274" r:id="rId9"/>
    <p:sldId id="275" r:id="rId10"/>
    <p:sldId id="276" r:id="rId11"/>
    <p:sldId id="277" r:id="rId12"/>
    <p:sldId id="278" r:id="rId13"/>
    <p:sldId id="279" r:id="rId14"/>
    <p:sldId id="280" r:id="rId15"/>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varScale="1">
        <p:scale>
          <a:sx n="73" d="100"/>
          <a:sy n="73" d="100"/>
        </p:scale>
        <p:origin x="618" y="7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0D43B67-C1CF-4267-84AC-226F267759D2}" type="datetimeFigureOut">
              <a:rPr lang="en-US" smtClean="0"/>
              <a:t>4/11/2020</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1769A0F-5AF2-44C6-8420-0F6EE575DDDA}" type="slidenum">
              <a:rPr lang="en-US" smtClean="0"/>
              <a:t>‹#›</a:t>
            </a:fld>
            <a:endParaRPr lang="en-US"/>
          </a:p>
        </p:txBody>
      </p:sp>
    </p:spTree>
    <p:extLst>
      <p:ext uri="{BB962C8B-B14F-4D97-AF65-F5344CB8AC3E}">
        <p14:creationId xmlns:p14="http://schemas.microsoft.com/office/powerpoint/2010/main" val="427646749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7" name="Picture 6" descr="Droplets-HD-Title-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ctrTitle"/>
          </p:nvPr>
        </p:nvSpPr>
        <p:spPr>
          <a:xfrm>
            <a:off x="1751012" y="1300785"/>
            <a:ext cx="8689976" cy="2509213"/>
          </a:xfrm>
        </p:spPr>
        <p:txBody>
          <a:bodyPr anchor="b">
            <a:normAutofit/>
          </a:bodyPr>
          <a:lstStyle>
            <a:lvl1pPr algn="ctr">
              <a:defRPr sz="4800"/>
            </a:lvl1pPr>
          </a:lstStyle>
          <a:p>
            <a:r>
              <a:rPr lang="en-US" smtClean="0"/>
              <a:t>Click to edit Master title style</a:t>
            </a:r>
            <a:endParaRPr lang="en-US" dirty="0"/>
          </a:p>
        </p:txBody>
      </p:sp>
      <p:sp>
        <p:nvSpPr>
          <p:cNvPr id="3" name="Subtitle 2"/>
          <p:cNvSpPr>
            <a:spLocks noGrp="1"/>
          </p:cNvSpPr>
          <p:nvPr>
            <p:ph type="subTitle" idx="1"/>
          </p:nvPr>
        </p:nvSpPr>
        <p:spPr>
          <a:xfrm>
            <a:off x="1751012" y="3886200"/>
            <a:ext cx="8689976" cy="1371599"/>
          </a:xfrm>
        </p:spPr>
        <p:txBody>
          <a:bodyPr>
            <a:normAutofit/>
          </a:bodyPr>
          <a:lstStyle>
            <a:lvl1pPr marL="0" indent="0" algn="ctr">
              <a:buNone/>
              <a:defRPr sz="2200">
                <a:solidFill>
                  <a:schemeClr val="bg1">
                    <a:lumMod val="5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AE6E0A37-0E33-4D36-941C-793E88874BE8}" type="datetime1">
              <a:rPr lang="en-US" smtClean="0"/>
              <a:t>4/11/2020</a:t>
            </a:fld>
            <a:endParaRPr lang="en-US"/>
          </a:p>
        </p:txBody>
      </p:sp>
      <p:sp>
        <p:nvSpPr>
          <p:cNvPr id="5" name="Footer Placeholder 4"/>
          <p:cNvSpPr>
            <a:spLocks noGrp="1"/>
          </p:cNvSpPr>
          <p:nvPr>
            <p:ph type="ftr" sz="quarter" idx="11"/>
          </p:nvPr>
        </p:nvSpPr>
        <p:spPr/>
        <p:txBody>
          <a:bodyPr/>
          <a:lstStyle/>
          <a:p>
            <a:r>
              <a:rPr lang="ar-BH" smtClean="0"/>
              <a:t>اعداد الاستاذ المساعد الدكتور احمد عبد الستار العذاري</a:t>
            </a:r>
            <a:endParaRPr lang="en-US"/>
          </a:p>
        </p:txBody>
      </p:sp>
      <p:sp>
        <p:nvSpPr>
          <p:cNvPr id="6" name="Slide Number Placeholder 5"/>
          <p:cNvSpPr>
            <a:spLocks noGrp="1"/>
          </p:cNvSpPr>
          <p:nvPr>
            <p:ph type="sldNum" sz="quarter" idx="12"/>
          </p:nvPr>
        </p:nvSpPr>
        <p:spPr/>
        <p:txBody>
          <a:bodyPr/>
          <a:lstStyle/>
          <a:p>
            <a:fld id="{80F6CCD9-F8C1-4736-BDC9-31D84D7B211F}" type="slidenum">
              <a:rPr lang="en-US" smtClean="0"/>
              <a:t>‹#›</a:t>
            </a:fld>
            <a:endParaRPr lang="en-US"/>
          </a:p>
        </p:txBody>
      </p:sp>
    </p:spTree>
    <p:extLst>
      <p:ext uri="{BB962C8B-B14F-4D97-AF65-F5344CB8AC3E}">
        <p14:creationId xmlns:p14="http://schemas.microsoft.com/office/powerpoint/2010/main" val="343623581"/>
      </p:ext>
    </p:extLst>
  </p:cSld>
  <p:clrMapOvr>
    <a:masterClrMapping/>
  </p:clrMapOvr>
  <p:extLst>
    <p:ext uri="{DCECCB84-F9BA-43D5-87BE-67443E8EF086}">
      <p15:sldGuideLst xmlns:p15="http://schemas.microsoft.com/office/powerpoint/2012/main"/>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pic>
        <p:nvPicPr>
          <p:cNvPr id="10" name="Picture 9"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94" y="4289374"/>
            <a:ext cx="10364432" cy="811610"/>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1184744" y="698261"/>
            <a:ext cx="9822532" cy="3214136"/>
          </a:xfrm>
          <a:prstGeom prst="roundRect">
            <a:avLst>
              <a:gd name="adj" fmla="val 4944"/>
            </a:avLst>
          </a:prstGeom>
          <a:noFill/>
          <a:ln w="82550" cap="sq">
            <a:solidFill>
              <a:schemeClr val="bg2">
                <a:lumMod val="60000"/>
                <a:lumOff val="40000"/>
              </a:schemeClr>
            </a:solidFill>
            <a:miter lim="800000"/>
          </a:ln>
          <a:effectLst/>
          <a:scene3d>
            <a:camera prst="orthographicFront"/>
            <a:lightRig rig="threePt" dir="t">
              <a:rot lat="0" lon="0" rev="2700000"/>
            </a:lightRig>
          </a:scene3d>
          <a:sp3d contourW="6350">
            <a:bevelT h="38100"/>
            <a:contourClr>
              <a:srgbClr val="C0C0C0"/>
            </a:contourClr>
          </a:sp3d>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913774" y="5108728"/>
            <a:ext cx="10364452" cy="682472"/>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0BFC0229-040E-45D0-A1A4-5786979D2E33}" type="datetime1">
              <a:rPr lang="en-US" smtClean="0"/>
              <a:t>4/11/2020</a:t>
            </a:fld>
            <a:endParaRPr lang="en-US"/>
          </a:p>
        </p:txBody>
      </p:sp>
      <p:sp>
        <p:nvSpPr>
          <p:cNvPr id="6" name="Footer Placeholder 5"/>
          <p:cNvSpPr>
            <a:spLocks noGrp="1"/>
          </p:cNvSpPr>
          <p:nvPr>
            <p:ph type="ftr" sz="quarter" idx="11"/>
          </p:nvPr>
        </p:nvSpPr>
        <p:spPr/>
        <p:txBody>
          <a:bodyPr/>
          <a:lstStyle/>
          <a:p>
            <a:r>
              <a:rPr lang="ar-BH" smtClean="0"/>
              <a:t>اعداد الاستاذ المساعد الدكتور احمد عبد الستار العذاري</a:t>
            </a:r>
            <a:endParaRPr lang="en-US"/>
          </a:p>
        </p:txBody>
      </p:sp>
      <p:sp>
        <p:nvSpPr>
          <p:cNvPr id="7" name="Slide Number Placeholder 6"/>
          <p:cNvSpPr>
            <a:spLocks noGrp="1"/>
          </p:cNvSpPr>
          <p:nvPr>
            <p:ph type="sldNum" sz="quarter" idx="12"/>
          </p:nvPr>
        </p:nvSpPr>
        <p:spPr/>
        <p:txBody>
          <a:bodyPr/>
          <a:lstStyle/>
          <a:p>
            <a:fld id="{80F6CCD9-F8C1-4736-BDC9-31D84D7B211F}" type="slidenum">
              <a:rPr lang="en-US" smtClean="0"/>
              <a:t>‹#›</a:t>
            </a:fld>
            <a:endParaRPr lang="en-US"/>
          </a:p>
        </p:txBody>
      </p:sp>
    </p:spTree>
    <p:extLst>
      <p:ext uri="{BB962C8B-B14F-4D97-AF65-F5344CB8AC3E}">
        <p14:creationId xmlns:p14="http://schemas.microsoft.com/office/powerpoint/2010/main" val="2027554930"/>
      </p:ext>
    </p:extLst>
  </p:cSld>
  <p:clrMapOvr>
    <a:masterClrMapping/>
  </p:clrMapOvr>
  <p:hf hdr="0" dt="0"/>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4" y="609599"/>
            <a:ext cx="10364452" cy="3427245"/>
          </a:xfrm>
        </p:spPr>
        <p:txBody>
          <a:bodyPr anchor="ctr"/>
          <a:lstStyle>
            <a:lvl1pPr algn="ctr">
              <a:defRPr sz="3200"/>
            </a:lvl1pPr>
          </a:lstStyle>
          <a:p>
            <a:r>
              <a:rPr lang="en-US" smtClean="0"/>
              <a:t>Click to edit Master title style</a:t>
            </a:r>
            <a:endParaRPr lang="en-US" dirty="0"/>
          </a:p>
        </p:txBody>
      </p:sp>
      <p:sp>
        <p:nvSpPr>
          <p:cNvPr id="4" name="Text Placeholder 3"/>
          <p:cNvSpPr>
            <a:spLocks noGrp="1"/>
          </p:cNvSpPr>
          <p:nvPr>
            <p:ph type="body" sz="half" idx="2"/>
          </p:nvPr>
        </p:nvSpPr>
        <p:spPr>
          <a:xfrm>
            <a:off x="913775" y="4204821"/>
            <a:ext cx="10364452" cy="1586380"/>
          </a:xfrm>
        </p:spPr>
        <p:txBody>
          <a:bodyPr anchor="ct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0BFC0229-040E-45D0-A1A4-5786979D2E33}" type="datetime1">
              <a:rPr lang="en-US" smtClean="0"/>
              <a:t>4/11/2020</a:t>
            </a:fld>
            <a:endParaRPr lang="en-US"/>
          </a:p>
        </p:txBody>
      </p:sp>
      <p:sp>
        <p:nvSpPr>
          <p:cNvPr id="6" name="Footer Placeholder 5"/>
          <p:cNvSpPr>
            <a:spLocks noGrp="1"/>
          </p:cNvSpPr>
          <p:nvPr>
            <p:ph type="ftr" sz="quarter" idx="11"/>
          </p:nvPr>
        </p:nvSpPr>
        <p:spPr/>
        <p:txBody>
          <a:bodyPr/>
          <a:lstStyle/>
          <a:p>
            <a:r>
              <a:rPr lang="ar-BH" smtClean="0"/>
              <a:t>اعداد الاستاذ المساعد الدكتور احمد عبد الستار العذاري</a:t>
            </a:r>
            <a:endParaRPr lang="en-US"/>
          </a:p>
        </p:txBody>
      </p:sp>
      <p:sp>
        <p:nvSpPr>
          <p:cNvPr id="7" name="Slide Number Placeholder 6"/>
          <p:cNvSpPr>
            <a:spLocks noGrp="1"/>
          </p:cNvSpPr>
          <p:nvPr>
            <p:ph type="sldNum" sz="quarter" idx="12"/>
          </p:nvPr>
        </p:nvSpPr>
        <p:spPr/>
        <p:txBody>
          <a:bodyPr/>
          <a:lstStyle/>
          <a:p>
            <a:fld id="{80F6CCD9-F8C1-4736-BDC9-31D84D7B211F}" type="slidenum">
              <a:rPr lang="en-US" smtClean="0"/>
              <a:t>‹#›</a:t>
            </a:fld>
            <a:endParaRPr lang="en-US"/>
          </a:p>
        </p:txBody>
      </p:sp>
    </p:spTree>
    <p:extLst>
      <p:ext uri="{BB962C8B-B14F-4D97-AF65-F5344CB8AC3E}">
        <p14:creationId xmlns:p14="http://schemas.microsoft.com/office/powerpoint/2010/main" val="2010564295"/>
      </p:ext>
    </p:extLst>
  </p:cSld>
  <p:clrMapOvr>
    <a:masterClrMapping/>
  </p:clrMapOvr>
  <p:hf hdr="0" dt="0"/>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pic>
        <p:nvPicPr>
          <p:cNvPr id="11" name="Picture 10"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1446212" y="609600"/>
            <a:ext cx="9302752" cy="2992904"/>
          </a:xfrm>
        </p:spPr>
        <p:txBody>
          <a:bodyPr anchor="ctr"/>
          <a:lstStyle>
            <a:lvl1pPr>
              <a:defRPr sz="3200"/>
            </a:lvl1pPr>
          </a:lstStyle>
          <a:p>
            <a:r>
              <a:rPr lang="en-US" smtClean="0"/>
              <a:t>Click to edit Master title style</a:t>
            </a:r>
            <a:endParaRPr lang="en-US" dirty="0"/>
          </a:p>
        </p:txBody>
      </p:sp>
      <p:sp>
        <p:nvSpPr>
          <p:cNvPr id="12" name="Text Placeholder 3"/>
          <p:cNvSpPr>
            <a:spLocks noGrp="1"/>
          </p:cNvSpPr>
          <p:nvPr>
            <p:ph type="body" sz="half" idx="13"/>
          </p:nvPr>
        </p:nvSpPr>
        <p:spPr>
          <a:xfrm>
            <a:off x="1720644" y="3610032"/>
            <a:ext cx="8752299" cy="594788"/>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4" name="Text Placeholder 3"/>
          <p:cNvSpPr>
            <a:spLocks noGrp="1"/>
          </p:cNvSpPr>
          <p:nvPr>
            <p:ph type="body" sz="half" idx="2"/>
          </p:nvPr>
        </p:nvSpPr>
        <p:spPr>
          <a:xfrm>
            <a:off x="913774" y="4372796"/>
            <a:ext cx="10364452" cy="1421053"/>
          </a:xfrm>
        </p:spPr>
        <p:txBody>
          <a:bodyPr anchor="ctr">
            <a:normAutofit/>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0BFC0229-040E-45D0-A1A4-5786979D2E33}" type="datetime1">
              <a:rPr lang="en-US" smtClean="0"/>
              <a:t>4/11/2020</a:t>
            </a:fld>
            <a:endParaRPr lang="en-US"/>
          </a:p>
        </p:txBody>
      </p:sp>
      <p:sp>
        <p:nvSpPr>
          <p:cNvPr id="6" name="Footer Placeholder 5"/>
          <p:cNvSpPr>
            <a:spLocks noGrp="1"/>
          </p:cNvSpPr>
          <p:nvPr>
            <p:ph type="ftr" sz="quarter" idx="11"/>
          </p:nvPr>
        </p:nvSpPr>
        <p:spPr/>
        <p:txBody>
          <a:bodyPr/>
          <a:lstStyle/>
          <a:p>
            <a:r>
              <a:rPr lang="ar-BH" smtClean="0"/>
              <a:t>اعداد الاستاذ المساعد الدكتور احمد عبد الستار العذاري</a:t>
            </a:r>
            <a:endParaRPr lang="en-US"/>
          </a:p>
        </p:txBody>
      </p:sp>
      <p:sp>
        <p:nvSpPr>
          <p:cNvPr id="7" name="Slide Number Placeholder 6"/>
          <p:cNvSpPr>
            <a:spLocks noGrp="1"/>
          </p:cNvSpPr>
          <p:nvPr>
            <p:ph type="sldNum" sz="quarter" idx="12"/>
          </p:nvPr>
        </p:nvSpPr>
        <p:spPr/>
        <p:txBody>
          <a:bodyPr/>
          <a:lstStyle/>
          <a:p>
            <a:fld id="{80F6CCD9-F8C1-4736-BDC9-31D84D7B211F}" type="slidenum">
              <a:rPr lang="en-US" smtClean="0"/>
              <a:t>‹#›</a:t>
            </a:fld>
            <a:endParaRPr lang="en-US"/>
          </a:p>
        </p:txBody>
      </p:sp>
      <p:sp>
        <p:nvSpPr>
          <p:cNvPr id="13" name="TextBox 12"/>
          <p:cNvSpPr txBox="1"/>
          <p:nvPr/>
        </p:nvSpPr>
        <p:spPr>
          <a:xfrm>
            <a:off x="1001488" y="754166"/>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4" name="TextBox 13"/>
          <p:cNvSpPr txBox="1"/>
          <p:nvPr/>
        </p:nvSpPr>
        <p:spPr>
          <a:xfrm>
            <a:off x="10557558" y="2993578"/>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extLst>
      <p:ext uri="{BB962C8B-B14F-4D97-AF65-F5344CB8AC3E}">
        <p14:creationId xmlns:p14="http://schemas.microsoft.com/office/powerpoint/2010/main" val="2450316465"/>
      </p:ext>
    </p:extLst>
  </p:cSld>
  <p:clrMapOvr>
    <a:masterClrMapping/>
  </p:clrMapOvr>
  <p:hf hdr="0" dt="0"/>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5" y="2138721"/>
            <a:ext cx="10364452" cy="2511835"/>
          </a:xfrm>
        </p:spPr>
        <p:txBody>
          <a:bodyPr anchor="b"/>
          <a:lstStyle>
            <a:lvl1pPr algn="ctr">
              <a:defRPr sz="3200"/>
            </a:lvl1pPr>
          </a:lstStyle>
          <a:p>
            <a:r>
              <a:rPr lang="en-US" smtClean="0"/>
              <a:t>Click to edit Master title style</a:t>
            </a:r>
            <a:endParaRPr lang="en-US" dirty="0"/>
          </a:p>
        </p:txBody>
      </p:sp>
      <p:sp>
        <p:nvSpPr>
          <p:cNvPr id="4" name="Text Placeholder 3"/>
          <p:cNvSpPr>
            <a:spLocks noGrp="1"/>
          </p:cNvSpPr>
          <p:nvPr>
            <p:ph type="body" sz="half" idx="2"/>
          </p:nvPr>
        </p:nvSpPr>
        <p:spPr>
          <a:xfrm>
            <a:off x="913775" y="4662335"/>
            <a:ext cx="10364452" cy="1140644"/>
          </a:xfrm>
        </p:spPr>
        <p:txBody>
          <a:bodyPr anchor="t"/>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0BFC0229-040E-45D0-A1A4-5786979D2E33}" type="datetime1">
              <a:rPr lang="en-US" smtClean="0"/>
              <a:t>4/11/2020</a:t>
            </a:fld>
            <a:endParaRPr lang="en-US"/>
          </a:p>
        </p:txBody>
      </p:sp>
      <p:sp>
        <p:nvSpPr>
          <p:cNvPr id="6" name="Footer Placeholder 5"/>
          <p:cNvSpPr>
            <a:spLocks noGrp="1"/>
          </p:cNvSpPr>
          <p:nvPr>
            <p:ph type="ftr" sz="quarter" idx="11"/>
          </p:nvPr>
        </p:nvSpPr>
        <p:spPr/>
        <p:txBody>
          <a:bodyPr/>
          <a:lstStyle/>
          <a:p>
            <a:r>
              <a:rPr lang="ar-BH" smtClean="0"/>
              <a:t>اعداد الاستاذ المساعد الدكتور احمد عبد الستار العذاري</a:t>
            </a:r>
            <a:endParaRPr lang="en-US"/>
          </a:p>
        </p:txBody>
      </p:sp>
      <p:sp>
        <p:nvSpPr>
          <p:cNvPr id="7" name="Slide Number Placeholder 6"/>
          <p:cNvSpPr>
            <a:spLocks noGrp="1"/>
          </p:cNvSpPr>
          <p:nvPr>
            <p:ph type="sldNum" sz="quarter" idx="12"/>
          </p:nvPr>
        </p:nvSpPr>
        <p:spPr/>
        <p:txBody>
          <a:bodyPr/>
          <a:lstStyle/>
          <a:p>
            <a:fld id="{80F6CCD9-F8C1-4736-BDC9-31D84D7B211F}" type="slidenum">
              <a:rPr lang="en-US" smtClean="0"/>
              <a:t>‹#›</a:t>
            </a:fld>
            <a:endParaRPr lang="en-US"/>
          </a:p>
        </p:txBody>
      </p:sp>
    </p:spTree>
    <p:extLst>
      <p:ext uri="{BB962C8B-B14F-4D97-AF65-F5344CB8AC3E}">
        <p14:creationId xmlns:p14="http://schemas.microsoft.com/office/powerpoint/2010/main" val="4269852304"/>
      </p:ext>
    </p:extLst>
  </p:cSld>
  <p:clrMapOvr>
    <a:masterClrMapping/>
  </p:clrMapOvr>
  <p:hf hdr="0" dt="0"/>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pic>
        <p:nvPicPr>
          <p:cNvPr id="13" name="Picture 12"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5" name="Title 1"/>
          <p:cNvSpPr>
            <a:spLocks noGrp="1"/>
          </p:cNvSpPr>
          <p:nvPr>
            <p:ph type="title"/>
          </p:nvPr>
        </p:nvSpPr>
        <p:spPr>
          <a:xfrm>
            <a:off x="913774" y="609600"/>
            <a:ext cx="10364452" cy="1605094"/>
          </a:xfrm>
        </p:spPr>
        <p:txBody>
          <a:bodyPr/>
          <a:lstStyle/>
          <a:p>
            <a:r>
              <a:rPr lang="en-US" smtClean="0"/>
              <a:t>Click to edit Master title style</a:t>
            </a:r>
            <a:endParaRPr lang="en-US" dirty="0"/>
          </a:p>
        </p:txBody>
      </p:sp>
      <p:sp>
        <p:nvSpPr>
          <p:cNvPr id="7" name="Text Placeholder 2"/>
          <p:cNvSpPr>
            <a:spLocks noGrp="1"/>
          </p:cNvSpPr>
          <p:nvPr>
            <p:ph type="body" idx="1"/>
          </p:nvPr>
        </p:nvSpPr>
        <p:spPr>
          <a:xfrm>
            <a:off x="913774" y="2367093"/>
            <a:ext cx="3298976" cy="576262"/>
          </a:xfrm>
        </p:spPr>
        <p:txBody>
          <a:bodyPr anchor="b">
            <a:noAutofit/>
          </a:bodyPr>
          <a:lstStyle>
            <a:lvl1pPr marL="0" indent="0" algn="ctr">
              <a:lnSpc>
                <a:spcPct val="85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8" name="Text Placeholder 3"/>
          <p:cNvSpPr>
            <a:spLocks noGrp="1"/>
          </p:cNvSpPr>
          <p:nvPr>
            <p:ph type="body" sz="half" idx="15"/>
          </p:nvPr>
        </p:nvSpPr>
        <p:spPr>
          <a:xfrm>
            <a:off x="913774" y="2943355"/>
            <a:ext cx="3298976" cy="284784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9" name="Text Placeholder 4"/>
          <p:cNvSpPr>
            <a:spLocks noGrp="1"/>
          </p:cNvSpPr>
          <p:nvPr>
            <p:ph type="body" sz="quarter" idx="3"/>
          </p:nvPr>
        </p:nvSpPr>
        <p:spPr>
          <a:xfrm>
            <a:off x="4452389" y="2367093"/>
            <a:ext cx="3291521" cy="576262"/>
          </a:xfrm>
        </p:spPr>
        <p:txBody>
          <a:bodyPr anchor="b">
            <a:noAutofit/>
          </a:bodyPr>
          <a:lstStyle>
            <a:lvl1pPr marL="0" indent="0" algn="ctr">
              <a:lnSpc>
                <a:spcPct val="85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10" name="Text Placeholder 3"/>
          <p:cNvSpPr>
            <a:spLocks noGrp="1"/>
          </p:cNvSpPr>
          <p:nvPr>
            <p:ph type="body" sz="half" idx="16"/>
          </p:nvPr>
        </p:nvSpPr>
        <p:spPr>
          <a:xfrm>
            <a:off x="4441348" y="2943355"/>
            <a:ext cx="3303351" cy="284784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11" name="Text Placeholder 4"/>
          <p:cNvSpPr>
            <a:spLocks noGrp="1"/>
          </p:cNvSpPr>
          <p:nvPr>
            <p:ph type="body" sz="quarter" idx="13"/>
          </p:nvPr>
        </p:nvSpPr>
        <p:spPr>
          <a:xfrm>
            <a:off x="7973298" y="2367093"/>
            <a:ext cx="3304928" cy="576262"/>
          </a:xfrm>
        </p:spPr>
        <p:txBody>
          <a:bodyPr anchor="b">
            <a:noAutofit/>
          </a:bodyPr>
          <a:lstStyle>
            <a:lvl1pPr marL="0" indent="0" algn="ctr">
              <a:lnSpc>
                <a:spcPct val="85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12" name="Text Placeholder 3"/>
          <p:cNvSpPr>
            <a:spLocks noGrp="1"/>
          </p:cNvSpPr>
          <p:nvPr>
            <p:ph type="body" sz="half" idx="17"/>
          </p:nvPr>
        </p:nvSpPr>
        <p:spPr>
          <a:xfrm>
            <a:off x="7973298" y="2943355"/>
            <a:ext cx="3304928" cy="284784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3" name="Date Placeholder 2"/>
          <p:cNvSpPr>
            <a:spLocks noGrp="1"/>
          </p:cNvSpPr>
          <p:nvPr>
            <p:ph type="dt" sz="half" idx="10"/>
          </p:nvPr>
        </p:nvSpPr>
        <p:spPr/>
        <p:txBody>
          <a:bodyPr/>
          <a:lstStyle/>
          <a:p>
            <a:fld id="{0BFC0229-040E-45D0-A1A4-5786979D2E33}" type="datetime1">
              <a:rPr lang="en-US" smtClean="0"/>
              <a:t>4/11/2020</a:t>
            </a:fld>
            <a:endParaRPr lang="en-US"/>
          </a:p>
        </p:txBody>
      </p:sp>
      <p:sp>
        <p:nvSpPr>
          <p:cNvPr id="4" name="Footer Placeholder 3"/>
          <p:cNvSpPr>
            <a:spLocks noGrp="1"/>
          </p:cNvSpPr>
          <p:nvPr>
            <p:ph type="ftr" sz="quarter" idx="11"/>
          </p:nvPr>
        </p:nvSpPr>
        <p:spPr/>
        <p:txBody>
          <a:bodyPr/>
          <a:lstStyle/>
          <a:p>
            <a:r>
              <a:rPr lang="ar-BH" smtClean="0"/>
              <a:t>اعداد الاستاذ المساعد الدكتور احمد عبد الستار العذاري</a:t>
            </a:r>
            <a:endParaRPr lang="en-US"/>
          </a:p>
        </p:txBody>
      </p:sp>
      <p:sp>
        <p:nvSpPr>
          <p:cNvPr id="5" name="Slide Number Placeholder 4"/>
          <p:cNvSpPr>
            <a:spLocks noGrp="1"/>
          </p:cNvSpPr>
          <p:nvPr>
            <p:ph type="sldNum" sz="quarter" idx="12"/>
          </p:nvPr>
        </p:nvSpPr>
        <p:spPr/>
        <p:txBody>
          <a:bodyPr/>
          <a:lstStyle/>
          <a:p>
            <a:fld id="{80F6CCD9-F8C1-4736-BDC9-31D84D7B211F}" type="slidenum">
              <a:rPr lang="en-US" smtClean="0"/>
              <a:t>‹#›</a:t>
            </a:fld>
            <a:endParaRPr lang="en-US"/>
          </a:p>
        </p:txBody>
      </p:sp>
    </p:spTree>
    <p:extLst>
      <p:ext uri="{BB962C8B-B14F-4D97-AF65-F5344CB8AC3E}">
        <p14:creationId xmlns:p14="http://schemas.microsoft.com/office/powerpoint/2010/main" val="3287407425"/>
      </p:ext>
    </p:extLst>
  </p:cSld>
  <p:clrMapOvr>
    <a:masterClrMapping/>
  </p:clrMapOvr>
  <p:hf hdr="0" dt="0"/>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pic>
        <p:nvPicPr>
          <p:cNvPr id="16" name="Picture 15"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0" name="Title 1"/>
          <p:cNvSpPr>
            <a:spLocks noGrp="1"/>
          </p:cNvSpPr>
          <p:nvPr>
            <p:ph type="title"/>
          </p:nvPr>
        </p:nvSpPr>
        <p:spPr>
          <a:xfrm>
            <a:off x="913774" y="610772"/>
            <a:ext cx="10364452" cy="1603922"/>
          </a:xfrm>
        </p:spPr>
        <p:txBody>
          <a:bodyPr/>
          <a:lstStyle/>
          <a:p>
            <a:r>
              <a:rPr lang="en-US" smtClean="0"/>
              <a:t>Click to edit Master title style</a:t>
            </a:r>
            <a:endParaRPr lang="en-US" dirty="0"/>
          </a:p>
        </p:txBody>
      </p:sp>
      <p:sp>
        <p:nvSpPr>
          <p:cNvPr id="19" name="Text Placeholder 2"/>
          <p:cNvSpPr>
            <a:spLocks noGrp="1"/>
          </p:cNvSpPr>
          <p:nvPr>
            <p:ph type="body" idx="1"/>
          </p:nvPr>
        </p:nvSpPr>
        <p:spPr>
          <a:xfrm>
            <a:off x="913774" y="4204820"/>
            <a:ext cx="3296409" cy="576262"/>
          </a:xfrm>
        </p:spPr>
        <p:txBody>
          <a:bodyPr anchor="b">
            <a:noAutofit/>
          </a:bodyPr>
          <a:lstStyle>
            <a:lvl1pPr marL="0" indent="0" algn="ctr">
              <a:lnSpc>
                <a:spcPct val="85000"/>
              </a:lnSpc>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20" name="Picture Placeholder 2"/>
          <p:cNvSpPr>
            <a:spLocks noGrp="1" noChangeAspect="1"/>
          </p:cNvSpPr>
          <p:nvPr>
            <p:ph type="pic" idx="15"/>
          </p:nvPr>
        </p:nvSpPr>
        <p:spPr>
          <a:xfrm>
            <a:off x="913774" y="2367093"/>
            <a:ext cx="3296409" cy="1524000"/>
          </a:xfrm>
          <a:prstGeom prst="roundRect">
            <a:avLst>
              <a:gd name="adj" fmla="val 9363"/>
            </a:avLst>
          </a:prstGeom>
          <a:noFill/>
          <a:ln w="82550" cap="sq">
            <a:solidFill>
              <a:schemeClr val="bg2">
                <a:lumMod val="60000"/>
                <a:lumOff val="40000"/>
              </a:schemeClr>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1" name="Text Placeholder 3"/>
          <p:cNvSpPr>
            <a:spLocks noGrp="1"/>
          </p:cNvSpPr>
          <p:nvPr>
            <p:ph type="body" sz="half" idx="18"/>
          </p:nvPr>
        </p:nvSpPr>
        <p:spPr>
          <a:xfrm>
            <a:off x="913774" y="4781082"/>
            <a:ext cx="3296409" cy="101011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22" name="Text Placeholder 4"/>
          <p:cNvSpPr>
            <a:spLocks noGrp="1"/>
          </p:cNvSpPr>
          <p:nvPr>
            <p:ph type="body" sz="quarter" idx="3"/>
          </p:nvPr>
        </p:nvSpPr>
        <p:spPr>
          <a:xfrm>
            <a:off x="4442759" y="4204820"/>
            <a:ext cx="3301828" cy="576262"/>
          </a:xfrm>
        </p:spPr>
        <p:txBody>
          <a:bodyPr anchor="b">
            <a:noAutofit/>
          </a:bodyPr>
          <a:lstStyle>
            <a:lvl1pPr marL="0" indent="0" algn="ctr">
              <a:lnSpc>
                <a:spcPct val="85000"/>
              </a:lnSpc>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23" name="Picture Placeholder 2"/>
          <p:cNvSpPr>
            <a:spLocks noGrp="1" noChangeAspect="1"/>
          </p:cNvSpPr>
          <p:nvPr>
            <p:ph type="pic" idx="21"/>
          </p:nvPr>
        </p:nvSpPr>
        <p:spPr>
          <a:xfrm>
            <a:off x="4441348" y="2367093"/>
            <a:ext cx="3303352" cy="1524000"/>
          </a:xfrm>
          <a:prstGeom prst="roundRect">
            <a:avLst>
              <a:gd name="adj" fmla="val 8841"/>
            </a:avLst>
          </a:prstGeom>
          <a:noFill/>
          <a:ln w="82550" cap="sq">
            <a:solidFill>
              <a:schemeClr val="bg2">
                <a:lumMod val="60000"/>
                <a:lumOff val="40000"/>
              </a:schemeClr>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4" name="Text Placeholder 3"/>
          <p:cNvSpPr>
            <a:spLocks noGrp="1"/>
          </p:cNvSpPr>
          <p:nvPr>
            <p:ph type="body" sz="half" idx="19"/>
          </p:nvPr>
        </p:nvSpPr>
        <p:spPr>
          <a:xfrm>
            <a:off x="4441348" y="4781080"/>
            <a:ext cx="3303352" cy="1010119"/>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25" name="Text Placeholder 4"/>
          <p:cNvSpPr>
            <a:spLocks noGrp="1"/>
          </p:cNvSpPr>
          <p:nvPr>
            <p:ph type="body" sz="quarter" idx="13"/>
          </p:nvPr>
        </p:nvSpPr>
        <p:spPr>
          <a:xfrm>
            <a:off x="7973298" y="4204820"/>
            <a:ext cx="3300681" cy="576262"/>
          </a:xfrm>
        </p:spPr>
        <p:txBody>
          <a:bodyPr anchor="b">
            <a:noAutofit/>
          </a:bodyPr>
          <a:lstStyle>
            <a:lvl1pPr marL="0" indent="0" algn="ctr">
              <a:lnSpc>
                <a:spcPct val="85000"/>
              </a:lnSpc>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26" name="Picture Placeholder 2"/>
          <p:cNvSpPr>
            <a:spLocks noGrp="1" noChangeAspect="1"/>
          </p:cNvSpPr>
          <p:nvPr>
            <p:ph type="pic" idx="22"/>
          </p:nvPr>
        </p:nvSpPr>
        <p:spPr>
          <a:xfrm>
            <a:off x="7973298" y="2367093"/>
            <a:ext cx="3304928" cy="1524000"/>
          </a:xfrm>
          <a:prstGeom prst="roundRect">
            <a:avLst>
              <a:gd name="adj" fmla="val 8841"/>
            </a:avLst>
          </a:prstGeom>
          <a:noFill/>
          <a:ln w="82550" cap="sq">
            <a:solidFill>
              <a:schemeClr val="bg2">
                <a:lumMod val="60000"/>
                <a:lumOff val="40000"/>
              </a:schemeClr>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7" name="Text Placeholder 3"/>
          <p:cNvSpPr>
            <a:spLocks noGrp="1"/>
          </p:cNvSpPr>
          <p:nvPr>
            <p:ph type="body" sz="half" idx="20"/>
          </p:nvPr>
        </p:nvSpPr>
        <p:spPr>
          <a:xfrm>
            <a:off x="7973173" y="4781078"/>
            <a:ext cx="3305053" cy="1010121"/>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3" name="Date Placeholder 2"/>
          <p:cNvSpPr>
            <a:spLocks noGrp="1"/>
          </p:cNvSpPr>
          <p:nvPr>
            <p:ph type="dt" sz="half" idx="10"/>
          </p:nvPr>
        </p:nvSpPr>
        <p:spPr/>
        <p:txBody>
          <a:bodyPr/>
          <a:lstStyle/>
          <a:p>
            <a:fld id="{0BFC0229-040E-45D0-A1A4-5786979D2E33}" type="datetime1">
              <a:rPr lang="en-US" smtClean="0"/>
              <a:t>4/11/2020</a:t>
            </a:fld>
            <a:endParaRPr lang="en-US"/>
          </a:p>
        </p:txBody>
      </p:sp>
      <p:sp>
        <p:nvSpPr>
          <p:cNvPr id="4" name="Footer Placeholder 3"/>
          <p:cNvSpPr>
            <a:spLocks noGrp="1"/>
          </p:cNvSpPr>
          <p:nvPr>
            <p:ph type="ftr" sz="quarter" idx="11"/>
          </p:nvPr>
        </p:nvSpPr>
        <p:spPr/>
        <p:txBody>
          <a:bodyPr/>
          <a:lstStyle/>
          <a:p>
            <a:r>
              <a:rPr lang="ar-BH" smtClean="0"/>
              <a:t>اعداد الاستاذ المساعد الدكتور احمد عبد الستار العذاري</a:t>
            </a:r>
            <a:endParaRPr lang="en-US"/>
          </a:p>
        </p:txBody>
      </p:sp>
      <p:sp>
        <p:nvSpPr>
          <p:cNvPr id="5" name="Slide Number Placeholder 4"/>
          <p:cNvSpPr>
            <a:spLocks noGrp="1"/>
          </p:cNvSpPr>
          <p:nvPr>
            <p:ph type="sldNum" sz="quarter" idx="12"/>
          </p:nvPr>
        </p:nvSpPr>
        <p:spPr/>
        <p:txBody>
          <a:bodyPr/>
          <a:lstStyle/>
          <a:p>
            <a:fld id="{80F6CCD9-F8C1-4736-BDC9-31D84D7B211F}" type="slidenum">
              <a:rPr lang="en-US" smtClean="0"/>
              <a:t>‹#›</a:t>
            </a:fld>
            <a:endParaRPr lang="en-US"/>
          </a:p>
        </p:txBody>
      </p:sp>
    </p:spTree>
    <p:extLst>
      <p:ext uri="{BB962C8B-B14F-4D97-AF65-F5344CB8AC3E}">
        <p14:creationId xmlns:p14="http://schemas.microsoft.com/office/powerpoint/2010/main" val="2000525442"/>
      </p:ext>
    </p:extLst>
  </p:cSld>
  <p:clrMapOvr>
    <a:masterClrMapping/>
  </p:clrMapOvr>
  <p:hf hdr="0" dt="0"/>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p:txBody>
          <a:bodyPr/>
          <a:lstStyle/>
          <a:p>
            <a:r>
              <a:rPr lang="en-US" smtClean="0"/>
              <a:t>Click to edit Master title style</a:t>
            </a:r>
            <a:endParaRPr lang="en-US" dirty="0"/>
          </a:p>
        </p:txBody>
      </p:sp>
      <p:sp>
        <p:nvSpPr>
          <p:cNvPr id="11" name="Vertical Text Placeholder 2"/>
          <p:cNvSpPr>
            <a:spLocks noGrp="1"/>
          </p:cNvSpPr>
          <p:nvPr>
            <p:ph type="body" orient="vert" sz="quarter" idx="13"/>
          </p:nvPr>
        </p:nvSpPr>
        <p:spPr>
          <a:xfrm>
            <a:off x="913775" y="2367093"/>
            <a:ext cx="10364452" cy="3424107"/>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5CAFC0C8-C8AE-42ED-95E4-F18A72A34E49}" type="datetime1">
              <a:rPr lang="en-US" smtClean="0"/>
              <a:t>4/11/2020</a:t>
            </a:fld>
            <a:endParaRPr lang="en-US"/>
          </a:p>
        </p:txBody>
      </p:sp>
      <p:sp>
        <p:nvSpPr>
          <p:cNvPr id="5" name="Footer Placeholder 4"/>
          <p:cNvSpPr>
            <a:spLocks noGrp="1"/>
          </p:cNvSpPr>
          <p:nvPr>
            <p:ph type="ftr" sz="quarter" idx="11"/>
          </p:nvPr>
        </p:nvSpPr>
        <p:spPr/>
        <p:txBody>
          <a:bodyPr/>
          <a:lstStyle/>
          <a:p>
            <a:r>
              <a:rPr lang="ar-BH" smtClean="0"/>
              <a:t>اعداد الاستاذ المساعد الدكتور احمد عبد الستار العذاري</a:t>
            </a:r>
            <a:endParaRPr lang="en-US"/>
          </a:p>
        </p:txBody>
      </p:sp>
      <p:sp>
        <p:nvSpPr>
          <p:cNvPr id="6" name="Slide Number Placeholder 5"/>
          <p:cNvSpPr>
            <a:spLocks noGrp="1"/>
          </p:cNvSpPr>
          <p:nvPr>
            <p:ph type="sldNum" sz="quarter" idx="12"/>
          </p:nvPr>
        </p:nvSpPr>
        <p:spPr/>
        <p:txBody>
          <a:bodyPr/>
          <a:lstStyle/>
          <a:p>
            <a:fld id="{80F6CCD9-F8C1-4736-BDC9-31D84D7B211F}" type="slidenum">
              <a:rPr lang="en-US" smtClean="0"/>
              <a:t>‹#›</a:t>
            </a:fld>
            <a:endParaRPr lang="en-US"/>
          </a:p>
        </p:txBody>
      </p:sp>
    </p:spTree>
    <p:extLst>
      <p:ext uri="{BB962C8B-B14F-4D97-AF65-F5344CB8AC3E}">
        <p14:creationId xmlns:p14="http://schemas.microsoft.com/office/powerpoint/2010/main" val="64232605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pic>
        <p:nvPicPr>
          <p:cNvPr id="9" name="Picture 8"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Vertical Title 1"/>
          <p:cNvSpPr>
            <a:spLocks noGrp="1"/>
          </p:cNvSpPr>
          <p:nvPr>
            <p:ph type="title" orient="vert"/>
          </p:nvPr>
        </p:nvSpPr>
        <p:spPr>
          <a:xfrm>
            <a:off x="8724900" y="609601"/>
            <a:ext cx="2553326" cy="5181599"/>
          </a:xfrm>
        </p:spPr>
        <p:txBody>
          <a:bodyPr vert="eaVert"/>
          <a:lstStyle>
            <a:lvl1pPr algn="l">
              <a:defRPr/>
            </a:lvl1pPr>
          </a:lstStyle>
          <a:p>
            <a:r>
              <a:rPr lang="en-US" smtClean="0"/>
              <a:t>Click to edit Master title style</a:t>
            </a:r>
            <a:endParaRPr lang="en-US" dirty="0"/>
          </a:p>
        </p:txBody>
      </p:sp>
      <p:sp>
        <p:nvSpPr>
          <p:cNvPr id="8" name="Vertical Text Placeholder 2"/>
          <p:cNvSpPr>
            <a:spLocks noGrp="1"/>
          </p:cNvSpPr>
          <p:nvPr>
            <p:ph type="body" orient="vert" sz="quarter" idx="13"/>
          </p:nvPr>
        </p:nvSpPr>
        <p:spPr>
          <a:xfrm>
            <a:off x="913775" y="609601"/>
            <a:ext cx="7658724" cy="5181599"/>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5268F231-3875-4A3C-9B52-E82741BA2A29}" type="datetime1">
              <a:rPr lang="en-US" smtClean="0"/>
              <a:t>4/11/2020</a:t>
            </a:fld>
            <a:endParaRPr lang="en-US"/>
          </a:p>
        </p:txBody>
      </p:sp>
      <p:sp>
        <p:nvSpPr>
          <p:cNvPr id="5" name="Footer Placeholder 4"/>
          <p:cNvSpPr>
            <a:spLocks noGrp="1"/>
          </p:cNvSpPr>
          <p:nvPr>
            <p:ph type="ftr" sz="quarter" idx="11"/>
          </p:nvPr>
        </p:nvSpPr>
        <p:spPr/>
        <p:txBody>
          <a:bodyPr/>
          <a:lstStyle/>
          <a:p>
            <a:r>
              <a:rPr lang="ar-BH" smtClean="0"/>
              <a:t>اعداد الاستاذ المساعد الدكتور احمد عبد الستار العذاري</a:t>
            </a:r>
            <a:endParaRPr lang="en-US"/>
          </a:p>
        </p:txBody>
      </p:sp>
      <p:sp>
        <p:nvSpPr>
          <p:cNvPr id="6" name="Slide Number Placeholder 5"/>
          <p:cNvSpPr>
            <a:spLocks noGrp="1"/>
          </p:cNvSpPr>
          <p:nvPr>
            <p:ph type="sldNum" sz="quarter" idx="12"/>
          </p:nvPr>
        </p:nvSpPr>
        <p:spPr/>
        <p:txBody>
          <a:bodyPr/>
          <a:lstStyle/>
          <a:p>
            <a:fld id="{80F6CCD9-F8C1-4736-BDC9-31D84D7B211F}" type="slidenum">
              <a:rPr lang="en-US" smtClean="0"/>
              <a:t>‹#›</a:t>
            </a:fld>
            <a:endParaRPr lang="en-US"/>
          </a:p>
        </p:txBody>
      </p:sp>
    </p:spTree>
    <p:extLst>
      <p:ext uri="{BB962C8B-B14F-4D97-AF65-F5344CB8AC3E}">
        <p14:creationId xmlns:p14="http://schemas.microsoft.com/office/powerpoint/2010/main" val="382094560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3" name="Picture 2"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p:txBody>
          <a:bodyPr/>
          <a:lstStyle/>
          <a:p>
            <a:r>
              <a:rPr lang="en-US" smtClean="0"/>
              <a:t>Click to edit Master title style</a:t>
            </a:r>
            <a:endParaRPr lang="en-US" dirty="0"/>
          </a:p>
        </p:txBody>
      </p:sp>
      <p:sp>
        <p:nvSpPr>
          <p:cNvPr id="12" name="Content Placeholder 2"/>
          <p:cNvSpPr>
            <a:spLocks noGrp="1"/>
          </p:cNvSpPr>
          <p:nvPr>
            <p:ph sz="quarter" idx="13"/>
          </p:nvPr>
        </p:nvSpPr>
        <p:spPr>
          <a:xfrm>
            <a:off x="913774" y="2367092"/>
            <a:ext cx="10363826" cy="3424107"/>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8D06B094-F966-4DE9-BAA2-A25B75B95E69}" type="datetime1">
              <a:rPr lang="en-US" smtClean="0"/>
              <a:t>4/11/2020</a:t>
            </a:fld>
            <a:endParaRPr lang="en-US"/>
          </a:p>
        </p:txBody>
      </p:sp>
      <p:sp>
        <p:nvSpPr>
          <p:cNvPr id="5" name="Footer Placeholder 4"/>
          <p:cNvSpPr>
            <a:spLocks noGrp="1"/>
          </p:cNvSpPr>
          <p:nvPr>
            <p:ph type="ftr" sz="quarter" idx="11"/>
          </p:nvPr>
        </p:nvSpPr>
        <p:spPr/>
        <p:txBody>
          <a:bodyPr/>
          <a:lstStyle/>
          <a:p>
            <a:r>
              <a:rPr lang="ar-BH" smtClean="0"/>
              <a:t>اعداد الاستاذ المساعد الدكتور احمد عبد الستار العذاري</a:t>
            </a:r>
            <a:endParaRPr lang="en-US"/>
          </a:p>
        </p:txBody>
      </p:sp>
      <p:sp>
        <p:nvSpPr>
          <p:cNvPr id="6" name="Slide Number Placeholder 5"/>
          <p:cNvSpPr>
            <a:spLocks noGrp="1"/>
          </p:cNvSpPr>
          <p:nvPr>
            <p:ph type="sldNum" sz="quarter" idx="12"/>
          </p:nvPr>
        </p:nvSpPr>
        <p:spPr/>
        <p:txBody>
          <a:bodyPr/>
          <a:lstStyle/>
          <a:p>
            <a:fld id="{80F6CCD9-F8C1-4736-BDC9-31D84D7B211F}" type="slidenum">
              <a:rPr lang="en-US" smtClean="0"/>
              <a:t>‹#›</a:t>
            </a:fld>
            <a:endParaRPr lang="en-US"/>
          </a:p>
        </p:txBody>
      </p:sp>
    </p:spTree>
    <p:extLst>
      <p:ext uri="{BB962C8B-B14F-4D97-AF65-F5344CB8AC3E}">
        <p14:creationId xmlns:p14="http://schemas.microsoft.com/office/powerpoint/2010/main" val="271085170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9" name="Picture 8"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4" y="828563"/>
            <a:ext cx="10351752" cy="2736819"/>
          </a:xfrm>
        </p:spPr>
        <p:txBody>
          <a:bodyPr anchor="b">
            <a:normAutofit/>
          </a:bodyPr>
          <a:lstStyle>
            <a:lvl1pPr>
              <a:defRPr sz="4000"/>
            </a:lvl1pPr>
          </a:lstStyle>
          <a:p>
            <a:r>
              <a:rPr lang="en-US" smtClean="0"/>
              <a:t>Click to edit Master title style</a:t>
            </a:r>
            <a:endParaRPr lang="en-US" dirty="0"/>
          </a:p>
        </p:txBody>
      </p:sp>
      <p:sp>
        <p:nvSpPr>
          <p:cNvPr id="3" name="Text Placeholder 2"/>
          <p:cNvSpPr>
            <a:spLocks noGrp="1"/>
          </p:cNvSpPr>
          <p:nvPr>
            <p:ph type="body" idx="1"/>
          </p:nvPr>
        </p:nvSpPr>
        <p:spPr>
          <a:xfrm>
            <a:off x="913774" y="3657457"/>
            <a:ext cx="10351752" cy="1368183"/>
          </a:xfrm>
        </p:spPr>
        <p:txBody>
          <a:bodyPr>
            <a:normAutofit/>
          </a:bodyPr>
          <a:lstStyle>
            <a:lvl1pPr marL="0" indent="0" algn="ctr">
              <a:buNone/>
              <a:defRPr sz="2000">
                <a:solidFill>
                  <a:schemeClr val="bg1">
                    <a:lumMod val="50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D6CD8CFA-E2F9-4EF5-90C4-E867C0462041}" type="datetime1">
              <a:rPr lang="en-US" smtClean="0"/>
              <a:t>4/11/2020</a:t>
            </a:fld>
            <a:endParaRPr lang="en-US"/>
          </a:p>
        </p:txBody>
      </p:sp>
      <p:sp>
        <p:nvSpPr>
          <p:cNvPr id="5" name="Footer Placeholder 4"/>
          <p:cNvSpPr>
            <a:spLocks noGrp="1"/>
          </p:cNvSpPr>
          <p:nvPr>
            <p:ph type="ftr" sz="quarter" idx="11"/>
          </p:nvPr>
        </p:nvSpPr>
        <p:spPr/>
        <p:txBody>
          <a:bodyPr/>
          <a:lstStyle/>
          <a:p>
            <a:r>
              <a:rPr lang="ar-BH" smtClean="0"/>
              <a:t>اعداد الاستاذ المساعد الدكتور احمد عبد الستار العذاري</a:t>
            </a:r>
            <a:endParaRPr lang="en-US"/>
          </a:p>
        </p:txBody>
      </p:sp>
      <p:sp>
        <p:nvSpPr>
          <p:cNvPr id="6" name="Slide Number Placeholder 5"/>
          <p:cNvSpPr>
            <a:spLocks noGrp="1"/>
          </p:cNvSpPr>
          <p:nvPr>
            <p:ph type="sldNum" sz="quarter" idx="12"/>
          </p:nvPr>
        </p:nvSpPr>
        <p:spPr/>
        <p:txBody>
          <a:bodyPr/>
          <a:lstStyle/>
          <a:p>
            <a:fld id="{80F6CCD9-F8C1-4736-BDC9-31D84D7B211F}" type="slidenum">
              <a:rPr lang="en-US" smtClean="0"/>
              <a:t>‹#›</a:t>
            </a:fld>
            <a:endParaRPr lang="en-US"/>
          </a:p>
        </p:txBody>
      </p:sp>
    </p:spTree>
    <p:extLst>
      <p:ext uri="{BB962C8B-B14F-4D97-AF65-F5344CB8AC3E}">
        <p14:creationId xmlns:p14="http://schemas.microsoft.com/office/powerpoint/2010/main" val="25398819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pic>
        <p:nvPicPr>
          <p:cNvPr id="10" name="Picture 9"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4" name="Title 1"/>
          <p:cNvSpPr>
            <a:spLocks noGrp="1"/>
          </p:cNvSpPr>
          <p:nvPr>
            <p:ph type="title"/>
          </p:nvPr>
        </p:nvSpPr>
        <p:spPr>
          <a:xfrm>
            <a:off x="913775" y="618517"/>
            <a:ext cx="10364451" cy="1596177"/>
          </a:xfrm>
        </p:spPr>
        <p:txBody>
          <a:bodyPr/>
          <a:lstStyle/>
          <a:p>
            <a:r>
              <a:rPr lang="en-US" smtClean="0"/>
              <a:t>Click to edit Master title style</a:t>
            </a:r>
            <a:endParaRPr lang="en-US" dirty="0"/>
          </a:p>
        </p:txBody>
      </p:sp>
      <p:sp>
        <p:nvSpPr>
          <p:cNvPr id="12" name="Content Placeholder 2"/>
          <p:cNvSpPr>
            <a:spLocks noGrp="1"/>
          </p:cNvSpPr>
          <p:nvPr>
            <p:ph sz="quarter" idx="13"/>
          </p:nvPr>
        </p:nvSpPr>
        <p:spPr>
          <a:xfrm>
            <a:off x="913774" y="2367092"/>
            <a:ext cx="5106026" cy="3424107"/>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3" name="Content Placeholder 3"/>
          <p:cNvSpPr>
            <a:spLocks noGrp="1"/>
          </p:cNvSpPr>
          <p:nvPr>
            <p:ph sz="quarter" idx="14"/>
          </p:nvPr>
        </p:nvSpPr>
        <p:spPr>
          <a:xfrm>
            <a:off x="6172200" y="2367092"/>
            <a:ext cx="5105400" cy="3424107"/>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EF3A281B-7841-4F23-9D5C-480CA0D48411}" type="datetime1">
              <a:rPr lang="en-US" smtClean="0"/>
              <a:t>4/11/2020</a:t>
            </a:fld>
            <a:endParaRPr lang="en-US"/>
          </a:p>
        </p:txBody>
      </p:sp>
      <p:sp>
        <p:nvSpPr>
          <p:cNvPr id="6" name="Footer Placeholder 5"/>
          <p:cNvSpPr>
            <a:spLocks noGrp="1"/>
          </p:cNvSpPr>
          <p:nvPr>
            <p:ph type="ftr" sz="quarter" idx="11"/>
          </p:nvPr>
        </p:nvSpPr>
        <p:spPr/>
        <p:txBody>
          <a:bodyPr/>
          <a:lstStyle/>
          <a:p>
            <a:r>
              <a:rPr lang="ar-BH" smtClean="0"/>
              <a:t>اعداد الاستاذ المساعد الدكتور احمد عبد الستار العذاري</a:t>
            </a:r>
            <a:endParaRPr lang="en-US"/>
          </a:p>
        </p:txBody>
      </p:sp>
      <p:sp>
        <p:nvSpPr>
          <p:cNvPr id="7" name="Slide Number Placeholder 6"/>
          <p:cNvSpPr>
            <a:spLocks noGrp="1"/>
          </p:cNvSpPr>
          <p:nvPr>
            <p:ph type="sldNum" sz="quarter" idx="12"/>
          </p:nvPr>
        </p:nvSpPr>
        <p:spPr/>
        <p:txBody>
          <a:bodyPr/>
          <a:lstStyle/>
          <a:p>
            <a:fld id="{80F6CCD9-F8C1-4736-BDC9-31D84D7B211F}" type="slidenum">
              <a:rPr lang="en-US" smtClean="0"/>
              <a:t>‹#›</a:t>
            </a:fld>
            <a:endParaRPr lang="en-US"/>
          </a:p>
        </p:txBody>
      </p:sp>
    </p:spTree>
    <p:extLst>
      <p:ext uri="{BB962C8B-B14F-4D97-AF65-F5344CB8AC3E}">
        <p14:creationId xmlns:p14="http://schemas.microsoft.com/office/powerpoint/2010/main" val="64754469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pic>
        <p:nvPicPr>
          <p:cNvPr id="15" name="Picture 14"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4" name="Title 1"/>
          <p:cNvSpPr>
            <a:spLocks noGrp="1"/>
          </p:cNvSpPr>
          <p:nvPr>
            <p:ph type="title"/>
          </p:nvPr>
        </p:nvSpPr>
        <p:spPr>
          <a:xfrm>
            <a:off x="913775" y="618517"/>
            <a:ext cx="10364451" cy="1596177"/>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1146328" y="2371018"/>
            <a:ext cx="4873474" cy="679994"/>
          </a:xfrm>
        </p:spPr>
        <p:txBody>
          <a:bodyPr anchor="b">
            <a:noAutofit/>
          </a:bodyPr>
          <a:lstStyle>
            <a:lvl1pPr marL="0" indent="0">
              <a:lnSpc>
                <a:spcPct val="85000"/>
              </a:lnSpc>
              <a:buNone/>
              <a:defRPr sz="26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12" name="Content Placeholder 3"/>
          <p:cNvSpPr>
            <a:spLocks noGrp="1"/>
          </p:cNvSpPr>
          <p:nvPr>
            <p:ph sz="quarter" idx="13"/>
          </p:nvPr>
        </p:nvSpPr>
        <p:spPr>
          <a:xfrm>
            <a:off x="913774" y="3051012"/>
            <a:ext cx="5106027" cy="2740187"/>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396423" y="2371018"/>
            <a:ext cx="4881804" cy="679994"/>
          </a:xfrm>
        </p:spPr>
        <p:txBody>
          <a:bodyPr anchor="b">
            <a:noAutofit/>
          </a:bodyPr>
          <a:lstStyle>
            <a:lvl1pPr marL="0" indent="0">
              <a:lnSpc>
                <a:spcPct val="85000"/>
              </a:lnSpc>
              <a:buNone/>
              <a:defRPr sz="26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13" name="Content Placeholder 5"/>
          <p:cNvSpPr>
            <a:spLocks noGrp="1"/>
          </p:cNvSpPr>
          <p:nvPr>
            <p:ph sz="quarter" idx="14"/>
          </p:nvPr>
        </p:nvSpPr>
        <p:spPr>
          <a:xfrm>
            <a:off x="6172200" y="3051012"/>
            <a:ext cx="5105401" cy="2740187"/>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DDBDCFB8-3B8A-4018-BC38-140F2E01D70E}" type="datetime1">
              <a:rPr lang="en-US" smtClean="0"/>
              <a:t>4/11/2020</a:t>
            </a:fld>
            <a:endParaRPr lang="en-US"/>
          </a:p>
        </p:txBody>
      </p:sp>
      <p:sp>
        <p:nvSpPr>
          <p:cNvPr id="8" name="Footer Placeholder 7"/>
          <p:cNvSpPr>
            <a:spLocks noGrp="1"/>
          </p:cNvSpPr>
          <p:nvPr>
            <p:ph type="ftr" sz="quarter" idx="11"/>
          </p:nvPr>
        </p:nvSpPr>
        <p:spPr/>
        <p:txBody>
          <a:bodyPr/>
          <a:lstStyle/>
          <a:p>
            <a:r>
              <a:rPr lang="ar-BH" smtClean="0"/>
              <a:t>اعداد الاستاذ المساعد الدكتور احمد عبد الستار العذاري</a:t>
            </a:r>
            <a:endParaRPr lang="en-US"/>
          </a:p>
        </p:txBody>
      </p:sp>
      <p:sp>
        <p:nvSpPr>
          <p:cNvPr id="9" name="Slide Number Placeholder 8"/>
          <p:cNvSpPr>
            <a:spLocks noGrp="1"/>
          </p:cNvSpPr>
          <p:nvPr>
            <p:ph type="sldNum" sz="quarter" idx="12"/>
          </p:nvPr>
        </p:nvSpPr>
        <p:spPr/>
        <p:txBody>
          <a:bodyPr/>
          <a:lstStyle/>
          <a:p>
            <a:fld id="{80F6CCD9-F8C1-4736-BDC9-31D84D7B211F}" type="slidenum">
              <a:rPr lang="en-US" smtClean="0"/>
              <a:t>‹#›</a:t>
            </a:fld>
            <a:endParaRPr lang="en-US"/>
          </a:p>
        </p:txBody>
      </p:sp>
    </p:spTree>
    <p:extLst>
      <p:ext uri="{BB962C8B-B14F-4D97-AF65-F5344CB8AC3E}">
        <p14:creationId xmlns:p14="http://schemas.microsoft.com/office/powerpoint/2010/main" val="398023660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76E621FB-AEBB-495F-AE5D-273F20E4E91A}" type="datetime1">
              <a:rPr lang="en-US" smtClean="0"/>
              <a:t>4/11/2020</a:t>
            </a:fld>
            <a:endParaRPr lang="en-US"/>
          </a:p>
        </p:txBody>
      </p:sp>
      <p:sp>
        <p:nvSpPr>
          <p:cNvPr id="4" name="Footer Placeholder 3"/>
          <p:cNvSpPr>
            <a:spLocks noGrp="1"/>
          </p:cNvSpPr>
          <p:nvPr>
            <p:ph type="ftr" sz="quarter" idx="11"/>
          </p:nvPr>
        </p:nvSpPr>
        <p:spPr/>
        <p:txBody>
          <a:bodyPr/>
          <a:lstStyle/>
          <a:p>
            <a:r>
              <a:rPr lang="ar-BH" smtClean="0"/>
              <a:t>اعداد الاستاذ المساعد الدكتور احمد عبد الستار العذاري</a:t>
            </a:r>
            <a:endParaRPr lang="en-US"/>
          </a:p>
        </p:txBody>
      </p:sp>
      <p:sp>
        <p:nvSpPr>
          <p:cNvPr id="5" name="Slide Number Placeholder 4"/>
          <p:cNvSpPr>
            <a:spLocks noGrp="1"/>
          </p:cNvSpPr>
          <p:nvPr>
            <p:ph type="sldNum" sz="quarter" idx="12"/>
          </p:nvPr>
        </p:nvSpPr>
        <p:spPr/>
        <p:txBody>
          <a:bodyPr/>
          <a:lstStyle/>
          <a:p>
            <a:fld id="{80F6CCD9-F8C1-4736-BDC9-31D84D7B211F}" type="slidenum">
              <a:rPr lang="en-US" smtClean="0"/>
              <a:t>‹#›</a:t>
            </a:fld>
            <a:endParaRPr lang="en-US"/>
          </a:p>
        </p:txBody>
      </p:sp>
    </p:spTree>
    <p:extLst>
      <p:ext uri="{BB962C8B-B14F-4D97-AF65-F5344CB8AC3E}">
        <p14:creationId xmlns:p14="http://schemas.microsoft.com/office/powerpoint/2010/main" val="199957489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7" name="Picture 6"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Date Placeholder 1"/>
          <p:cNvSpPr>
            <a:spLocks noGrp="1"/>
          </p:cNvSpPr>
          <p:nvPr>
            <p:ph type="dt" sz="half" idx="10"/>
          </p:nvPr>
        </p:nvSpPr>
        <p:spPr/>
        <p:txBody>
          <a:bodyPr/>
          <a:lstStyle/>
          <a:p>
            <a:fld id="{42197AF7-D892-49AD-BF2A-E07039F7C023}" type="datetime1">
              <a:rPr lang="en-US" smtClean="0"/>
              <a:t>4/11/2020</a:t>
            </a:fld>
            <a:endParaRPr lang="en-US"/>
          </a:p>
        </p:txBody>
      </p:sp>
      <p:sp>
        <p:nvSpPr>
          <p:cNvPr id="3" name="Footer Placeholder 2"/>
          <p:cNvSpPr>
            <a:spLocks noGrp="1"/>
          </p:cNvSpPr>
          <p:nvPr>
            <p:ph type="ftr" sz="quarter" idx="11"/>
          </p:nvPr>
        </p:nvSpPr>
        <p:spPr/>
        <p:txBody>
          <a:bodyPr/>
          <a:lstStyle/>
          <a:p>
            <a:r>
              <a:rPr lang="ar-BH" smtClean="0"/>
              <a:t>اعداد الاستاذ المساعد الدكتور احمد عبد الستار العذاري</a:t>
            </a:r>
            <a:endParaRPr lang="en-US"/>
          </a:p>
        </p:txBody>
      </p:sp>
      <p:sp>
        <p:nvSpPr>
          <p:cNvPr id="4" name="Slide Number Placeholder 3"/>
          <p:cNvSpPr>
            <a:spLocks noGrp="1"/>
          </p:cNvSpPr>
          <p:nvPr>
            <p:ph type="sldNum" sz="quarter" idx="12"/>
          </p:nvPr>
        </p:nvSpPr>
        <p:spPr/>
        <p:txBody>
          <a:bodyPr/>
          <a:lstStyle/>
          <a:p>
            <a:fld id="{80F6CCD9-F8C1-4736-BDC9-31D84D7B211F}" type="slidenum">
              <a:rPr lang="en-US" smtClean="0"/>
              <a:t>‹#›</a:t>
            </a:fld>
            <a:endParaRPr lang="en-US"/>
          </a:p>
        </p:txBody>
      </p:sp>
    </p:spTree>
    <p:extLst>
      <p:ext uri="{BB962C8B-B14F-4D97-AF65-F5344CB8AC3E}">
        <p14:creationId xmlns:p14="http://schemas.microsoft.com/office/powerpoint/2010/main" val="3202748855"/>
      </p:ext>
    </p:extLst>
  </p:cSld>
  <p:clrMapOvr>
    <a:masterClrMapping/>
  </p:clrMapOvr>
  <p:extLst>
    <p:ext uri="{DCECCB84-F9BA-43D5-87BE-67443E8EF086}">
      <p15:sldGuideLst xmlns:p15="http://schemas.microsoft.com/office/powerpoint/2012/main"/>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pic>
        <p:nvPicPr>
          <p:cNvPr id="11" name="Picture 10"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5" y="609600"/>
            <a:ext cx="3935688" cy="2023252"/>
          </a:xfrm>
        </p:spPr>
        <p:txBody>
          <a:bodyPr anchor="b"/>
          <a:lstStyle>
            <a:lvl1pPr algn="ctr">
              <a:defRPr sz="3200"/>
            </a:lvl1pPr>
          </a:lstStyle>
          <a:p>
            <a:r>
              <a:rPr lang="en-US" smtClean="0"/>
              <a:t>Click to edit Master title style</a:t>
            </a:r>
            <a:endParaRPr lang="en-US" dirty="0"/>
          </a:p>
        </p:txBody>
      </p:sp>
      <p:sp>
        <p:nvSpPr>
          <p:cNvPr id="10" name="Content Placeholder 2"/>
          <p:cNvSpPr>
            <a:spLocks noGrp="1"/>
          </p:cNvSpPr>
          <p:nvPr>
            <p:ph sz="quarter" idx="13"/>
          </p:nvPr>
        </p:nvSpPr>
        <p:spPr>
          <a:xfrm>
            <a:off x="5078062" y="609600"/>
            <a:ext cx="6200163" cy="5181599"/>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913774" y="2632852"/>
            <a:ext cx="3935689" cy="3158348"/>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5EC955BB-F6C6-4E2B-AB86-2C7936D31CB7}" type="datetime1">
              <a:rPr lang="en-US" smtClean="0"/>
              <a:t>4/11/2020</a:t>
            </a:fld>
            <a:endParaRPr lang="en-US"/>
          </a:p>
        </p:txBody>
      </p:sp>
      <p:sp>
        <p:nvSpPr>
          <p:cNvPr id="6" name="Footer Placeholder 5"/>
          <p:cNvSpPr>
            <a:spLocks noGrp="1"/>
          </p:cNvSpPr>
          <p:nvPr>
            <p:ph type="ftr" sz="quarter" idx="11"/>
          </p:nvPr>
        </p:nvSpPr>
        <p:spPr/>
        <p:txBody>
          <a:bodyPr/>
          <a:lstStyle/>
          <a:p>
            <a:r>
              <a:rPr lang="ar-BH" smtClean="0"/>
              <a:t>اعداد الاستاذ المساعد الدكتور احمد عبد الستار العذاري</a:t>
            </a:r>
            <a:endParaRPr lang="en-US"/>
          </a:p>
        </p:txBody>
      </p:sp>
      <p:sp>
        <p:nvSpPr>
          <p:cNvPr id="7" name="Slide Number Placeholder 6"/>
          <p:cNvSpPr>
            <a:spLocks noGrp="1"/>
          </p:cNvSpPr>
          <p:nvPr>
            <p:ph type="sldNum" sz="quarter" idx="12"/>
          </p:nvPr>
        </p:nvSpPr>
        <p:spPr/>
        <p:txBody>
          <a:bodyPr/>
          <a:lstStyle/>
          <a:p>
            <a:fld id="{80F6CCD9-F8C1-4736-BDC9-31D84D7B211F}" type="slidenum">
              <a:rPr lang="en-US" smtClean="0"/>
              <a:t>‹#›</a:t>
            </a:fld>
            <a:endParaRPr lang="en-US"/>
          </a:p>
        </p:txBody>
      </p:sp>
    </p:spTree>
    <p:extLst>
      <p:ext uri="{BB962C8B-B14F-4D97-AF65-F5344CB8AC3E}">
        <p14:creationId xmlns:p14="http://schemas.microsoft.com/office/powerpoint/2010/main" val="2798911981"/>
      </p:ext>
    </p:extLst>
  </p:cSld>
  <p:clrMapOvr>
    <a:masterClrMapping/>
  </p:clrMapOvr>
  <p:extLst>
    <p:ext uri="{DCECCB84-F9BA-43D5-87BE-67443E8EF086}">
      <p15:sldGuideLst xmlns:p15="http://schemas.microsoft.com/office/powerpoint/2012/main"/>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10" name="Picture 9"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4" y="609600"/>
            <a:ext cx="5934969" cy="2023254"/>
          </a:xfrm>
        </p:spPr>
        <p:txBody>
          <a:bodyPr anchor="b"/>
          <a:lstStyle>
            <a:lvl1pPr algn="ct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7424803" y="609601"/>
            <a:ext cx="3255358" cy="5181600"/>
          </a:xfrm>
          <a:prstGeom prst="roundRect">
            <a:avLst>
              <a:gd name="adj" fmla="val 4943"/>
            </a:avLst>
          </a:prstGeom>
          <a:noFill/>
          <a:ln w="82550" cap="sq">
            <a:solidFill>
              <a:schemeClr val="bg2">
                <a:lumMod val="60000"/>
                <a:lumOff val="40000"/>
              </a:schemeClr>
            </a:solidFill>
            <a:miter lim="800000"/>
          </a:ln>
          <a:effectLst/>
          <a:scene3d>
            <a:camera prst="orthographicFront"/>
            <a:lightRig rig="threePt" dir="t">
              <a:rot lat="0" lon="0" rev="2700000"/>
            </a:lightRig>
          </a:scene3d>
          <a:sp3d contourW="6350">
            <a:bevelT h="38100"/>
            <a:contourClr>
              <a:srgbClr val="C0C0C0"/>
            </a:contourClr>
          </a:sp3d>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913794" y="2632852"/>
            <a:ext cx="5934949" cy="3158347"/>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C8548F8A-67B5-4596-ABE2-49DC40F18C16}" type="datetime1">
              <a:rPr lang="en-US" smtClean="0"/>
              <a:t>4/11/2020</a:t>
            </a:fld>
            <a:endParaRPr lang="en-US"/>
          </a:p>
        </p:txBody>
      </p:sp>
      <p:sp>
        <p:nvSpPr>
          <p:cNvPr id="6" name="Footer Placeholder 5"/>
          <p:cNvSpPr>
            <a:spLocks noGrp="1"/>
          </p:cNvSpPr>
          <p:nvPr>
            <p:ph type="ftr" sz="quarter" idx="11"/>
          </p:nvPr>
        </p:nvSpPr>
        <p:spPr/>
        <p:txBody>
          <a:bodyPr/>
          <a:lstStyle/>
          <a:p>
            <a:r>
              <a:rPr lang="ar-BH" smtClean="0"/>
              <a:t>اعداد الاستاذ المساعد الدكتور احمد عبد الستار العذاري</a:t>
            </a:r>
            <a:endParaRPr lang="en-US"/>
          </a:p>
        </p:txBody>
      </p:sp>
      <p:sp>
        <p:nvSpPr>
          <p:cNvPr id="7" name="Slide Number Placeholder 6"/>
          <p:cNvSpPr>
            <a:spLocks noGrp="1"/>
          </p:cNvSpPr>
          <p:nvPr>
            <p:ph type="sldNum" sz="quarter" idx="12"/>
          </p:nvPr>
        </p:nvSpPr>
        <p:spPr/>
        <p:txBody>
          <a:bodyPr/>
          <a:lstStyle/>
          <a:p>
            <a:fld id="{80F6CCD9-F8C1-4736-BDC9-31D84D7B211F}" type="slidenum">
              <a:rPr lang="en-US" smtClean="0"/>
              <a:t>‹#›</a:t>
            </a:fld>
            <a:endParaRPr lang="en-US"/>
          </a:p>
        </p:txBody>
      </p:sp>
    </p:spTree>
    <p:extLst>
      <p:ext uri="{BB962C8B-B14F-4D97-AF65-F5344CB8AC3E}">
        <p14:creationId xmlns:p14="http://schemas.microsoft.com/office/powerpoint/2010/main" val="321230206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1026" name="Picture 2" descr="\\DROBO-FS\QuickDrops\JB\PPTX NG\Droplets\LightingOverlay.png"/>
          <p:cNvPicPr>
            <a:picLocks noChangeAspect="1" noChangeArrowheads="1"/>
          </p:cNvPicPr>
          <p:nvPr/>
        </p:nvPicPr>
        <p:blipFill>
          <a:blip r:embed="rId19">
            <a:alphaModFix amt="80000"/>
            <a:extLst>
              <a:ext uri="{28A0092B-C50C-407E-A947-70E740481C1C}">
                <a14:useLocalDpi xmlns:a14="http://schemas.microsoft.com/office/drawing/2010/main" val="0"/>
              </a:ext>
            </a:extLst>
          </a:blip>
          <a:srcRect/>
          <a:stretch>
            <a:fillRect/>
          </a:stretch>
        </p:blipFill>
        <p:spPr bwMode="auto">
          <a:xfrm>
            <a:off x="0" y="0"/>
            <a:ext cx="12192003" cy="6858001"/>
          </a:xfrm>
          <a:prstGeom prst="rect">
            <a:avLst/>
          </a:prstGeom>
          <a:noFill/>
          <a:extLst>
            <a:ext uri="{909E8E84-426E-40DD-AFC4-6F175D3DCCD1}">
              <a14:hiddenFill xmlns:a14="http://schemas.microsoft.com/office/drawing/2010/main">
                <a:solidFill>
                  <a:srgbClr val="FFFFFF"/>
                </a:solidFill>
              </a14:hiddenFill>
            </a:ext>
          </a:extLst>
        </p:spPr>
      </p:pic>
      <p:sp>
        <p:nvSpPr>
          <p:cNvPr id="2" name="Title Placeholder 1"/>
          <p:cNvSpPr>
            <a:spLocks noGrp="1"/>
          </p:cNvSpPr>
          <p:nvPr>
            <p:ph type="title"/>
          </p:nvPr>
        </p:nvSpPr>
        <p:spPr>
          <a:xfrm>
            <a:off x="913775" y="618517"/>
            <a:ext cx="10364451" cy="1596177"/>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913775" y="2367093"/>
            <a:ext cx="10364452" cy="3424107"/>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7678737" y="5883275"/>
            <a:ext cx="2743200" cy="365125"/>
          </a:xfrm>
          <a:prstGeom prst="rect">
            <a:avLst/>
          </a:prstGeom>
        </p:spPr>
        <p:txBody>
          <a:bodyPr vert="horz" lIns="91440" tIns="45720" rIns="91440" bIns="45720" rtlCol="0" anchor="ctr"/>
          <a:lstStyle>
            <a:lvl1pPr algn="r">
              <a:defRPr sz="1000">
                <a:solidFill>
                  <a:schemeClr val="tx1"/>
                </a:solidFill>
              </a:defRPr>
            </a:lvl1pPr>
          </a:lstStyle>
          <a:p>
            <a:fld id="{0BFC0229-040E-45D0-A1A4-5786979D2E33}" type="datetime1">
              <a:rPr lang="en-US" smtClean="0"/>
              <a:t>4/11/2020</a:t>
            </a:fld>
            <a:endParaRPr lang="en-US"/>
          </a:p>
        </p:txBody>
      </p:sp>
      <p:sp>
        <p:nvSpPr>
          <p:cNvPr id="5" name="Footer Placeholder 4"/>
          <p:cNvSpPr>
            <a:spLocks noGrp="1"/>
          </p:cNvSpPr>
          <p:nvPr>
            <p:ph type="ftr" sz="quarter" idx="3"/>
          </p:nvPr>
        </p:nvSpPr>
        <p:spPr>
          <a:xfrm>
            <a:off x="913774" y="5883275"/>
            <a:ext cx="6672887" cy="365125"/>
          </a:xfrm>
          <a:prstGeom prst="rect">
            <a:avLst/>
          </a:prstGeom>
        </p:spPr>
        <p:txBody>
          <a:bodyPr vert="horz" lIns="91440" tIns="45720" rIns="91440" bIns="45720" rtlCol="0" anchor="ctr"/>
          <a:lstStyle>
            <a:lvl1pPr algn="l">
              <a:defRPr sz="1000">
                <a:solidFill>
                  <a:schemeClr val="tx1"/>
                </a:solidFill>
              </a:defRPr>
            </a:lvl1pPr>
          </a:lstStyle>
          <a:p>
            <a:r>
              <a:rPr lang="ar-BH" smtClean="0"/>
              <a:t>اعداد الاستاذ المساعد الدكتور احمد عبد الستار العذاري</a:t>
            </a:r>
            <a:endParaRPr lang="en-US"/>
          </a:p>
        </p:txBody>
      </p:sp>
      <p:sp>
        <p:nvSpPr>
          <p:cNvPr id="6" name="Slide Number Placeholder 5"/>
          <p:cNvSpPr>
            <a:spLocks noGrp="1"/>
          </p:cNvSpPr>
          <p:nvPr>
            <p:ph type="sldNum" sz="quarter" idx="4"/>
          </p:nvPr>
        </p:nvSpPr>
        <p:spPr>
          <a:xfrm>
            <a:off x="10514011" y="5883275"/>
            <a:ext cx="764215" cy="365125"/>
          </a:xfrm>
          <a:prstGeom prst="rect">
            <a:avLst/>
          </a:prstGeom>
        </p:spPr>
        <p:txBody>
          <a:bodyPr vert="horz" lIns="91440" tIns="45720" rIns="91440" bIns="45720" rtlCol="0" anchor="ctr"/>
          <a:lstStyle>
            <a:lvl1pPr algn="r">
              <a:defRPr sz="1000">
                <a:solidFill>
                  <a:schemeClr val="tx1"/>
                </a:solidFill>
              </a:defRPr>
            </a:lvl1pPr>
          </a:lstStyle>
          <a:p>
            <a:fld id="{80F6CCD9-F8C1-4736-BDC9-31D84D7B211F}" type="slidenum">
              <a:rPr lang="en-US" smtClean="0"/>
              <a:t>‹#›</a:t>
            </a:fld>
            <a:endParaRPr lang="en-US"/>
          </a:p>
        </p:txBody>
      </p:sp>
    </p:spTree>
    <p:extLst>
      <p:ext uri="{BB962C8B-B14F-4D97-AF65-F5344CB8AC3E}">
        <p14:creationId xmlns:p14="http://schemas.microsoft.com/office/powerpoint/2010/main" val="672131961"/>
      </p:ext>
    </p:extLst>
  </p:cSld>
  <p:clrMap bg1="lt1" tx1="dk1" bg2="lt2" tx2="dk2" accent1="accent1" accent2="accent2" accent3="accent3" accent4="accent4" accent5="accent5" accent6="accent6" hlink="hlink" folHlink="folHlink"/>
  <p:sldLayoutIdLst>
    <p:sldLayoutId id="2147483778" r:id="rId1"/>
    <p:sldLayoutId id="2147483779" r:id="rId2"/>
    <p:sldLayoutId id="2147483780" r:id="rId3"/>
    <p:sldLayoutId id="2147483781" r:id="rId4"/>
    <p:sldLayoutId id="2147483782" r:id="rId5"/>
    <p:sldLayoutId id="2147483783" r:id="rId6"/>
    <p:sldLayoutId id="2147483784" r:id="rId7"/>
    <p:sldLayoutId id="2147483785" r:id="rId8"/>
    <p:sldLayoutId id="2147483786" r:id="rId9"/>
    <p:sldLayoutId id="2147483787" r:id="rId10"/>
    <p:sldLayoutId id="2147483788" r:id="rId11"/>
    <p:sldLayoutId id="2147483789" r:id="rId12"/>
    <p:sldLayoutId id="2147483790" r:id="rId13"/>
    <p:sldLayoutId id="2147483791" r:id="rId14"/>
    <p:sldLayoutId id="2147483792" r:id="rId15"/>
    <p:sldLayoutId id="2147483793" r:id="rId16"/>
    <p:sldLayoutId id="2147483794" r:id="rId17"/>
  </p:sldLayoutIdLst>
  <p:hf hdr="0" dt="0"/>
  <p:txStyles>
    <p:titleStyle>
      <a:lvl1pPr algn="ctr" defTabSz="914400" rtl="0" eaLnBrk="1" latinLnBrk="0" hangingPunct="1">
        <a:lnSpc>
          <a:spcPct val="90000"/>
        </a:lnSpc>
        <a:spcBef>
          <a:spcPct val="0"/>
        </a:spcBef>
        <a:buNone/>
        <a:defRPr sz="3600" kern="1200" cap="all" baseline="0">
          <a:solidFill>
            <a:schemeClr val="tx1"/>
          </a:solidFill>
          <a:effectLst/>
          <a:latin typeface="+mj-lt"/>
          <a:ea typeface="+mj-ea"/>
          <a:cs typeface="+mj-cs"/>
        </a:defRPr>
      </a:lvl1pPr>
    </p:titleStyle>
    <p:bodyStyle>
      <a:lvl1pPr marL="228600" indent="-228600" algn="l" defTabSz="914400" rtl="0" eaLnBrk="1" latinLnBrk="0" hangingPunct="1">
        <a:lnSpc>
          <a:spcPct val="120000"/>
        </a:lnSpc>
        <a:spcBef>
          <a:spcPts val="1000"/>
        </a:spcBef>
        <a:buClr>
          <a:schemeClr val="tx1"/>
        </a:buClr>
        <a:buFont typeface="Arial" panose="020B0604020202020204" pitchFamily="34" charset="0"/>
        <a:buChar char="•"/>
        <a:defRPr sz="2000" kern="1200" cap="all" baseline="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tx1"/>
        </a:buClr>
        <a:buFont typeface="Arial" panose="020B0604020202020204" pitchFamily="34" charset="0"/>
        <a:buChar char="•"/>
        <a:defRPr sz="1800" kern="1200" cap="all"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tx1"/>
        </a:buClr>
        <a:buFont typeface="Arial" panose="020B0604020202020204" pitchFamily="34" charset="0"/>
        <a:buChar char="•"/>
        <a:defRPr sz="1600" kern="1200" cap="all" baseline="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2142308"/>
            <a:ext cx="9144000" cy="2063931"/>
          </a:xfrm>
        </p:spPr>
        <p:txBody>
          <a:bodyPr>
            <a:normAutofit/>
          </a:bodyPr>
          <a:lstStyle/>
          <a:p>
            <a:pPr rtl="1"/>
            <a:r>
              <a:rPr lang="ar-BH" sz="4400" dirty="0" smtClean="0"/>
              <a:t>محاضرة </a:t>
            </a:r>
            <a:r>
              <a:rPr lang="ar-BH" sz="4400" dirty="0" smtClean="0"/>
              <a:t>16</a:t>
            </a:r>
            <a:r>
              <a:rPr lang="ar-BH" dirty="0" smtClean="0"/>
              <a:t> </a:t>
            </a:r>
            <a:r>
              <a:rPr lang="ar-BH" sz="4000" dirty="0" smtClean="0"/>
              <a:t>المحتوى الرطوبي للتربة ج2</a:t>
            </a:r>
            <a:r>
              <a:rPr lang="ar-BH" dirty="0" smtClean="0"/>
              <a:t> </a:t>
            </a:r>
            <a:br>
              <a:rPr lang="ar-BH" dirty="0" smtClean="0"/>
            </a:br>
            <a:r>
              <a:rPr lang="en-US" sz="4000" dirty="0" smtClean="0"/>
              <a:t>Soil moisture content</a:t>
            </a:r>
            <a:endParaRPr lang="en-US" dirty="0"/>
          </a:p>
        </p:txBody>
      </p:sp>
      <p:sp>
        <p:nvSpPr>
          <p:cNvPr id="3" name="Subtitle 2"/>
          <p:cNvSpPr>
            <a:spLocks noGrp="1"/>
          </p:cNvSpPr>
          <p:nvPr>
            <p:ph type="subTitle" idx="1"/>
          </p:nvPr>
        </p:nvSpPr>
        <p:spPr>
          <a:xfrm>
            <a:off x="9457508" y="388575"/>
            <a:ext cx="2420983" cy="1655762"/>
          </a:xfrm>
        </p:spPr>
        <p:txBody>
          <a:bodyPr>
            <a:normAutofit/>
          </a:bodyPr>
          <a:lstStyle/>
          <a:p>
            <a:r>
              <a:rPr lang="ar-BH" dirty="0" smtClean="0"/>
              <a:t>الجامعة المستنصرية</a:t>
            </a:r>
          </a:p>
          <a:p>
            <a:r>
              <a:rPr lang="ar-BH" dirty="0" smtClean="0"/>
              <a:t>كلية التربية</a:t>
            </a:r>
          </a:p>
          <a:p>
            <a:r>
              <a:rPr lang="ar-BH" dirty="0" smtClean="0"/>
              <a:t>قسم الجغرافية</a:t>
            </a:r>
            <a:endParaRPr lang="en-US" dirty="0"/>
          </a:p>
        </p:txBody>
      </p:sp>
      <p:sp>
        <p:nvSpPr>
          <p:cNvPr id="4" name="Footer Placeholder 3"/>
          <p:cNvSpPr>
            <a:spLocks noGrp="1"/>
          </p:cNvSpPr>
          <p:nvPr>
            <p:ph type="ftr" sz="quarter" idx="11"/>
          </p:nvPr>
        </p:nvSpPr>
        <p:spPr/>
        <p:txBody>
          <a:bodyPr/>
          <a:lstStyle/>
          <a:p>
            <a:r>
              <a:rPr lang="ar-BH" smtClean="0"/>
              <a:t>اعداد الاستاذ المساعد الدكتور احمد عبد الستار العذاري</a:t>
            </a:r>
            <a:endParaRPr lang="en-US"/>
          </a:p>
        </p:txBody>
      </p:sp>
      <p:sp>
        <p:nvSpPr>
          <p:cNvPr id="5" name="Slide Number Placeholder 4"/>
          <p:cNvSpPr>
            <a:spLocks noGrp="1"/>
          </p:cNvSpPr>
          <p:nvPr>
            <p:ph type="sldNum" sz="quarter" idx="12"/>
          </p:nvPr>
        </p:nvSpPr>
        <p:spPr/>
        <p:txBody>
          <a:bodyPr/>
          <a:lstStyle/>
          <a:p>
            <a:fld id="{80F6CCD9-F8C1-4736-BDC9-31D84D7B211F}" type="slidenum">
              <a:rPr lang="en-US" smtClean="0"/>
              <a:t>1</a:t>
            </a:fld>
            <a:endParaRPr lang="en-US"/>
          </a:p>
        </p:txBody>
      </p:sp>
    </p:spTree>
    <p:extLst>
      <p:ext uri="{BB962C8B-B14F-4D97-AF65-F5344CB8AC3E}">
        <p14:creationId xmlns:p14="http://schemas.microsoft.com/office/powerpoint/2010/main" val="2969865855"/>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peelOff"/>
      </p:transition>
    </mc:Choice>
    <mc:Fallback>
      <p:transition spd="slow">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6502" y="365125"/>
            <a:ext cx="2560321" cy="823595"/>
          </a:xfrm>
        </p:spPr>
        <p:txBody>
          <a:bodyPr>
            <a:normAutofit/>
          </a:bodyPr>
          <a:lstStyle/>
          <a:p>
            <a:r>
              <a:rPr lang="ar-BH" dirty="0" smtClean="0"/>
              <a:t>رطوبة التربة</a:t>
            </a:r>
            <a:endParaRPr lang="en-US" dirty="0"/>
          </a:p>
        </p:txBody>
      </p:sp>
      <p:sp>
        <p:nvSpPr>
          <p:cNvPr id="3" name="Content Placeholder 2"/>
          <p:cNvSpPr>
            <a:spLocks noGrp="1"/>
          </p:cNvSpPr>
          <p:nvPr>
            <p:ph sz="quarter" idx="13"/>
          </p:nvPr>
        </p:nvSpPr>
        <p:spPr/>
        <p:txBody>
          <a:bodyPr>
            <a:normAutofit/>
          </a:bodyPr>
          <a:lstStyle/>
          <a:p>
            <a:pPr marL="0" indent="0" algn="r" rtl="1">
              <a:buNone/>
            </a:pPr>
            <a:r>
              <a:rPr lang="ar-BH" dirty="0" smtClean="0"/>
              <a:t>وقد أشارت احدى المصادر إلى أن معدل غيض الماء للترب المتوسطة الخشونة يتراوح بين (0٫8 - 2٫0 سم/ساعة).</a:t>
            </a:r>
          </a:p>
          <a:p>
            <a:pPr marL="0" indent="0" algn="r" rtl="1">
              <a:buNone/>
            </a:pPr>
            <a:r>
              <a:rPr lang="ar-BH" dirty="0" smtClean="0"/>
              <a:t>إن معدل غيض الماء للترب ذات الخشونة المتوسطة من شأنه أن يقلل من الضائعات المائية جراء تعرض مياه الري لظروف ارتفاع درجات الحرارة وارتفاع عمليات غسل الأملاح من سطح التربة إلى خارج نطاق المجموعة الجذرية للنبات ومع ذلك تحتاج تربة هذه المناطق إلى إدارة جيدة تكفل المحافظة على هذه الخاصية والحيلولة دون ممارسة العمليات الزراعية المؤثرة عليها كطرائق الحراثة والعزق والري والتسميد وغيرها من العمليات.</a:t>
            </a:r>
          </a:p>
          <a:p>
            <a:pPr marL="0" indent="0" algn="r" rtl="1">
              <a:buNone/>
            </a:pPr>
            <a:r>
              <a:rPr lang="ar-BH" dirty="0" smtClean="0"/>
              <a:t>أما بالنسبة للترب الناعمة النسجة ذات معدل الغيض المنخفض فيمكن أروائها بأحد طريقتين، الأول بإروائها بكميات كبيرة من المياه لكي تبقى لفترة طويلة فوق الحقل وبأقل ضياع للمياه، وقد تترك هذه الطريقة آثارها الضارة على بعض خصائص التربة جراء الكميات الكبيرة </a:t>
            </a:r>
            <a:endParaRPr lang="en-US" dirty="0"/>
          </a:p>
        </p:txBody>
      </p:sp>
      <p:sp>
        <p:nvSpPr>
          <p:cNvPr id="4" name="Footer Placeholder 3"/>
          <p:cNvSpPr>
            <a:spLocks noGrp="1"/>
          </p:cNvSpPr>
          <p:nvPr>
            <p:ph type="ftr" sz="quarter" idx="11"/>
          </p:nvPr>
        </p:nvSpPr>
        <p:spPr/>
        <p:txBody>
          <a:bodyPr/>
          <a:lstStyle/>
          <a:p>
            <a:r>
              <a:rPr lang="ar-BH" smtClean="0"/>
              <a:t>اعداد الاستاذ المساعد الدكتور احمد عبد الستار العذاري</a:t>
            </a:r>
            <a:endParaRPr lang="en-US"/>
          </a:p>
        </p:txBody>
      </p:sp>
      <p:sp>
        <p:nvSpPr>
          <p:cNvPr id="5" name="Slide Number Placeholder 4"/>
          <p:cNvSpPr>
            <a:spLocks noGrp="1"/>
          </p:cNvSpPr>
          <p:nvPr>
            <p:ph type="sldNum" sz="quarter" idx="12"/>
          </p:nvPr>
        </p:nvSpPr>
        <p:spPr/>
        <p:txBody>
          <a:bodyPr/>
          <a:lstStyle/>
          <a:p>
            <a:fld id="{80F6CCD9-F8C1-4736-BDC9-31D84D7B211F}" type="slidenum">
              <a:rPr lang="en-US" smtClean="0"/>
              <a:t>10</a:t>
            </a:fld>
            <a:endParaRPr lang="en-US"/>
          </a:p>
        </p:txBody>
      </p:sp>
    </p:spTree>
    <p:extLst>
      <p:ext uri="{BB962C8B-B14F-4D97-AF65-F5344CB8AC3E}">
        <p14:creationId xmlns:p14="http://schemas.microsoft.com/office/powerpoint/2010/main" val="558916555"/>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pageCurlDouble"/>
      </p:transition>
    </mc:Choice>
    <mc:Fallback>
      <p:transition spd="slow">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794069" y="495754"/>
            <a:ext cx="2547258" cy="823595"/>
          </a:xfrm>
        </p:spPr>
        <p:txBody>
          <a:bodyPr>
            <a:normAutofit/>
          </a:bodyPr>
          <a:lstStyle/>
          <a:p>
            <a:r>
              <a:rPr lang="ar-BH" dirty="0" smtClean="0"/>
              <a:t>رطوبة التربة</a:t>
            </a:r>
            <a:endParaRPr lang="en-US" dirty="0"/>
          </a:p>
        </p:txBody>
      </p:sp>
      <p:sp>
        <p:nvSpPr>
          <p:cNvPr id="3" name="Content Placeholder 2"/>
          <p:cNvSpPr>
            <a:spLocks noGrp="1"/>
          </p:cNvSpPr>
          <p:nvPr>
            <p:ph sz="quarter" idx="13"/>
          </p:nvPr>
        </p:nvSpPr>
        <p:spPr/>
        <p:txBody>
          <a:bodyPr>
            <a:normAutofit fontScale="77500" lnSpcReduction="20000"/>
          </a:bodyPr>
          <a:lstStyle/>
          <a:p>
            <a:pPr marL="0" indent="0" algn="r" rtl="1">
              <a:buNone/>
            </a:pPr>
            <a:r>
              <a:rPr lang="ar-BH" dirty="0" smtClean="0"/>
              <a:t>للضائعات المائية وخصوصا في المناطق الجافة وشبه الجافة إذ ترتفع درجات الحرارة والتبخر الأمر الذي ينتج عنه زيادة ملوحة الترب فيها، وبالأخص إذا رافق ذلك رداءة الصرف الطبيعي للترب وفقرها للصرف الاصطناعي، أما الطريقة الثانية لإرواء هذه التربة هي تزويدها بكميات قليلة من المياه وبصورة متكررة (الري بالرش أو التنقيط) ( </a:t>
            </a:r>
            <a:r>
              <a:rPr lang="en-US" dirty="0" smtClean="0"/>
              <a:t>Drip or sprinkler .(irrigation</a:t>
            </a:r>
            <a:endParaRPr lang="ar-BH" dirty="0" smtClean="0"/>
          </a:p>
          <a:p>
            <a:pPr marL="0" indent="0" algn="r" rtl="1">
              <a:buNone/>
            </a:pPr>
            <a:r>
              <a:rPr lang="ar-BH" dirty="0" smtClean="0"/>
              <a:t>- التوصيل المائي المشبع للتربة</a:t>
            </a:r>
          </a:p>
          <a:p>
            <a:pPr marL="0" indent="0" algn="r" rtl="1">
              <a:buNone/>
            </a:pPr>
            <a:r>
              <a:rPr lang="en-US" dirty="0" smtClean="0"/>
              <a:t>Saturate Hydraulic Conductivity of the Soil</a:t>
            </a:r>
          </a:p>
          <a:p>
            <a:pPr marL="0" indent="0" algn="r" rtl="1">
              <a:buNone/>
            </a:pPr>
            <a:r>
              <a:rPr lang="ar-BH" dirty="0" smtClean="0"/>
              <a:t>التوصيل المائي المشبع للتربة أو نفاذية التربة (</a:t>
            </a:r>
            <a:r>
              <a:rPr lang="en-US" dirty="0" smtClean="0"/>
              <a:t>soil permeability) </a:t>
            </a:r>
            <a:r>
              <a:rPr lang="ar-BH" dirty="0" smtClean="0"/>
              <a:t>هو عبارة عن قابلية التربة على إيصال الماء أو حركته خلالها.</a:t>
            </a:r>
          </a:p>
          <a:p>
            <a:pPr marL="0" indent="0" algn="r" rtl="1">
              <a:buNone/>
            </a:pPr>
            <a:r>
              <a:rPr lang="ar-BH" dirty="0" smtClean="0"/>
              <a:t>يتأثر التوصيل المشبع للتربة بعوامل كثيرة منها ما يخص التربة نفسها ومنها ما يخص محلول التربة، أنأهم خواص التربة التي تؤثر على التوصيل المائي لها هي التوزيع الحجمي لدقائقها، فالتربة ذات النسجة الخشنة لها توصيل مائي أكثر مما هو عليه بالنسبة للتربية الناعمة النسجة على الرغم من أن المسامية الكلية للنوع الأول من التربة اقل من المسامية الكلية للنوع الثاني، وقد أشار أحد الباحثين بهذا الصدد إلى أن معدل التوصيل المائي المشبع لأحد الترب الرسوبية في العراق كان (3٫60 م/يوم) عندما كانت نسبة محتواها من الرمل (80%) انخفض هذا المعدل إلى ( 1,2 م/يوم) عندما كانت نسبة محتواها من الرمل اقل من 5%.</a:t>
            </a:r>
          </a:p>
          <a:p>
            <a:pPr marL="0" indent="0" algn="r" rtl="1">
              <a:buNone/>
            </a:pPr>
            <a:endParaRPr lang="en-US" dirty="0"/>
          </a:p>
        </p:txBody>
      </p:sp>
      <p:sp>
        <p:nvSpPr>
          <p:cNvPr id="4" name="Footer Placeholder 3"/>
          <p:cNvSpPr>
            <a:spLocks noGrp="1"/>
          </p:cNvSpPr>
          <p:nvPr>
            <p:ph type="ftr" sz="quarter" idx="11"/>
          </p:nvPr>
        </p:nvSpPr>
        <p:spPr/>
        <p:txBody>
          <a:bodyPr/>
          <a:lstStyle/>
          <a:p>
            <a:r>
              <a:rPr lang="ar-BH" smtClean="0"/>
              <a:t>اعداد الاستاذ المساعد الدكتور احمد عبد الستار العذاري</a:t>
            </a:r>
            <a:endParaRPr lang="en-US"/>
          </a:p>
        </p:txBody>
      </p:sp>
      <p:sp>
        <p:nvSpPr>
          <p:cNvPr id="5" name="Slide Number Placeholder 4"/>
          <p:cNvSpPr>
            <a:spLocks noGrp="1"/>
          </p:cNvSpPr>
          <p:nvPr>
            <p:ph type="sldNum" sz="quarter" idx="12"/>
          </p:nvPr>
        </p:nvSpPr>
        <p:spPr/>
        <p:txBody>
          <a:bodyPr/>
          <a:lstStyle/>
          <a:p>
            <a:fld id="{80F6CCD9-F8C1-4736-BDC9-31D84D7B211F}" type="slidenum">
              <a:rPr lang="en-US" smtClean="0"/>
              <a:t>11</a:t>
            </a:fld>
            <a:endParaRPr lang="en-US"/>
          </a:p>
        </p:txBody>
      </p:sp>
    </p:spTree>
    <p:extLst>
      <p:ext uri="{BB962C8B-B14F-4D97-AF65-F5344CB8AC3E}">
        <p14:creationId xmlns:p14="http://schemas.microsoft.com/office/powerpoint/2010/main" val="3557772355"/>
      </p:ext>
    </p:extLst>
  </p:cSld>
  <p:clrMapOvr>
    <a:masterClrMapping/>
  </p:clrMapOvr>
  <mc:AlternateContent xmlns:mc="http://schemas.openxmlformats.org/markup-compatibility/2006">
    <mc:Choice xmlns:p14="http://schemas.microsoft.com/office/powerpoint/2010/main" Requires="p14">
      <p:transition spd="slow" p14:dur="1400">
        <p14:doors dir="vert"/>
      </p:transition>
    </mc:Choice>
    <mc:Fallback>
      <p:transition spd="slow">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37314" y="365126"/>
            <a:ext cx="2560320" cy="745218"/>
          </a:xfrm>
        </p:spPr>
        <p:txBody>
          <a:bodyPr>
            <a:normAutofit/>
          </a:bodyPr>
          <a:lstStyle/>
          <a:p>
            <a:r>
              <a:rPr lang="ar-BH" dirty="0" smtClean="0"/>
              <a:t>رطوبة التربة</a:t>
            </a:r>
            <a:endParaRPr lang="en-US" dirty="0"/>
          </a:p>
        </p:txBody>
      </p:sp>
      <p:sp>
        <p:nvSpPr>
          <p:cNvPr id="3" name="Content Placeholder 2"/>
          <p:cNvSpPr>
            <a:spLocks noGrp="1"/>
          </p:cNvSpPr>
          <p:nvPr>
            <p:ph sz="quarter" idx="13"/>
          </p:nvPr>
        </p:nvSpPr>
        <p:spPr/>
        <p:txBody>
          <a:bodyPr>
            <a:normAutofit fontScale="85000" lnSpcReduction="10000"/>
          </a:bodyPr>
          <a:lstStyle/>
          <a:p>
            <a:pPr marL="0" indent="0" algn="r" rtl="1">
              <a:buNone/>
            </a:pPr>
            <a:r>
              <a:rPr lang="ar-BH" dirty="0" smtClean="0"/>
              <a:t> ففي الترب الخشنة النسجة تكثر المسامات الكبيرة التي لها القابلية على إنفاذ الماء أكثر مما هو عليه بالنسبة للمسامات الصغيرة التي تكثر في الترب الناعمة، ومما تجدر الإشارة إليه أن توزيع الحجم المسامي للتربة هو الأكثر تأثيرا على قيمة توصيلها المائي من المجموع الكلي لمساماتها البينية.</a:t>
            </a:r>
          </a:p>
          <a:p>
            <a:pPr marL="0" indent="0" algn="r" rtl="1">
              <a:buNone/>
            </a:pPr>
            <a:r>
              <a:rPr lang="ar-BH" dirty="0" smtClean="0"/>
              <a:t> وقد يكون الجودة بناء التربة وارتفاع نسبة المواد العضوية فيها، إضافة إلى قلة تركيز الأملاح في محلولها أثرا في زيادة التوصيل المائي لهذه التربة وبدرجات متفاوتة.</a:t>
            </a:r>
          </a:p>
          <a:p>
            <a:pPr marL="0" indent="0" algn="r" rtl="1">
              <a:buNone/>
            </a:pPr>
            <a:r>
              <a:rPr lang="ar-BH" dirty="0" smtClean="0"/>
              <a:t> أن التوصيل المائي للترب الخشنة العالي نسبية له اثره الواضح على صرف المياه الزائدة في التربة للأسفل، وبالأخص عندما يكون مستوى المياه الباطنية منخفضة دون مستوى المترين الأوليين من سطح التربة وهي بذلك توفر فرصة أكثر ملائمة لنمو النباتات، ولابد من الإشارة هنا إلى أن طبيعة صرف التربة هي أكثر خواص التربة التي تمثل انعكاسا لطبيعة توصيلها المائي، ولعل عمليات الغسل التي تجري للتربة المتأثرة بالملوحة تتوقف إلى حد كبير على حسن صرفها، إذ تتحدد بموجبها كميات المياه المستخدمة في الغسل والمسافة بین خطوط المبازل، كما أن التوصيل المائي للتربة هو الذي يحدد أطوال وانحدارات قنوات الري سواء كانت طريقة الري بالمروز أم بالأحواض.</a:t>
            </a:r>
          </a:p>
          <a:p>
            <a:pPr marL="0" indent="0" algn="r" rtl="1">
              <a:buNone/>
            </a:pPr>
            <a:r>
              <a:rPr lang="ar-BH" dirty="0" smtClean="0"/>
              <a:t>ووجد أيضا أن سيادة معادن المونتموریلونایت والألايت في دقائق الطين من شأنه أن يقلل التوصيل المائي للتربة.</a:t>
            </a:r>
          </a:p>
          <a:p>
            <a:pPr marL="0" indent="0" algn="r" rtl="1">
              <a:buNone/>
            </a:pPr>
            <a:endParaRPr lang="en-US" dirty="0"/>
          </a:p>
        </p:txBody>
      </p:sp>
      <p:sp>
        <p:nvSpPr>
          <p:cNvPr id="4" name="Footer Placeholder 3"/>
          <p:cNvSpPr>
            <a:spLocks noGrp="1"/>
          </p:cNvSpPr>
          <p:nvPr>
            <p:ph type="ftr" sz="quarter" idx="11"/>
          </p:nvPr>
        </p:nvSpPr>
        <p:spPr/>
        <p:txBody>
          <a:bodyPr/>
          <a:lstStyle/>
          <a:p>
            <a:r>
              <a:rPr lang="ar-BH" smtClean="0"/>
              <a:t>اعداد الاستاذ المساعد الدكتور احمد عبد الستار العذاري</a:t>
            </a:r>
            <a:endParaRPr lang="en-US"/>
          </a:p>
        </p:txBody>
      </p:sp>
      <p:sp>
        <p:nvSpPr>
          <p:cNvPr id="5" name="Slide Number Placeholder 4"/>
          <p:cNvSpPr>
            <a:spLocks noGrp="1"/>
          </p:cNvSpPr>
          <p:nvPr>
            <p:ph type="sldNum" sz="quarter" idx="12"/>
          </p:nvPr>
        </p:nvSpPr>
        <p:spPr/>
        <p:txBody>
          <a:bodyPr/>
          <a:lstStyle/>
          <a:p>
            <a:fld id="{80F6CCD9-F8C1-4736-BDC9-31D84D7B211F}" type="slidenum">
              <a:rPr lang="en-US" smtClean="0"/>
              <a:t>12</a:t>
            </a:fld>
            <a:endParaRPr lang="en-US"/>
          </a:p>
        </p:txBody>
      </p:sp>
    </p:spTree>
    <p:extLst>
      <p:ext uri="{BB962C8B-B14F-4D97-AF65-F5344CB8AC3E}">
        <p14:creationId xmlns:p14="http://schemas.microsoft.com/office/powerpoint/2010/main" val="408910697"/>
      </p:ext>
    </p:extLst>
  </p:cSld>
  <p:clrMapOvr>
    <a:masterClrMapping/>
  </p:clrMapOvr>
  <mc:AlternateContent xmlns:mc="http://schemas.openxmlformats.org/markup-compatibility/2006">
    <mc:Choice xmlns:p14="http://schemas.microsoft.com/office/powerpoint/2010/main" Requires="p14">
      <p:transition spd="slow" p14:dur="3900">
        <p14:glitter pattern="hexagon"/>
      </p:transition>
    </mc:Choice>
    <mc:Fallback>
      <p:transition spd="slow">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757057" y="320676"/>
            <a:ext cx="2677885" cy="946422"/>
          </a:xfrm>
        </p:spPr>
        <p:txBody>
          <a:bodyPr/>
          <a:lstStyle/>
          <a:p>
            <a:r>
              <a:rPr lang="ar-BH" dirty="0" smtClean="0"/>
              <a:t>رطوبة التربة</a:t>
            </a:r>
            <a:endParaRPr lang="en-US" dirty="0"/>
          </a:p>
        </p:txBody>
      </p:sp>
      <p:sp>
        <p:nvSpPr>
          <p:cNvPr id="3" name="Content Placeholder 2"/>
          <p:cNvSpPr>
            <a:spLocks noGrp="1"/>
          </p:cNvSpPr>
          <p:nvPr>
            <p:ph sz="quarter" idx="13"/>
          </p:nvPr>
        </p:nvSpPr>
        <p:spPr/>
        <p:txBody>
          <a:bodyPr>
            <a:normAutofit fontScale="92500" lnSpcReduction="20000"/>
          </a:bodyPr>
          <a:lstStyle/>
          <a:p>
            <a:pPr marL="0" indent="0" algn="r" rtl="1">
              <a:buNone/>
            </a:pPr>
            <a:r>
              <a:rPr lang="ar-BH" dirty="0" smtClean="0"/>
              <a:t> ولبناء التربة تأثير كبير على توصيلها المائي، فالتربة ذات البناء الجيد وذات المجمعات الثابتة لها القابلية العالية على توصيل مائي أكبر من تلك التي لها بناء رديء، وكذلك التربة المتراصة ذات المجمعات غير الثابتة وذات الكثافة الظاهرية العالية.</a:t>
            </a:r>
          </a:p>
          <a:p>
            <a:pPr marL="0" indent="0" algn="r" rtl="1">
              <a:buNone/>
            </a:pPr>
            <a:r>
              <a:rPr lang="ar-BH" dirty="0" smtClean="0"/>
              <a:t> وتلعب المواد العضوية للتربة دورا مهما في قيمة الايصالية المائية لها، فزيادة نسبة هذه المواد من شأنها زيادة التوصيل المائي للتربة، لما لها من دور في زيادة تجمعات التربة وخفض كثافتها الظاهرية.</a:t>
            </a:r>
          </a:p>
          <a:p>
            <a:pPr marL="0" indent="0" algn="r" rtl="1">
              <a:buNone/>
            </a:pPr>
            <a:r>
              <a:rPr lang="ar-BH" dirty="0" smtClean="0"/>
              <a:t> وفيما يتعلق بخصائص محلول التربة وتأثيره على الايصالية المائية لها فان ذلك يعتمد بالدرجة الأساس على كثافة وتركيز الأملاح فيه، فزيادة تركيز الأملاح يؤدي إلى خفض قيمة الايصالية المائية للتربة، ويعزى ذلك إلى تأثير هذه الأملاح في تشتيت دقائق التربة، وبالتالي</a:t>
            </a:r>
          </a:p>
          <a:p>
            <a:pPr marL="0" indent="0" algn="r" rtl="1">
              <a:buNone/>
            </a:pPr>
            <a:r>
              <a:rPr lang="ar-BH" dirty="0" smtClean="0"/>
              <a:t>إمكانية غلق مساماتها، فيكون ذلك مدعاة لعرقلة حركة الماء فيها. </a:t>
            </a:r>
          </a:p>
          <a:p>
            <a:pPr marL="0" indent="0" algn="r" rtl="1">
              <a:buNone/>
            </a:pPr>
            <a:r>
              <a:rPr lang="ar-BH" dirty="0" smtClean="0"/>
              <a:t>ويمكن تصنيف الترب حسب قابليتها للتوصيل المائي إلى عدة أصناف. (جدول ۹).</a:t>
            </a:r>
          </a:p>
          <a:p>
            <a:pPr marL="0" indent="0" algn="r" rtl="1">
              <a:buNone/>
            </a:pPr>
            <a:endParaRPr lang="en-US" dirty="0"/>
          </a:p>
        </p:txBody>
      </p:sp>
      <p:sp>
        <p:nvSpPr>
          <p:cNvPr id="4" name="Footer Placeholder 3"/>
          <p:cNvSpPr>
            <a:spLocks noGrp="1"/>
          </p:cNvSpPr>
          <p:nvPr>
            <p:ph type="ftr" sz="quarter" idx="11"/>
          </p:nvPr>
        </p:nvSpPr>
        <p:spPr/>
        <p:txBody>
          <a:bodyPr/>
          <a:lstStyle/>
          <a:p>
            <a:r>
              <a:rPr lang="ar-BH" smtClean="0"/>
              <a:t>اعداد الاستاذ المساعد الدكتور احمد عبد الستار العذاري</a:t>
            </a:r>
            <a:endParaRPr lang="en-US"/>
          </a:p>
        </p:txBody>
      </p:sp>
      <p:sp>
        <p:nvSpPr>
          <p:cNvPr id="5" name="Slide Number Placeholder 4"/>
          <p:cNvSpPr>
            <a:spLocks noGrp="1"/>
          </p:cNvSpPr>
          <p:nvPr>
            <p:ph type="sldNum" sz="quarter" idx="12"/>
          </p:nvPr>
        </p:nvSpPr>
        <p:spPr/>
        <p:txBody>
          <a:bodyPr/>
          <a:lstStyle/>
          <a:p>
            <a:fld id="{80F6CCD9-F8C1-4736-BDC9-31D84D7B211F}" type="slidenum">
              <a:rPr lang="en-US" smtClean="0"/>
              <a:t>13</a:t>
            </a:fld>
            <a:endParaRPr lang="en-US"/>
          </a:p>
        </p:txBody>
      </p:sp>
    </p:spTree>
    <p:extLst>
      <p:ext uri="{BB962C8B-B14F-4D97-AF65-F5344CB8AC3E}">
        <p14:creationId xmlns:p14="http://schemas.microsoft.com/office/powerpoint/2010/main" val="572458635"/>
      </p:ext>
    </p:extLst>
  </p:cSld>
  <p:clrMapOvr>
    <a:masterClrMapping/>
  </p:clrMapOvr>
  <p:transition spd="slow">
    <p:push dir="u"/>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043351" y="595957"/>
            <a:ext cx="2532017" cy="1072717"/>
          </a:xfrm>
        </p:spPr>
        <p:txBody>
          <a:bodyPr/>
          <a:lstStyle/>
          <a:p>
            <a:r>
              <a:rPr lang="ar-BH" dirty="0" smtClean="0"/>
              <a:t>رطوبة التربة</a:t>
            </a:r>
            <a:endParaRPr lang="en-US" dirty="0"/>
          </a:p>
        </p:txBody>
      </p:sp>
      <p:pic>
        <p:nvPicPr>
          <p:cNvPr id="6" name="Content Placeholder 5"/>
          <p:cNvPicPr>
            <a:picLocks noGrp="1" noChangeAspect="1"/>
          </p:cNvPicPr>
          <p:nvPr>
            <p:ph sz="quarter" idx="13"/>
          </p:nvPr>
        </p:nvPicPr>
        <p:blipFill>
          <a:blip r:embed="rId2"/>
          <a:stretch>
            <a:fillRect/>
          </a:stretch>
        </p:blipFill>
        <p:spPr>
          <a:xfrm>
            <a:off x="3038591" y="2911596"/>
            <a:ext cx="6114818" cy="2334970"/>
          </a:xfrm>
          <a:prstGeom prst="rect">
            <a:avLst/>
          </a:prstGeom>
        </p:spPr>
      </p:pic>
      <p:sp>
        <p:nvSpPr>
          <p:cNvPr id="4" name="Footer Placeholder 3"/>
          <p:cNvSpPr>
            <a:spLocks noGrp="1"/>
          </p:cNvSpPr>
          <p:nvPr>
            <p:ph type="ftr" sz="quarter" idx="11"/>
          </p:nvPr>
        </p:nvSpPr>
        <p:spPr/>
        <p:txBody>
          <a:bodyPr/>
          <a:lstStyle/>
          <a:p>
            <a:r>
              <a:rPr lang="ar-BH" smtClean="0"/>
              <a:t>اعداد الاستاذ المساعد الدكتور احمد عبد الستار العذاري</a:t>
            </a:r>
            <a:endParaRPr lang="en-US"/>
          </a:p>
        </p:txBody>
      </p:sp>
      <p:sp>
        <p:nvSpPr>
          <p:cNvPr id="5" name="Slide Number Placeholder 4"/>
          <p:cNvSpPr>
            <a:spLocks noGrp="1"/>
          </p:cNvSpPr>
          <p:nvPr>
            <p:ph type="sldNum" sz="quarter" idx="12"/>
          </p:nvPr>
        </p:nvSpPr>
        <p:spPr/>
        <p:txBody>
          <a:bodyPr/>
          <a:lstStyle/>
          <a:p>
            <a:fld id="{80F6CCD9-F8C1-4736-BDC9-31D84D7B211F}" type="slidenum">
              <a:rPr lang="en-US" smtClean="0"/>
              <a:t>14</a:t>
            </a:fld>
            <a:endParaRPr lang="en-US"/>
          </a:p>
        </p:txBody>
      </p:sp>
      <p:sp>
        <p:nvSpPr>
          <p:cNvPr id="7" name="TextBox 6"/>
          <p:cNvSpPr txBox="1"/>
          <p:nvPr/>
        </p:nvSpPr>
        <p:spPr>
          <a:xfrm>
            <a:off x="2497183" y="2020409"/>
            <a:ext cx="7485017" cy="461665"/>
          </a:xfrm>
          <a:prstGeom prst="rect">
            <a:avLst/>
          </a:prstGeom>
          <a:noFill/>
        </p:spPr>
        <p:txBody>
          <a:bodyPr wrap="square" rtlCol="0">
            <a:spAutoFit/>
          </a:bodyPr>
          <a:lstStyle/>
          <a:p>
            <a:r>
              <a:rPr lang="ar-BH" sz="2400" dirty="0" smtClean="0"/>
              <a:t>(جدول ۹) تقييم الترب على أسا س التوصيل المائي وفقا لمعيار ۱۹۰۱</a:t>
            </a:r>
            <a:endParaRPr lang="en-US" sz="2400" dirty="0"/>
          </a:p>
        </p:txBody>
      </p:sp>
    </p:spTree>
    <p:extLst>
      <p:ext uri="{BB962C8B-B14F-4D97-AF65-F5344CB8AC3E}">
        <p14:creationId xmlns:p14="http://schemas.microsoft.com/office/powerpoint/2010/main" val="3205101678"/>
      </p:ext>
    </p:extLst>
  </p:cSld>
  <p:clrMapOvr>
    <a:masterClrMapping/>
  </p:clrMapOvr>
  <mc:AlternateContent xmlns:mc="http://schemas.openxmlformats.org/markup-compatibility/2006">
    <mc:Choice xmlns:p14="http://schemas.microsoft.com/office/powerpoint/2010/main" Requires="p14">
      <p:transition spd="slow" p14:dur="1250">
        <p14:switch dir="r"/>
      </p:transition>
    </mc:Choice>
    <mc:Fallback>
      <p:transition spd="slow">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814751" y="410368"/>
            <a:ext cx="2562497" cy="817541"/>
          </a:xfrm>
        </p:spPr>
        <p:txBody>
          <a:bodyPr>
            <a:normAutofit/>
          </a:bodyPr>
          <a:lstStyle/>
          <a:p>
            <a:r>
              <a:rPr lang="ar-BH" dirty="0" smtClean="0"/>
              <a:t>رطوبة التربة</a:t>
            </a:r>
            <a:endParaRPr lang="en-US" dirty="0"/>
          </a:p>
        </p:txBody>
      </p:sp>
      <p:sp>
        <p:nvSpPr>
          <p:cNvPr id="3" name="Content Placeholder 2"/>
          <p:cNvSpPr>
            <a:spLocks noGrp="1"/>
          </p:cNvSpPr>
          <p:nvPr>
            <p:ph sz="quarter" idx="13"/>
          </p:nvPr>
        </p:nvSpPr>
        <p:spPr/>
        <p:txBody>
          <a:bodyPr>
            <a:normAutofit fontScale="92500" lnSpcReduction="20000"/>
          </a:bodyPr>
          <a:lstStyle/>
          <a:p>
            <a:pPr marL="0" indent="0" algn="r" rtl="1">
              <a:buNone/>
            </a:pPr>
            <a:r>
              <a:rPr lang="ar-BH" dirty="0" smtClean="0"/>
              <a:t>ج- نقطة الذبول الدائم: </a:t>
            </a:r>
            <a:r>
              <a:rPr lang="en-US" dirty="0" smtClean="0"/>
              <a:t>Permanent wilting point</a:t>
            </a:r>
          </a:p>
          <a:p>
            <a:pPr marL="0" indent="0" algn="just" rtl="1">
              <a:buNone/>
            </a:pPr>
            <a:r>
              <a:rPr lang="ar-BH" dirty="0" smtClean="0"/>
              <a:t>تمثل نقطة الذبول الدائم النسبة المئوية لرطوبة التربة والتي تذبل عندها النباتات ذبولا دائمية، وتحدث هذه الحالة عندما يقوم النبات بامتصاص الماء من الأغشية المائية المحيطة بدقائق التربة للقيام بفعالياته الحيوية المختلفة، علاوة على ما يفقد من ماء في عملية النتح للنبات والتبخر من سطح التربة، فيقل بذلك سمك الأغشية المائية حول دقائق التربة وتزداد قوة الشد عليها حتى تصل إلى الحد الذي لا يستطيع معه النبات امتصاص الماء فيها، فيذبل النبات ذبول مؤقت بادئ الأمر، وإذا لم يضاف الماء للتربة في هذه المرحلة فإن النبات يذبل ذبولا دائمية، ويمكن اعتبار الشد الرطوبي للتربة الذي مقداره (5 بار) دليلا على نقطة الذبول الدائم.</a:t>
            </a:r>
          </a:p>
          <a:p>
            <a:pPr marL="0" indent="0" algn="just" rtl="1">
              <a:buNone/>
            </a:pPr>
            <a:r>
              <a:rPr lang="ar-BH" dirty="0" smtClean="0"/>
              <a:t>تتأثر قيم المحتوى الرطوبي للتربة عند نقطة الذبول الدائم بعدة عوامل أهمها طبيعة نسبة التربة إذ ترتفع في الترب ذات النسجة الناعمة بالمقارنة مع الترب ذات النسجة الخشنة ويعزى ذلك إلى ارتفاع دقائق الغرين والطين في الترب الناعمة الأمر الذي يترتب عليه أن تكون ذات قابلية عالية للاحتفاظ بالماء وأشارت إحدى المصادر إلى أن المعدل العام للرطوبة عند نقطة الذبول الدائم للترب المزيجية الغرينية يبلغ حوالي 5% بينما يبلغ للترب المزيجية الطينية الغرينية حوالي 12%.</a:t>
            </a:r>
          </a:p>
          <a:p>
            <a:pPr marL="0" indent="0" algn="r" rtl="1">
              <a:buNone/>
            </a:pPr>
            <a:endParaRPr lang="en-US" dirty="0"/>
          </a:p>
        </p:txBody>
      </p:sp>
      <p:sp>
        <p:nvSpPr>
          <p:cNvPr id="4" name="Footer Placeholder 3"/>
          <p:cNvSpPr>
            <a:spLocks noGrp="1"/>
          </p:cNvSpPr>
          <p:nvPr>
            <p:ph type="ftr" sz="quarter" idx="11"/>
          </p:nvPr>
        </p:nvSpPr>
        <p:spPr/>
        <p:txBody>
          <a:bodyPr/>
          <a:lstStyle/>
          <a:p>
            <a:r>
              <a:rPr lang="ar-BH" smtClean="0"/>
              <a:t>اعداد الاستاذ المساعد الدكتور احمد عبد الستار العذاري</a:t>
            </a:r>
            <a:endParaRPr lang="en-US"/>
          </a:p>
        </p:txBody>
      </p:sp>
      <p:sp>
        <p:nvSpPr>
          <p:cNvPr id="5" name="Slide Number Placeholder 4"/>
          <p:cNvSpPr>
            <a:spLocks noGrp="1"/>
          </p:cNvSpPr>
          <p:nvPr>
            <p:ph type="sldNum" sz="quarter" idx="12"/>
          </p:nvPr>
        </p:nvSpPr>
        <p:spPr/>
        <p:txBody>
          <a:bodyPr/>
          <a:lstStyle/>
          <a:p>
            <a:fld id="{80F6CCD9-F8C1-4736-BDC9-31D84D7B211F}" type="slidenum">
              <a:rPr lang="en-US" smtClean="0"/>
              <a:t>2</a:t>
            </a:fld>
            <a:endParaRPr lang="en-US"/>
          </a:p>
        </p:txBody>
      </p:sp>
    </p:spTree>
    <p:extLst>
      <p:ext uri="{BB962C8B-B14F-4D97-AF65-F5344CB8AC3E}">
        <p14:creationId xmlns:p14="http://schemas.microsoft.com/office/powerpoint/2010/main" val="1191843430"/>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2000">
        <p15:prstTrans prst="crush"/>
      </p:transition>
    </mc:Choice>
    <mc:Fallback>
      <p:transition spd="slow">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029200" y="365125"/>
            <a:ext cx="2599508" cy="657271"/>
          </a:xfrm>
        </p:spPr>
        <p:txBody>
          <a:bodyPr>
            <a:normAutofit/>
          </a:bodyPr>
          <a:lstStyle/>
          <a:p>
            <a:r>
              <a:rPr lang="ar-BH" dirty="0" smtClean="0"/>
              <a:t>رطوبة التربة</a:t>
            </a:r>
            <a:endParaRPr lang="en-US" dirty="0"/>
          </a:p>
        </p:txBody>
      </p:sp>
      <p:sp>
        <p:nvSpPr>
          <p:cNvPr id="3" name="Content Placeholder 2"/>
          <p:cNvSpPr>
            <a:spLocks noGrp="1"/>
          </p:cNvSpPr>
          <p:nvPr>
            <p:ph sz="quarter" idx="13"/>
          </p:nvPr>
        </p:nvSpPr>
        <p:spPr>
          <a:xfrm>
            <a:off x="838200" y="1201783"/>
            <a:ext cx="10515600" cy="4975180"/>
          </a:xfrm>
        </p:spPr>
        <p:txBody>
          <a:bodyPr>
            <a:normAutofit lnSpcReduction="10000"/>
          </a:bodyPr>
          <a:lstStyle/>
          <a:p>
            <a:pPr marL="0" indent="0" algn="r" rtl="1">
              <a:buNone/>
            </a:pPr>
            <a:r>
              <a:rPr lang="ar-BH" dirty="0" smtClean="0"/>
              <a:t>ومما تجدر الإشارة إليه أن قوة الشد التي تتعرض لها التربة عند نقطة الذبول الدائم لا تعتمد فقط على مدى خشونة أو نعومة نسجة التربة وإنما تتعلق أيضا بمحتوى التربة من الأملاح المذابة إضافة إلى الاستهلاك المائي </a:t>
            </a:r>
            <a:r>
              <a:rPr lang="en-US" dirty="0" smtClean="0"/>
              <a:t>Consumptive water use </a:t>
            </a:r>
            <a:r>
              <a:rPr lang="ar-BH" dirty="0" smtClean="0"/>
              <a:t>ونوع المحصول الزراعي.</a:t>
            </a:r>
          </a:p>
          <a:p>
            <a:pPr marL="0" indent="0" algn="r" rtl="1">
              <a:buNone/>
            </a:pPr>
            <a:r>
              <a:rPr lang="ar-BH" dirty="0" smtClean="0"/>
              <a:t>ومن العوامل المؤثرة على المحتوى الرطوبي للتربة عند نقطة الذبول الدائم هو وجود الطبقات </a:t>
            </a:r>
            <a:r>
              <a:rPr lang="en-US" dirty="0" smtClean="0"/>
              <a:t>Stratification </a:t>
            </a:r>
            <a:r>
              <a:rPr lang="ar-BH" dirty="0" smtClean="0"/>
              <a:t>ضمن قطاع التربة فضلا عن تضاغط الترب </a:t>
            </a:r>
            <a:r>
              <a:rPr lang="en-US" dirty="0" smtClean="0"/>
              <a:t>Compaction   </a:t>
            </a:r>
          </a:p>
          <a:p>
            <a:pPr marL="0" indent="0" algn="r" rtl="1">
              <a:buNone/>
            </a:pPr>
            <a:r>
              <a:rPr lang="ar-BH" dirty="0" smtClean="0"/>
              <a:t>الذي يؤثر على ترتيب المسامات في التربة وبالتالي كمية الماء المخزون فيها. </a:t>
            </a:r>
          </a:p>
          <a:p>
            <a:pPr marL="0" indent="0" algn="r" rtl="1">
              <a:buNone/>
            </a:pPr>
            <a:r>
              <a:rPr lang="ar-BH" sz="3300" b="1" dirty="0" smtClean="0"/>
              <a:t>د - نسبة الماء الجاهز </a:t>
            </a:r>
            <a:r>
              <a:rPr lang="en-US" sz="3300" b="1" dirty="0" smtClean="0"/>
              <a:t>Available water Ratio</a:t>
            </a:r>
          </a:p>
          <a:p>
            <a:pPr marL="0" indent="0" algn="r" rtl="1">
              <a:buNone/>
            </a:pPr>
            <a:r>
              <a:rPr lang="ar-BH" dirty="0" smtClean="0"/>
              <a:t>تتحدد نسبة الماء الجاهز في التربة بالنسبة المئوية لرطوبة التربة الواقعة بين السعة الحقلية ونقطة الذبول الدائم، أي الفرق بين النسبة المئوية الرطوبة التربة عند الشد الرطوبي الذي تتراوح قيمته بين (3 / 1 - 10 بار).</a:t>
            </a:r>
          </a:p>
          <a:p>
            <a:pPr marL="0" indent="0" algn="r" rtl="1">
              <a:buNone/>
            </a:pPr>
            <a:r>
              <a:rPr lang="ar-BH" dirty="0" smtClean="0"/>
              <a:t> أن تحديد نسبة الماء الجاهز في التربة له أهميته البالغة بالنسبة للنبات من ناحية إنتاج المحاصيل الزراعية، فكلما كان الماء الجاهز قريبة من السعة الحقلية للتربة، كانت التربة في حالتها المثلى لنمو النبات، والماء الجاهز في التربة قد يكون بطيء الجاهزية عندما يكون قريبة من نقطة الذبول الدائم وقد يكون سريع الجاهزية عندما يبتعد عن هذه النقطة فيستطيع النبات استخلاصه بسهولة.</a:t>
            </a:r>
          </a:p>
          <a:p>
            <a:pPr marL="0" indent="0" algn="r" rtl="1">
              <a:buNone/>
            </a:pPr>
            <a:endParaRPr lang="en-US" dirty="0"/>
          </a:p>
        </p:txBody>
      </p:sp>
      <p:sp>
        <p:nvSpPr>
          <p:cNvPr id="4" name="Footer Placeholder 3"/>
          <p:cNvSpPr>
            <a:spLocks noGrp="1"/>
          </p:cNvSpPr>
          <p:nvPr>
            <p:ph type="ftr" sz="quarter" idx="11"/>
          </p:nvPr>
        </p:nvSpPr>
        <p:spPr/>
        <p:txBody>
          <a:bodyPr/>
          <a:lstStyle/>
          <a:p>
            <a:r>
              <a:rPr lang="ar-BH" smtClean="0"/>
              <a:t>اعداد الاستاذ المساعد الدكتور احمد عبد الستار العذاري</a:t>
            </a:r>
            <a:endParaRPr lang="en-US"/>
          </a:p>
        </p:txBody>
      </p:sp>
      <p:sp>
        <p:nvSpPr>
          <p:cNvPr id="5" name="Slide Number Placeholder 4"/>
          <p:cNvSpPr>
            <a:spLocks noGrp="1"/>
          </p:cNvSpPr>
          <p:nvPr>
            <p:ph type="sldNum" sz="quarter" idx="12"/>
          </p:nvPr>
        </p:nvSpPr>
        <p:spPr/>
        <p:txBody>
          <a:bodyPr/>
          <a:lstStyle/>
          <a:p>
            <a:fld id="{80F6CCD9-F8C1-4736-BDC9-31D84D7B211F}" type="slidenum">
              <a:rPr lang="en-US" smtClean="0"/>
              <a:t>3</a:t>
            </a:fld>
            <a:endParaRPr lang="en-US"/>
          </a:p>
        </p:txBody>
      </p:sp>
    </p:spTree>
    <p:extLst>
      <p:ext uri="{BB962C8B-B14F-4D97-AF65-F5344CB8AC3E}">
        <p14:creationId xmlns:p14="http://schemas.microsoft.com/office/powerpoint/2010/main" val="4027050208"/>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2000">
        <p15:prstTrans prst="fracture"/>
      </p:transition>
    </mc:Choice>
    <mc:Fallback>
      <p:transition spd="slow">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843054" y="561069"/>
            <a:ext cx="2505891" cy="679904"/>
          </a:xfrm>
        </p:spPr>
        <p:txBody>
          <a:bodyPr>
            <a:normAutofit/>
          </a:bodyPr>
          <a:lstStyle/>
          <a:p>
            <a:r>
              <a:rPr lang="ar-BH" dirty="0" smtClean="0"/>
              <a:t>رطوبة التربة</a:t>
            </a:r>
            <a:endParaRPr lang="en-US" dirty="0"/>
          </a:p>
        </p:txBody>
      </p:sp>
      <p:sp>
        <p:nvSpPr>
          <p:cNvPr id="3" name="Content Placeholder 2"/>
          <p:cNvSpPr>
            <a:spLocks noGrp="1"/>
          </p:cNvSpPr>
          <p:nvPr>
            <p:ph sz="quarter" idx="13"/>
          </p:nvPr>
        </p:nvSpPr>
        <p:spPr/>
        <p:txBody>
          <a:bodyPr>
            <a:normAutofit/>
          </a:bodyPr>
          <a:lstStyle/>
          <a:p>
            <a:pPr marL="0" indent="0" algn="r" rtl="1">
              <a:buNone/>
            </a:pPr>
            <a:r>
              <a:rPr lang="ar-BH" dirty="0" smtClean="0"/>
              <a:t> وبناء على ذلك توصي العديد من الدراسات بضرورة أن تتم عمليات الري قبل وصول التربة إلى نقطة الذبول الدائم، لان ذلك يؤدي إلى موت النباتات، وترى بعض المصادر ضرورة إضافة الماء للتربة عندما تستنفذ ما نسبته (50 – % 80) من الماء الجاهز فيها، مع الأخذ بنظر الاعتبار نوع المحصول وانتشار مجموعته الجذرية، فعلى سبيل المثال لا الحصر يجب ري التربة المزروعة بمحصول القمح عندما تستهلك هذه التربة حوالي (80%) من الماء الجاهز فيها، بينما يجب أن تكون التربة المزروعة بمحصول الرز عند سعتها الحقلية أو أكثر من ذلك دائما</a:t>
            </a:r>
          </a:p>
          <a:p>
            <a:pPr marL="0" indent="0" algn="r" rtl="1">
              <a:buNone/>
            </a:pPr>
            <a:r>
              <a:rPr lang="ar-BH" dirty="0" smtClean="0"/>
              <a:t>وتتأثر نسبة الماء الجاهز في التربة هي الأخرى بعامل نسجة التربة وبنائها وعمليات إدارتها زراعية ومحتواها من المواد العضوية وتركيز الأملاح فضلا عن عمق الجذور وسعتها وانتشارها في التربة ومدى تعرض التربة إلى الرص إذ ترتفع هذه النسبة في الترب ذات النسجة الناعمة والتي تمكنها للاحتفاظ بأكبر قدر من الماء عند نقطة الذبول الدائم. (</a:t>
            </a:r>
            <a:r>
              <a:rPr lang="ar-BH" dirty="0" err="1" smtClean="0"/>
              <a:t>شکل</a:t>
            </a:r>
            <a:r>
              <a:rPr lang="ar-BH" dirty="0" smtClean="0"/>
              <a:t> 9).</a:t>
            </a:r>
          </a:p>
          <a:p>
            <a:pPr marL="0" indent="0" algn="r" rtl="1">
              <a:buNone/>
            </a:pPr>
            <a:endParaRPr lang="en-US" dirty="0"/>
          </a:p>
        </p:txBody>
      </p:sp>
      <p:sp>
        <p:nvSpPr>
          <p:cNvPr id="4" name="Footer Placeholder 3"/>
          <p:cNvSpPr>
            <a:spLocks noGrp="1"/>
          </p:cNvSpPr>
          <p:nvPr>
            <p:ph type="ftr" sz="quarter" idx="11"/>
          </p:nvPr>
        </p:nvSpPr>
        <p:spPr/>
        <p:txBody>
          <a:bodyPr/>
          <a:lstStyle/>
          <a:p>
            <a:r>
              <a:rPr lang="ar-BH" smtClean="0"/>
              <a:t>اعداد الاستاذ المساعد الدكتور احمد عبد الستار العذاري</a:t>
            </a:r>
            <a:endParaRPr lang="en-US"/>
          </a:p>
        </p:txBody>
      </p:sp>
      <p:sp>
        <p:nvSpPr>
          <p:cNvPr id="5" name="Slide Number Placeholder 4"/>
          <p:cNvSpPr>
            <a:spLocks noGrp="1"/>
          </p:cNvSpPr>
          <p:nvPr>
            <p:ph type="sldNum" sz="quarter" idx="12"/>
          </p:nvPr>
        </p:nvSpPr>
        <p:spPr/>
        <p:txBody>
          <a:bodyPr/>
          <a:lstStyle/>
          <a:p>
            <a:fld id="{80F6CCD9-F8C1-4736-BDC9-31D84D7B211F}" type="slidenum">
              <a:rPr lang="en-US" smtClean="0"/>
              <a:t>4</a:t>
            </a:fld>
            <a:endParaRPr lang="en-US"/>
          </a:p>
        </p:txBody>
      </p:sp>
    </p:spTree>
    <p:extLst>
      <p:ext uri="{BB962C8B-B14F-4D97-AF65-F5344CB8AC3E}">
        <p14:creationId xmlns:p14="http://schemas.microsoft.com/office/powerpoint/2010/main" val="3939342015"/>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2000">
        <p15:prstTrans prst="prestige"/>
      </p:transition>
    </mc:Choice>
    <mc:Fallback>
      <p:transition spd="slow">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790803" y="386306"/>
            <a:ext cx="2610394" cy="854665"/>
          </a:xfrm>
        </p:spPr>
        <p:txBody>
          <a:bodyPr>
            <a:normAutofit/>
          </a:bodyPr>
          <a:lstStyle/>
          <a:p>
            <a:r>
              <a:rPr lang="ar-BH" dirty="0" smtClean="0"/>
              <a:t>رطوبة التربة</a:t>
            </a:r>
            <a:endParaRPr lang="en-US" dirty="0"/>
          </a:p>
        </p:txBody>
      </p:sp>
      <p:pic>
        <p:nvPicPr>
          <p:cNvPr id="6" name="Content Placeholder 5"/>
          <p:cNvPicPr>
            <a:picLocks noGrp="1" noChangeAspect="1"/>
          </p:cNvPicPr>
          <p:nvPr>
            <p:ph sz="quarter" idx="13"/>
          </p:nvPr>
        </p:nvPicPr>
        <p:blipFill>
          <a:blip r:embed="rId2"/>
          <a:stretch>
            <a:fillRect/>
          </a:stretch>
        </p:blipFill>
        <p:spPr>
          <a:xfrm>
            <a:off x="1201783" y="1384663"/>
            <a:ext cx="9980023" cy="4971687"/>
          </a:xfrm>
          <a:prstGeom prst="rect">
            <a:avLst/>
          </a:prstGeom>
        </p:spPr>
      </p:pic>
      <p:sp>
        <p:nvSpPr>
          <p:cNvPr id="4" name="Footer Placeholder 3"/>
          <p:cNvSpPr>
            <a:spLocks noGrp="1"/>
          </p:cNvSpPr>
          <p:nvPr>
            <p:ph type="ftr" sz="quarter" idx="11"/>
          </p:nvPr>
        </p:nvSpPr>
        <p:spPr/>
        <p:txBody>
          <a:bodyPr/>
          <a:lstStyle/>
          <a:p>
            <a:r>
              <a:rPr lang="ar-BH" smtClean="0"/>
              <a:t>اعداد الاستاذ المساعد الدكتور احمد عبد الستار العذاري</a:t>
            </a:r>
            <a:endParaRPr lang="en-US"/>
          </a:p>
        </p:txBody>
      </p:sp>
      <p:sp>
        <p:nvSpPr>
          <p:cNvPr id="5" name="Slide Number Placeholder 4"/>
          <p:cNvSpPr>
            <a:spLocks noGrp="1"/>
          </p:cNvSpPr>
          <p:nvPr>
            <p:ph type="sldNum" sz="quarter" idx="12"/>
          </p:nvPr>
        </p:nvSpPr>
        <p:spPr/>
        <p:txBody>
          <a:bodyPr/>
          <a:lstStyle/>
          <a:p>
            <a:fld id="{80F6CCD9-F8C1-4736-BDC9-31D84D7B211F}" type="slidenum">
              <a:rPr lang="en-US" smtClean="0"/>
              <a:t>5</a:t>
            </a:fld>
            <a:endParaRPr lang="en-US"/>
          </a:p>
        </p:txBody>
      </p:sp>
    </p:spTree>
    <p:extLst>
      <p:ext uri="{BB962C8B-B14F-4D97-AF65-F5344CB8AC3E}">
        <p14:creationId xmlns:p14="http://schemas.microsoft.com/office/powerpoint/2010/main" val="3251438359"/>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2000">
        <p15:prstTrans prst="wind"/>
      </p:transition>
    </mc:Choice>
    <mc:Fallback>
      <p:transition spd="slow">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992190" y="500062"/>
            <a:ext cx="2336074" cy="636407"/>
          </a:xfrm>
        </p:spPr>
        <p:txBody>
          <a:bodyPr>
            <a:normAutofit/>
          </a:bodyPr>
          <a:lstStyle/>
          <a:p>
            <a:r>
              <a:rPr lang="ar-BH" dirty="0" smtClean="0"/>
              <a:t>رطوبة التربة</a:t>
            </a:r>
            <a:endParaRPr lang="en-US" dirty="0"/>
          </a:p>
        </p:txBody>
      </p:sp>
      <p:sp>
        <p:nvSpPr>
          <p:cNvPr id="3" name="Content Placeholder 2"/>
          <p:cNvSpPr>
            <a:spLocks noGrp="1"/>
          </p:cNvSpPr>
          <p:nvPr>
            <p:ph sz="quarter" idx="13"/>
          </p:nvPr>
        </p:nvSpPr>
        <p:spPr/>
        <p:txBody>
          <a:bodyPr>
            <a:normAutofit lnSpcReduction="10000"/>
          </a:bodyPr>
          <a:lstStyle/>
          <a:p>
            <a:pPr marL="0" indent="0" algn="r" rtl="1">
              <a:buNone/>
            </a:pPr>
            <a:r>
              <a:rPr lang="ar-BH" dirty="0" smtClean="0"/>
              <a:t>ولوحظ بهذا الصدد أن دقائق الطين التي تسود فيها معادن المونتموریلونایت مثلا لها القابلية على الاحتفاظ بالماء أكثر مما هو عليه بالنسبة لمعادن الكاولينيت أو الألايت، أما زيادة نسبة المواد العضوية في التربة فهو كفيل بزيادة نسبة الماء الجاهز فيها لما للمواد العضوية من تأثير في إيجاد بناء جيد للتربة، وتؤدي زيادة الأملاح في التربة إلى خفض نسبة الماء الجاهز لان هذه الأملاح تزيد من الضغط الازموزي لمحلول التربة فينتج عن ذلك ذبول النباتات على الرغم من توفر الكميات المناسبة من الماء فضلا عن ذلك فإن نسبة الماء الجاهز في التربة تزداد مع زيادة عمق التربة وهذا له أهميته بالنسبة للمحاصيل الزراعية الدائمية ذات الجذور العميقة كأشجار النخيل أو أشجار الفاكهة</a:t>
            </a:r>
          </a:p>
          <a:p>
            <a:pPr marL="0" indent="0" algn="r" rtl="1">
              <a:buNone/>
            </a:pPr>
            <a:r>
              <a:rPr lang="ar-BH" dirty="0" smtClean="0"/>
              <a:t>وأخيرا يمكن تقييم الترب حسب نسبة الماء الجاهز للنبات فيها فهي أما أن تكون قليلة جدا إذا كانت هذه النسبة اقل من 5% وقليلة إذا تراوحت بين (5-10%) ومتوسطة إذا كانت بين (10-20%) وتكون عالية إذا تراوحت بين (15 -20 %) وعالية جدا إذا تجاوزت هذه النسبة (20%).</a:t>
            </a:r>
          </a:p>
          <a:p>
            <a:pPr marL="0" indent="0" algn="r" rtl="1">
              <a:buNone/>
            </a:pPr>
            <a:endParaRPr lang="en-US" dirty="0"/>
          </a:p>
        </p:txBody>
      </p:sp>
      <p:sp>
        <p:nvSpPr>
          <p:cNvPr id="4" name="Footer Placeholder 3"/>
          <p:cNvSpPr>
            <a:spLocks noGrp="1"/>
          </p:cNvSpPr>
          <p:nvPr>
            <p:ph type="ftr" sz="quarter" idx="11"/>
          </p:nvPr>
        </p:nvSpPr>
        <p:spPr/>
        <p:txBody>
          <a:bodyPr/>
          <a:lstStyle/>
          <a:p>
            <a:r>
              <a:rPr lang="ar-BH" smtClean="0"/>
              <a:t>اعداد الاستاذ المساعد الدكتور احمد عبد الستار العذاري</a:t>
            </a:r>
            <a:endParaRPr lang="en-US"/>
          </a:p>
        </p:txBody>
      </p:sp>
      <p:sp>
        <p:nvSpPr>
          <p:cNvPr id="5" name="Slide Number Placeholder 4"/>
          <p:cNvSpPr>
            <a:spLocks noGrp="1"/>
          </p:cNvSpPr>
          <p:nvPr>
            <p:ph type="sldNum" sz="quarter" idx="12"/>
          </p:nvPr>
        </p:nvSpPr>
        <p:spPr/>
        <p:txBody>
          <a:bodyPr/>
          <a:lstStyle/>
          <a:p>
            <a:fld id="{80F6CCD9-F8C1-4736-BDC9-31D84D7B211F}" type="slidenum">
              <a:rPr lang="en-US" smtClean="0"/>
              <a:t>6</a:t>
            </a:fld>
            <a:endParaRPr lang="en-US"/>
          </a:p>
        </p:txBody>
      </p:sp>
    </p:spTree>
    <p:extLst>
      <p:ext uri="{BB962C8B-B14F-4D97-AF65-F5344CB8AC3E}">
        <p14:creationId xmlns:p14="http://schemas.microsoft.com/office/powerpoint/2010/main" val="636398929"/>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6000">
        <p15:prstTrans prst="curtains"/>
      </p:transition>
    </mc:Choice>
    <mc:Fallback>
      <p:transition spd="slow">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441370" y="365126"/>
            <a:ext cx="2586447" cy="836658"/>
          </a:xfrm>
        </p:spPr>
        <p:txBody>
          <a:bodyPr>
            <a:normAutofit/>
          </a:bodyPr>
          <a:lstStyle/>
          <a:p>
            <a:r>
              <a:rPr lang="ar-BH" dirty="0" smtClean="0"/>
              <a:t>رطوبة التربة</a:t>
            </a:r>
            <a:endParaRPr lang="en-US" dirty="0"/>
          </a:p>
        </p:txBody>
      </p:sp>
      <p:sp>
        <p:nvSpPr>
          <p:cNvPr id="3" name="Content Placeholder 2"/>
          <p:cNvSpPr>
            <a:spLocks noGrp="1"/>
          </p:cNvSpPr>
          <p:nvPr>
            <p:ph sz="quarter" idx="13"/>
          </p:nvPr>
        </p:nvSpPr>
        <p:spPr/>
        <p:txBody>
          <a:bodyPr>
            <a:normAutofit fontScale="77500" lnSpcReduction="20000"/>
          </a:bodyPr>
          <a:lstStyle/>
          <a:p>
            <a:pPr marL="0" indent="0" algn="r" rtl="1">
              <a:buNone/>
            </a:pPr>
            <a:r>
              <a:rPr lang="ar-BH" dirty="0" smtClean="0"/>
              <a:t>- معدل غيض الماء للتربة </a:t>
            </a:r>
            <a:r>
              <a:rPr lang="en-US" dirty="0" smtClean="0"/>
              <a:t>Infiltration rate of the soil</a:t>
            </a:r>
          </a:p>
          <a:p>
            <a:pPr marL="0" indent="0" algn="r" rtl="1">
              <a:buNone/>
            </a:pPr>
            <a:r>
              <a:rPr lang="ar-BH" dirty="0" smtClean="0"/>
              <a:t>يطلق مصطلح الغيض على عملية دخول الماء إلى التربة عن طريق سطحها عند سقوط الأمطار أو إجراء عملية الري وبصورة عمودية إلى الطبقات السفلى.</a:t>
            </a:r>
          </a:p>
          <a:p>
            <a:pPr marL="0" indent="0" algn="r" rtl="1">
              <a:buNone/>
            </a:pPr>
            <a:r>
              <a:rPr lang="ar-BH" dirty="0" smtClean="0"/>
              <a:t>يتحرك الماء في التربة حركة مستمرة وفي جميع الاتجاهات تبعا لاختلاف الرطوبة والقوى المحركة له، وينتقل من مناطق الجهد العالي إلى مناطق الجهد الواطئ وتكون هذه الحركة أما بحالة الماء السائلة أو الغازية، ففي الحالة السائلة قد تكون الحركة تحت الظروف المشبعة ( </a:t>
            </a:r>
            <a:r>
              <a:rPr lang="en-US" dirty="0" smtClean="0"/>
              <a:t>Saturated flow) </a:t>
            </a:r>
            <a:r>
              <a:rPr lang="ar-BH" dirty="0" smtClean="0"/>
              <a:t>عندما تكون مسامات التربة مملوءة بالماء بعد المطر أو الري وتسيطر على هذه الحركة قوى الجاذبية، وتزداد شده هذه الحركة مع خشونة نسجة التربة، وقد تكون تحت الظروف غير المشبعة (</a:t>
            </a:r>
            <a:r>
              <a:rPr lang="en-US" dirty="0" smtClean="0"/>
              <a:t>Unsaturated flow) </a:t>
            </a:r>
            <a:r>
              <a:rPr lang="ar-BH" dirty="0" smtClean="0"/>
              <a:t>وتحصل عندما يكون قسم من المسامات مملوءة بالهواء، والماء هنا يكون تحت شد معين وتزداد شدتها مع نعومة نسجة التربة، أما حركة الماء بالحالة الغازية فتتمثل بحركة بخار الماء الذي يتحرك بالانتشار وتعتمد هذه الحركة على المحتوى الرطوبي للتربة ودرجات الحرارة ومسامية التربة وغيرها من المؤثرات.</a:t>
            </a:r>
          </a:p>
          <a:p>
            <a:pPr marL="0" indent="0" algn="r" rtl="1">
              <a:buNone/>
            </a:pPr>
            <a:r>
              <a:rPr lang="ar-BH" dirty="0" smtClean="0"/>
              <a:t>ينفذ الماء من سطح التربة إلى داخلها نتيجة لقوى الشد والجاذبية، ففي البداية وعندما تكون التربة جافة وغير مشبعة تكون قوى الشد العالي هي المسيطرة على عملية غيض الماء في التربة فتكون حركة الماء ناتجة عن الشد العالي بالدرجة الأولى وقوى الجذب الأرضي بالدرجة الثانية، وبمرور الزمن وحينما تتشبع التربة تقل قوى الشد وتصبح قوى الجاذبية هي المسيطرة على عملية غيض الماء، وبذلك يصل معدل الغيض إلى مستوى ثابت.</a:t>
            </a:r>
          </a:p>
          <a:p>
            <a:pPr marL="0" indent="0" algn="r" rtl="1">
              <a:buNone/>
            </a:pPr>
            <a:endParaRPr lang="en-US" dirty="0"/>
          </a:p>
        </p:txBody>
      </p:sp>
      <p:sp>
        <p:nvSpPr>
          <p:cNvPr id="4" name="Footer Placeholder 3"/>
          <p:cNvSpPr>
            <a:spLocks noGrp="1"/>
          </p:cNvSpPr>
          <p:nvPr>
            <p:ph type="ftr" sz="quarter" idx="11"/>
          </p:nvPr>
        </p:nvSpPr>
        <p:spPr/>
        <p:txBody>
          <a:bodyPr/>
          <a:lstStyle/>
          <a:p>
            <a:r>
              <a:rPr lang="ar-BH" smtClean="0"/>
              <a:t>اعداد الاستاذ المساعد الدكتور احمد عبد الستار العذاري</a:t>
            </a:r>
            <a:endParaRPr lang="en-US"/>
          </a:p>
        </p:txBody>
      </p:sp>
      <p:sp>
        <p:nvSpPr>
          <p:cNvPr id="5" name="Slide Number Placeholder 4"/>
          <p:cNvSpPr>
            <a:spLocks noGrp="1"/>
          </p:cNvSpPr>
          <p:nvPr>
            <p:ph type="sldNum" sz="quarter" idx="12"/>
          </p:nvPr>
        </p:nvSpPr>
        <p:spPr/>
        <p:txBody>
          <a:bodyPr/>
          <a:lstStyle/>
          <a:p>
            <a:fld id="{80F6CCD9-F8C1-4736-BDC9-31D84D7B211F}" type="slidenum">
              <a:rPr lang="en-US" smtClean="0"/>
              <a:t>7</a:t>
            </a:fld>
            <a:endParaRPr lang="en-US"/>
          </a:p>
        </p:txBody>
      </p:sp>
    </p:spTree>
    <p:extLst>
      <p:ext uri="{BB962C8B-B14F-4D97-AF65-F5344CB8AC3E}">
        <p14:creationId xmlns:p14="http://schemas.microsoft.com/office/powerpoint/2010/main" val="793222573"/>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2000">
        <p15:prstTrans prst="fallOver"/>
      </p:transition>
    </mc:Choice>
    <mc:Fallback>
      <p:transition spd="slow">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6502" y="365125"/>
            <a:ext cx="2599509" cy="797469"/>
          </a:xfrm>
        </p:spPr>
        <p:txBody>
          <a:bodyPr>
            <a:normAutofit/>
          </a:bodyPr>
          <a:lstStyle/>
          <a:p>
            <a:r>
              <a:rPr lang="ar-BH" dirty="0" smtClean="0"/>
              <a:t>رطوبة التربة</a:t>
            </a:r>
            <a:endParaRPr lang="en-US" dirty="0"/>
          </a:p>
        </p:txBody>
      </p:sp>
      <p:sp>
        <p:nvSpPr>
          <p:cNvPr id="3" name="Content Placeholder 2"/>
          <p:cNvSpPr>
            <a:spLocks noGrp="1"/>
          </p:cNvSpPr>
          <p:nvPr>
            <p:ph sz="quarter" idx="13"/>
          </p:nvPr>
        </p:nvSpPr>
        <p:spPr/>
        <p:txBody>
          <a:bodyPr>
            <a:normAutofit fontScale="92500" lnSpcReduction="10000"/>
          </a:bodyPr>
          <a:lstStyle/>
          <a:p>
            <a:pPr marL="0" indent="0" algn="r" rtl="1">
              <a:buNone/>
            </a:pPr>
            <a:r>
              <a:rPr lang="ar-BH" dirty="0" smtClean="0"/>
              <a:t>تؤثر على معدل غيض الماء للتربة عوامل عديدة أهمها، طبيعة نسبة التربة حيث يقل هذا المعدل مع نعومة النسجة بسبب قلة نفاذية هذه الترب للماء كما تسبب سيادة البناء الصفيحي للتربة حاجزة أمام الماء النافذ فيقلل ذلك من معدل الغيض بمقدار يتراوح بين (0٫1 - 0٫3 سم/ساعة).</a:t>
            </a:r>
          </a:p>
          <a:p>
            <a:pPr marL="0" indent="0" algn="r" rtl="1">
              <a:buNone/>
            </a:pPr>
            <a:r>
              <a:rPr lang="ar-BH" dirty="0" smtClean="0"/>
              <a:t>وأشارت احدى المصادر إلى أن وجود نسبة عالية من الأملاح الذائبة في سطح التربة سببت انخفاضا لمعدل غيضها للماء، لان هذه الأملاح لا تسمح بنفوذ الماء داخل التربة عند تميؤها، علاوة على ما ينتج من ضغط على التربة جراء مرور المعدات الزراعية التي تسبب تكوين طبقة متضاغطة (</a:t>
            </a:r>
            <a:r>
              <a:rPr lang="en-US" dirty="0" smtClean="0"/>
              <a:t>Compact- Layer) </a:t>
            </a:r>
            <a:r>
              <a:rPr lang="ar-BH" dirty="0" smtClean="0"/>
              <a:t>تقلل من غيض الماء داخل التربة وتسبب القشرة السطحية التي تتكون على سطح التربة انخفاضا لمعدل غيض الماء فيها.</a:t>
            </a:r>
          </a:p>
          <a:p>
            <a:pPr marL="0" indent="0" algn="r" rtl="1">
              <a:buNone/>
            </a:pPr>
            <a:r>
              <a:rPr lang="ar-BH" dirty="0" smtClean="0"/>
              <a:t> ووجد أيضا أن ارتفاع درجات الحرارة في المناطق ذات المناخ الجاف وشبه الجاف يسبب ارتفاعا لغيض الماء في تربتها، ويعزى ذلك إلى ارتفاع معدلات التبخر الذي يزيد من قيمة الضائعات المائية، وبالتالي تزداد قابلية التربة على استيعاب أكبر كمية من الماء.</a:t>
            </a:r>
          </a:p>
          <a:p>
            <a:pPr marL="0" indent="0" algn="r" rtl="1">
              <a:buNone/>
            </a:pPr>
            <a:endParaRPr lang="en-US" dirty="0"/>
          </a:p>
        </p:txBody>
      </p:sp>
      <p:sp>
        <p:nvSpPr>
          <p:cNvPr id="4" name="Footer Placeholder 3"/>
          <p:cNvSpPr>
            <a:spLocks noGrp="1"/>
          </p:cNvSpPr>
          <p:nvPr>
            <p:ph type="ftr" sz="quarter" idx="11"/>
          </p:nvPr>
        </p:nvSpPr>
        <p:spPr/>
        <p:txBody>
          <a:bodyPr/>
          <a:lstStyle/>
          <a:p>
            <a:r>
              <a:rPr lang="ar-BH" smtClean="0"/>
              <a:t>اعداد الاستاذ المساعد الدكتور احمد عبد الستار العذاري</a:t>
            </a:r>
            <a:endParaRPr lang="en-US"/>
          </a:p>
        </p:txBody>
      </p:sp>
      <p:sp>
        <p:nvSpPr>
          <p:cNvPr id="5" name="Slide Number Placeholder 4"/>
          <p:cNvSpPr>
            <a:spLocks noGrp="1"/>
          </p:cNvSpPr>
          <p:nvPr>
            <p:ph type="sldNum" sz="quarter" idx="12"/>
          </p:nvPr>
        </p:nvSpPr>
        <p:spPr/>
        <p:txBody>
          <a:bodyPr/>
          <a:lstStyle/>
          <a:p>
            <a:fld id="{80F6CCD9-F8C1-4736-BDC9-31D84D7B211F}" type="slidenum">
              <a:rPr lang="en-US" smtClean="0"/>
              <a:t>8</a:t>
            </a:fld>
            <a:endParaRPr lang="en-US"/>
          </a:p>
        </p:txBody>
      </p:sp>
    </p:spTree>
    <p:extLst>
      <p:ext uri="{BB962C8B-B14F-4D97-AF65-F5344CB8AC3E}">
        <p14:creationId xmlns:p14="http://schemas.microsoft.com/office/powerpoint/2010/main" val="1032709789"/>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2000">
        <p15:prstTrans prst="drape"/>
      </p:transition>
    </mc:Choice>
    <mc:Fallback>
      <p:transition spd="slow">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289322"/>
            <a:ext cx="10515600" cy="1423851"/>
          </a:xfrm>
        </p:spPr>
        <p:txBody>
          <a:bodyPr>
            <a:normAutofit fontScale="90000"/>
          </a:bodyPr>
          <a:lstStyle/>
          <a:p>
            <a:pPr algn="r"/>
            <a:r>
              <a:rPr lang="ar-BH" sz="2700" dirty="0" smtClean="0"/>
              <a:t> ويزداد معدل مغاض الماء عموما مع كثافة الغطاء النباتي، وقد أشار أحد الباحثين بهذا الصدد إلى أن معدل مغاض الماء قد يصل إلى (39٫7 سم/ساعة) في ترب أشجار الغابات، ولكنه ينخفض إلى اقل من (2٫5 سم/ساعة) في الترب المزروعة بالمحاصيل الموسمية. </a:t>
            </a:r>
            <a:br>
              <a:rPr lang="ar-BH" sz="2700" dirty="0" smtClean="0"/>
            </a:br>
            <a:r>
              <a:rPr lang="ar-BH" sz="2700" dirty="0" smtClean="0"/>
              <a:t>وبناء على تفاوت التربة في معدلات غيضها للماء ونتيجة للعوامل المذكورة آنفا يمكن تصنيف الترب إلى عدة أصناف استنادا لهذه الخاصية. (جدول ۸).</a:t>
            </a:r>
            <a:r>
              <a:rPr lang="ar-BH" sz="2000" dirty="0" smtClean="0"/>
              <a:t/>
            </a:r>
            <a:br>
              <a:rPr lang="ar-BH" sz="2000" dirty="0" smtClean="0"/>
            </a:br>
            <a:endParaRPr lang="en-US" sz="2000" dirty="0"/>
          </a:p>
        </p:txBody>
      </p:sp>
      <p:pic>
        <p:nvPicPr>
          <p:cNvPr id="6" name="Content Placeholder 5"/>
          <p:cNvPicPr>
            <a:picLocks noGrp="1" noChangeAspect="1"/>
          </p:cNvPicPr>
          <p:nvPr>
            <p:ph sz="quarter" idx="13"/>
          </p:nvPr>
        </p:nvPicPr>
        <p:blipFill>
          <a:blip r:embed="rId2"/>
          <a:stretch>
            <a:fillRect/>
          </a:stretch>
        </p:blipFill>
        <p:spPr>
          <a:xfrm>
            <a:off x="3123942" y="2731748"/>
            <a:ext cx="5944115" cy="2694666"/>
          </a:xfrm>
          <a:prstGeom prst="rect">
            <a:avLst/>
          </a:prstGeom>
        </p:spPr>
      </p:pic>
      <p:sp>
        <p:nvSpPr>
          <p:cNvPr id="4" name="Footer Placeholder 3"/>
          <p:cNvSpPr>
            <a:spLocks noGrp="1"/>
          </p:cNvSpPr>
          <p:nvPr>
            <p:ph type="ftr" sz="quarter" idx="11"/>
          </p:nvPr>
        </p:nvSpPr>
        <p:spPr/>
        <p:txBody>
          <a:bodyPr/>
          <a:lstStyle/>
          <a:p>
            <a:r>
              <a:rPr lang="ar-BH" smtClean="0"/>
              <a:t>اعداد الاستاذ المساعد الدكتور احمد عبد الستار العذاري</a:t>
            </a:r>
            <a:endParaRPr lang="en-US"/>
          </a:p>
        </p:txBody>
      </p:sp>
      <p:sp>
        <p:nvSpPr>
          <p:cNvPr id="5" name="Slide Number Placeholder 4"/>
          <p:cNvSpPr>
            <a:spLocks noGrp="1"/>
          </p:cNvSpPr>
          <p:nvPr>
            <p:ph type="sldNum" sz="quarter" idx="12"/>
          </p:nvPr>
        </p:nvSpPr>
        <p:spPr/>
        <p:txBody>
          <a:bodyPr/>
          <a:lstStyle/>
          <a:p>
            <a:fld id="{80F6CCD9-F8C1-4736-BDC9-31D84D7B211F}" type="slidenum">
              <a:rPr lang="en-US" smtClean="0"/>
              <a:t>9</a:t>
            </a:fld>
            <a:endParaRPr lang="en-US"/>
          </a:p>
        </p:txBody>
      </p:sp>
      <p:sp>
        <p:nvSpPr>
          <p:cNvPr id="8" name="TextBox 7"/>
          <p:cNvSpPr txBox="1"/>
          <p:nvPr/>
        </p:nvSpPr>
        <p:spPr>
          <a:xfrm>
            <a:off x="5969726" y="431075"/>
            <a:ext cx="1240972" cy="369332"/>
          </a:xfrm>
          <a:prstGeom prst="rect">
            <a:avLst/>
          </a:prstGeom>
          <a:noFill/>
        </p:spPr>
        <p:txBody>
          <a:bodyPr wrap="square" rtlCol="0">
            <a:spAutoFit/>
          </a:bodyPr>
          <a:lstStyle/>
          <a:p>
            <a:r>
              <a:rPr lang="ar-BH" dirty="0" smtClean="0"/>
              <a:t>رطوبة التربة</a:t>
            </a:r>
            <a:endParaRPr lang="en-US" dirty="0"/>
          </a:p>
        </p:txBody>
      </p:sp>
    </p:spTree>
    <p:extLst>
      <p:ext uri="{BB962C8B-B14F-4D97-AF65-F5344CB8AC3E}">
        <p14:creationId xmlns:p14="http://schemas.microsoft.com/office/powerpoint/2010/main" val="934558398"/>
      </p:ext>
    </p:extLst>
  </p:cSld>
  <p:clrMapOvr>
    <a:masterClrMapping/>
  </p:clrMapOvr>
  <p:transition spd="slow">
    <p:wheel spokes="1"/>
  </p:transition>
  <p:timing>
    <p:tnLst>
      <p:par>
        <p:cTn id="1" dur="indefinite" restart="never" nodeType="tmRoot"/>
      </p:par>
    </p:tnLst>
  </p:timing>
</p:sld>
</file>

<file path=ppt/theme/theme1.xml><?xml version="1.0" encoding="utf-8"?>
<a:theme xmlns:a="http://schemas.openxmlformats.org/drawingml/2006/main" name="Droplet">
  <a:themeElements>
    <a:clrScheme name="Droplet">
      <a:dk1>
        <a:sysClr val="windowText" lastClr="000000"/>
      </a:dk1>
      <a:lt1>
        <a:sysClr val="window" lastClr="FFFFFF"/>
      </a:lt1>
      <a:dk2>
        <a:srgbClr val="27537E"/>
      </a:dk2>
      <a:lt2>
        <a:srgbClr val="AABED7"/>
      </a:lt2>
      <a:accent1>
        <a:srgbClr val="E34B7A"/>
      </a:accent1>
      <a:accent2>
        <a:srgbClr val="AC339A"/>
      </a:accent2>
      <a:accent3>
        <a:srgbClr val="6953B7"/>
      </a:accent3>
      <a:accent4>
        <a:srgbClr val="1D7EAB"/>
      </a:accent4>
      <a:accent5>
        <a:srgbClr val="43AFD6"/>
      </a:accent5>
      <a:accent6>
        <a:srgbClr val="DE85E1"/>
      </a:accent6>
      <a:hlink>
        <a:srgbClr val="ED87A6"/>
      </a:hlink>
      <a:folHlink>
        <a:srgbClr val="C99EAC"/>
      </a:folHlink>
    </a:clrScheme>
    <a:fontScheme name="Droplet">
      <a:majorFont>
        <a:latin typeface="Tw Cen MT" panose="020B0602020104020603"/>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w Cen MT" panose="020B0602020104020603"/>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Droplet">
      <a:fillStyleLst>
        <a:solidFill>
          <a:schemeClr val="phClr"/>
        </a:solidFill>
        <a:solidFill>
          <a:schemeClr val="phClr">
            <a:tint val="69000"/>
            <a:satMod val="105000"/>
            <a:lumMod val="110000"/>
          </a:schemeClr>
        </a:solidFill>
        <a:gradFill rotWithShape="1">
          <a:gsLst>
            <a:gs pos="0">
              <a:schemeClr val="phClr">
                <a:tint val="94000"/>
                <a:satMod val="100000"/>
                <a:lumMod val="108000"/>
              </a:schemeClr>
            </a:gs>
            <a:gs pos="50000">
              <a:schemeClr val="phClr">
                <a:tint val="98000"/>
                <a:shade val="100000"/>
                <a:satMod val="100000"/>
                <a:lumMod val="100000"/>
              </a:schemeClr>
            </a:gs>
            <a:gs pos="100000">
              <a:schemeClr val="phClr">
                <a:shade val="72000"/>
                <a:satMod val="120000"/>
                <a:lumMod val="100000"/>
              </a:schemeClr>
            </a:gs>
          </a:gsLst>
          <a:lin ang="5400000" scaled="0"/>
        </a:gradFill>
      </a:fillStyleLst>
      <a:lnStyleLst>
        <a:ln w="9525" cap="flat" cmpd="sng" algn="ctr">
          <a:solidFill>
            <a:schemeClr val="phClr">
              <a:shade val="60000"/>
            </a:scheme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outerShdw blurRad="50800" dist="25400" dir="5400000" rotWithShape="0">
              <a:srgbClr val="000000">
                <a:alpha val="28000"/>
              </a:srgbClr>
            </a:outerShdw>
          </a:effectLst>
        </a:effectStyle>
        <a:effectStyle>
          <a:effectLst>
            <a:outerShdw blurRad="63500" dist="25400" dir="5400000" algn="ctr" rotWithShape="0">
              <a:srgbClr val="000000">
                <a:alpha val="69000"/>
              </a:srgbClr>
            </a:outerShdw>
          </a:effectLst>
          <a:scene3d>
            <a:camera prst="orthographicFront">
              <a:rot lat="0" lon="0" rev="0"/>
            </a:camera>
            <a:lightRig rig="balanced" dir="t">
              <a:rot lat="0" lon="0" rev="1200000"/>
            </a:lightRig>
          </a:scene3d>
          <a:sp3d prstMaterial="plastic">
            <a:bevelT w="25400" h="25400"/>
          </a:sp3d>
        </a:effectStyle>
      </a:effectStyleLst>
      <a:bgFillStyleLst>
        <a:solidFill>
          <a:schemeClr val="phClr"/>
        </a:solidFill>
        <a:gradFill rotWithShape="1">
          <a:gsLst>
            <a:gs pos="0">
              <a:schemeClr val="phClr">
                <a:tint val="90000"/>
                <a:lumMod val="110000"/>
              </a:schemeClr>
            </a:gs>
            <a:gs pos="100000">
              <a:schemeClr val="phClr">
                <a:shade val="64000"/>
                <a:lumMod val="88000"/>
              </a:schemeClr>
            </a:gs>
          </a:gsLst>
          <a:lin ang="5400000" scaled="0"/>
        </a:gradFill>
        <a:gradFill rotWithShape="1">
          <a:gsLst>
            <a:gs pos="0">
              <a:schemeClr val="phClr">
                <a:tint val="78000"/>
                <a:shade val="100000"/>
                <a:hueMod val="136000"/>
                <a:satMod val="160000"/>
                <a:lumMod val="105000"/>
              </a:schemeClr>
            </a:gs>
            <a:gs pos="100000">
              <a:schemeClr val="phClr">
                <a:shade val="92000"/>
                <a:satMod val="170000"/>
                <a:lumMod val="96000"/>
              </a:schemeClr>
            </a:gs>
          </a:gsLst>
          <a:lin ang="5400000" scaled="0"/>
        </a:gradFill>
      </a:bgFillStyleLst>
    </a:fmtScheme>
  </a:themeElements>
  <a:objectDefaults/>
  <a:extraClrSchemeLst/>
  <a:extLst>
    <a:ext uri="{05A4C25C-085E-4340-85A3-A5531E510DB2}">
      <thm15:themeFamily xmlns:thm15="http://schemas.microsoft.com/office/thememl/2012/main" name="Droplet" id="{8984A317-299A-4E50-B45D-BFC9EDE2337A}" vid="{C71B277C-C29A-4BA0-A7BA-43502DF21AB3}"/>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Droplet</Template>
  <TotalTime>33</TotalTime>
  <Words>2048</Words>
  <Application>Microsoft Office PowerPoint</Application>
  <PresentationFormat>Widescreen</PresentationFormat>
  <Paragraphs>84</Paragraphs>
  <Slides>14</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14</vt:i4>
      </vt:variant>
    </vt:vector>
  </HeadingPairs>
  <TitlesOfParts>
    <vt:vector size="19" baseType="lpstr">
      <vt:lpstr>Arial</vt:lpstr>
      <vt:lpstr>Calibri</vt:lpstr>
      <vt:lpstr>Times New Roman</vt:lpstr>
      <vt:lpstr>Tw Cen MT</vt:lpstr>
      <vt:lpstr>Droplet</vt:lpstr>
      <vt:lpstr>محاضرة 16 المحتوى الرطوبي للتربة ج2  Soil moisture content</vt:lpstr>
      <vt:lpstr>رطوبة التربة</vt:lpstr>
      <vt:lpstr>رطوبة التربة</vt:lpstr>
      <vt:lpstr>رطوبة التربة</vt:lpstr>
      <vt:lpstr>رطوبة التربة</vt:lpstr>
      <vt:lpstr>رطوبة التربة</vt:lpstr>
      <vt:lpstr>رطوبة التربة</vt:lpstr>
      <vt:lpstr>رطوبة التربة</vt:lpstr>
      <vt:lpstr> ويزداد معدل مغاض الماء عموما مع كثافة الغطاء النباتي، وقد أشار أحد الباحثين بهذا الصدد إلى أن معدل مغاض الماء قد يصل إلى (39٫7 سم/ساعة) في ترب أشجار الغابات، ولكنه ينخفض إلى اقل من (2٫5 سم/ساعة) في الترب المزروعة بالمحاصيل الموسمية.  وبناء على تفاوت التربة في معدلات غيضها للماء ونتيجة للعوامل المذكورة آنفا يمكن تصنيف الترب إلى عدة أصناف استنادا لهذه الخاصية. (جدول ۸). </vt:lpstr>
      <vt:lpstr>رطوبة التربة</vt:lpstr>
      <vt:lpstr>رطوبة التربة</vt:lpstr>
      <vt:lpstr>رطوبة التربة</vt:lpstr>
      <vt:lpstr>رطوبة التربة</vt:lpstr>
      <vt:lpstr>رطوبة التربة</vt:lpstr>
    </vt:vector>
  </TitlesOfParts>
  <Company>SACC</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محاضرة 15 المحتوى الرطوبي للتربة  Soil moisture content</dc:title>
  <dc:creator>Maher</dc:creator>
  <cp:lastModifiedBy>Maher</cp:lastModifiedBy>
  <cp:revision>7</cp:revision>
  <dcterms:created xsi:type="dcterms:W3CDTF">2020-04-11T12:48:07Z</dcterms:created>
  <dcterms:modified xsi:type="dcterms:W3CDTF">2020-04-11T13:32:06Z</dcterms:modified>
</cp:coreProperties>
</file>