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D43B67-C1CF-4267-84AC-226F267759D2}" type="datetimeFigureOut">
              <a:rPr lang="en-US" smtClean="0"/>
              <a:t>4/11/2020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769A0F-5AF2-44C6-8420-0F6EE575DDDA}" type="slidenum">
              <a:rPr lang="en-US" smtClean="0"/>
              <a:t>‹#›</a:t>
            </a:fld>
            <a:endParaRPr lang="en-US"/>
          </a:p>
        </p:txBody>
      </p:sp>
    </p:spTree>
    <p:extLst>
      <p:ext uri="{BB962C8B-B14F-4D97-AF65-F5344CB8AC3E}">
        <p14:creationId xmlns:p14="http://schemas.microsoft.com/office/powerpoint/2010/main" val="4276467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AE6E0A37-0E33-4D36-941C-793E88874BE8}" type="datetime1">
              <a:rPr lang="en-US" smtClean="0"/>
              <a:t>4/11/2020</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r>
              <a:rPr lang="ar-BH" smtClean="0"/>
              <a:t>اعداد الاستاذ المساعد الدكتور احمد عبد الستار العذاري</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0F6CCD9-F8C1-4736-BDC9-31D84D7B211F}"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9655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AFC0C8-C8AE-42ED-95E4-F18A72A34E49}" type="datetime1">
              <a:rPr lang="en-US" smtClean="0"/>
              <a:t>4/11/2020</a:t>
            </a:fld>
            <a:endParaRPr lang="en-US"/>
          </a:p>
        </p:txBody>
      </p:sp>
      <p:sp>
        <p:nvSpPr>
          <p:cNvPr id="5" name="Footer Placeholder 4"/>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6" name="Slide Number Placeholder 5"/>
          <p:cNvSpPr>
            <a:spLocks noGrp="1"/>
          </p:cNvSpPr>
          <p:nvPr>
            <p:ph type="sldNum" sz="quarter" idx="12"/>
          </p:nvPr>
        </p:nvSpPr>
        <p:spPr/>
        <p:txBody>
          <a:bodyPr/>
          <a:lstStyle/>
          <a:p>
            <a:fld id="{80F6CCD9-F8C1-4736-BDC9-31D84D7B211F}" type="slidenum">
              <a:rPr lang="en-US" smtClean="0"/>
              <a:t>‹#›</a:t>
            </a:fld>
            <a:endParaRPr lang="en-US"/>
          </a:p>
        </p:txBody>
      </p:sp>
    </p:spTree>
    <p:extLst>
      <p:ext uri="{BB962C8B-B14F-4D97-AF65-F5344CB8AC3E}">
        <p14:creationId xmlns:p14="http://schemas.microsoft.com/office/powerpoint/2010/main" val="468809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68F231-3875-4A3C-9B52-E82741BA2A29}" type="datetime1">
              <a:rPr lang="en-US" smtClean="0"/>
              <a:t>4/11/2020</a:t>
            </a:fld>
            <a:endParaRPr lang="en-US"/>
          </a:p>
        </p:txBody>
      </p:sp>
      <p:sp>
        <p:nvSpPr>
          <p:cNvPr id="5" name="Footer Placeholder 4"/>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6" name="Slide Number Placeholder 5"/>
          <p:cNvSpPr>
            <a:spLocks noGrp="1"/>
          </p:cNvSpPr>
          <p:nvPr>
            <p:ph type="sldNum" sz="quarter" idx="12"/>
          </p:nvPr>
        </p:nvSpPr>
        <p:spPr/>
        <p:txBody>
          <a:bodyPr/>
          <a:lstStyle/>
          <a:p>
            <a:fld id="{80F6CCD9-F8C1-4736-BDC9-31D84D7B211F}" type="slidenum">
              <a:rPr lang="en-US" smtClean="0"/>
              <a:t>‹#›</a:t>
            </a:fld>
            <a:endParaRPr lang="en-US"/>
          </a:p>
        </p:txBody>
      </p:sp>
    </p:spTree>
    <p:extLst>
      <p:ext uri="{BB962C8B-B14F-4D97-AF65-F5344CB8AC3E}">
        <p14:creationId xmlns:p14="http://schemas.microsoft.com/office/powerpoint/2010/main" val="165744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D06B094-F966-4DE9-BAA2-A25B75B95E69}" type="datetime1">
              <a:rPr lang="en-US" smtClean="0"/>
              <a:t>4/11/2020</a:t>
            </a:fld>
            <a:endParaRPr lang="en-US"/>
          </a:p>
        </p:txBody>
      </p:sp>
      <p:sp>
        <p:nvSpPr>
          <p:cNvPr id="5" name="Footer Placeholder 4"/>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6" name="Slide Number Placeholder 5"/>
          <p:cNvSpPr>
            <a:spLocks noGrp="1"/>
          </p:cNvSpPr>
          <p:nvPr>
            <p:ph type="sldNum" sz="quarter" idx="12"/>
          </p:nvPr>
        </p:nvSpPr>
        <p:spPr/>
        <p:txBody>
          <a:bodyPr/>
          <a:lstStyle/>
          <a:p>
            <a:fld id="{80F6CCD9-F8C1-4736-BDC9-31D84D7B211F}" type="slidenum">
              <a:rPr lang="en-US" smtClean="0"/>
              <a:t>‹#›</a:t>
            </a:fld>
            <a:endParaRPr lang="en-US"/>
          </a:p>
        </p:txBody>
      </p:sp>
    </p:spTree>
    <p:extLst>
      <p:ext uri="{BB962C8B-B14F-4D97-AF65-F5344CB8AC3E}">
        <p14:creationId xmlns:p14="http://schemas.microsoft.com/office/powerpoint/2010/main" val="160301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CD8CFA-E2F9-4EF5-90C4-E867C0462041}" type="datetime1">
              <a:rPr lang="en-US" smtClean="0"/>
              <a:t>4/11/2020</a:t>
            </a:fld>
            <a:endParaRPr lang="en-US"/>
          </a:p>
        </p:txBody>
      </p:sp>
      <p:sp>
        <p:nvSpPr>
          <p:cNvPr id="5" name="Footer Placeholder 4"/>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6" name="Slide Number Placeholder 5"/>
          <p:cNvSpPr>
            <a:spLocks noGrp="1"/>
          </p:cNvSpPr>
          <p:nvPr>
            <p:ph type="sldNum" sz="quarter" idx="12"/>
          </p:nvPr>
        </p:nvSpPr>
        <p:spPr/>
        <p:txBody>
          <a:bodyPr/>
          <a:lstStyle/>
          <a:p>
            <a:fld id="{80F6CCD9-F8C1-4736-BDC9-31D84D7B211F}"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7712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F3A281B-7841-4F23-9D5C-480CA0D48411}" type="datetime1">
              <a:rPr lang="en-US" smtClean="0"/>
              <a:t>4/11/2020</a:t>
            </a:fld>
            <a:endParaRPr lang="en-US"/>
          </a:p>
        </p:txBody>
      </p:sp>
      <p:sp>
        <p:nvSpPr>
          <p:cNvPr id="6" name="Footer Placeholder 5"/>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7" name="Slide Number Placeholder 6"/>
          <p:cNvSpPr>
            <a:spLocks noGrp="1"/>
          </p:cNvSpPr>
          <p:nvPr>
            <p:ph type="sldNum" sz="quarter" idx="12"/>
          </p:nvPr>
        </p:nvSpPr>
        <p:spPr/>
        <p:txBody>
          <a:bodyPr/>
          <a:lstStyle/>
          <a:p>
            <a:fld id="{80F6CCD9-F8C1-4736-BDC9-31D84D7B211F}" type="slidenum">
              <a:rPr lang="en-US" smtClean="0"/>
              <a:t>‹#›</a:t>
            </a:fld>
            <a:endParaRPr lang="en-US"/>
          </a:p>
        </p:txBody>
      </p:sp>
    </p:spTree>
    <p:extLst>
      <p:ext uri="{BB962C8B-B14F-4D97-AF65-F5344CB8AC3E}">
        <p14:creationId xmlns:p14="http://schemas.microsoft.com/office/powerpoint/2010/main" val="3542821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BDCFB8-3B8A-4018-BC38-140F2E01D70E}" type="datetime1">
              <a:rPr lang="en-US" smtClean="0"/>
              <a:t>4/11/2020</a:t>
            </a:fld>
            <a:endParaRPr lang="en-US"/>
          </a:p>
        </p:txBody>
      </p:sp>
      <p:sp>
        <p:nvSpPr>
          <p:cNvPr id="8" name="Footer Placeholder 7"/>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9" name="Slide Number Placeholder 8"/>
          <p:cNvSpPr>
            <a:spLocks noGrp="1"/>
          </p:cNvSpPr>
          <p:nvPr>
            <p:ph type="sldNum" sz="quarter" idx="12"/>
          </p:nvPr>
        </p:nvSpPr>
        <p:spPr/>
        <p:txBody>
          <a:bodyPr/>
          <a:lstStyle/>
          <a:p>
            <a:fld id="{80F6CCD9-F8C1-4736-BDC9-31D84D7B211F}" type="slidenum">
              <a:rPr lang="en-US" smtClean="0"/>
              <a:t>‹#›</a:t>
            </a:fld>
            <a:endParaRPr lang="en-US"/>
          </a:p>
        </p:txBody>
      </p:sp>
    </p:spTree>
    <p:extLst>
      <p:ext uri="{BB962C8B-B14F-4D97-AF65-F5344CB8AC3E}">
        <p14:creationId xmlns:p14="http://schemas.microsoft.com/office/powerpoint/2010/main" val="2685002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E621FB-AEBB-495F-AE5D-273F20E4E91A}" type="datetime1">
              <a:rPr lang="en-US" smtClean="0"/>
              <a:t>4/11/2020</a:t>
            </a:fld>
            <a:endParaRPr lang="en-US"/>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5" name="Slide Number Placeholder 4"/>
          <p:cNvSpPr>
            <a:spLocks noGrp="1"/>
          </p:cNvSpPr>
          <p:nvPr>
            <p:ph type="sldNum" sz="quarter" idx="12"/>
          </p:nvPr>
        </p:nvSpPr>
        <p:spPr/>
        <p:txBody>
          <a:bodyPr/>
          <a:lstStyle/>
          <a:p>
            <a:fld id="{80F6CCD9-F8C1-4736-BDC9-31D84D7B211F}" type="slidenum">
              <a:rPr lang="en-US" smtClean="0"/>
              <a:t>‹#›</a:t>
            </a:fld>
            <a:endParaRPr lang="en-US"/>
          </a:p>
        </p:txBody>
      </p:sp>
    </p:spTree>
    <p:extLst>
      <p:ext uri="{BB962C8B-B14F-4D97-AF65-F5344CB8AC3E}">
        <p14:creationId xmlns:p14="http://schemas.microsoft.com/office/powerpoint/2010/main" val="325134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197AF7-D892-49AD-BF2A-E07039F7C023}" type="datetime1">
              <a:rPr lang="en-US" smtClean="0"/>
              <a:t>4/11/2020</a:t>
            </a:fld>
            <a:endParaRPr lang="en-US"/>
          </a:p>
        </p:txBody>
      </p:sp>
      <p:sp>
        <p:nvSpPr>
          <p:cNvPr id="3" name="Footer Placeholder 2"/>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4" name="Slide Number Placeholder 3"/>
          <p:cNvSpPr>
            <a:spLocks noGrp="1"/>
          </p:cNvSpPr>
          <p:nvPr>
            <p:ph type="sldNum" sz="quarter" idx="12"/>
          </p:nvPr>
        </p:nvSpPr>
        <p:spPr/>
        <p:txBody>
          <a:bodyPr/>
          <a:lstStyle/>
          <a:p>
            <a:fld id="{80F6CCD9-F8C1-4736-BDC9-31D84D7B211F}" type="slidenum">
              <a:rPr lang="en-US" smtClean="0"/>
              <a:t>‹#›</a:t>
            </a:fld>
            <a:endParaRPr lang="en-US"/>
          </a:p>
        </p:txBody>
      </p:sp>
    </p:spTree>
    <p:extLst>
      <p:ext uri="{BB962C8B-B14F-4D97-AF65-F5344CB8AC3E}">
        <p14:creationId xmlns:p14="http://schemas.microsoft.com/office/powerpoint/2010/main" val="2684147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EC955BB-F6C6-4E2B-AB86-2C7936D31CB7}" type="datetime1">
              <a:rPr lang="en-US" smtClean="0"/>
              <a:t>4/11/2020</a:t>
            </a:fld>
            <a:endParaRPr lang="en-US"/>
          </a:p>
        </p:txBody>
      </p:sp>
      <p:sp>
        <p:nvSpPr>
          <p:cNvPr id="6" name="Footer Placeholder 5"/>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7" name="Slide Number Placeholder 6"/>
          <p:cNvSpPr>
            <a:spLocks noGrp="1"/>
          </p:cNvSpPr>
          <p:nvPr>
            <p:ph type="sldNum" sz="quarter" idx="12"/>
          </p:nvPr>
        </p:nvSpPr>
        <p:spPr/>
        <p:txBody>
          <a:bodyPr/>
          <a:lstStyle/>
          <a:p>
            <a:fld id="{80F6CCD9-F8C1-4736-BDC9-31D84D7B211F}" type="slidenum">
              <a:rPr lang="en-US" smtClean="0"/>
              <a:t>‹#›</a:t>
            </a:fld>
            <a:endParaRPr lang="en-US"/>
          </a:p>
        </p:txBody>
      </p:sp>
    </p:spTree>
    <p:extLst>
      <p:ext uri="{BB962C8B-B14F-4D97-AF65-F5344CB8AC3E}">
        <p14:creationId xmlns:p14="http://schemas.microsoft.com/office/powerpoint/2010/main" val="468847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8548F8A-67B5-4596-ABE2-49DC40F18C16}" type="datetime1">
              <a:rPr lang="en-US" smtClean="0"/>
              <a:t>4/11/2020</a:t>
            </a:fld>
            <a:endParaRPr lang="en-US"/>
          </a:p>
        </p:txBody>
      </p:sp>
      <p:sp>
        <p:nvSpPr>
          <p:cNvPr id="6" name="Footer Placeholder 5"/>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7" name="Slide Number Placeholder 6"/>
          <p:cNvSpPr>
            <a:spLocks noGrp="1"/>
          </p:cNvSpPr>
          <p:nvPr>
            <p:ph type="sldNum" sz="quarter" idx="12"/>
          </p:nvPr>
        </p:nvSpPr>
        <p:spPr/>
        <p:txBody>
          <a:bodyPr/>
          <a:lstStyle/>
          <a:p>
            <a:fld id="{80F6CCD9-F8C1-4736-BDC9-31D84D7B211F}" type="slidenum">
              <a:rPr lang="en-US" smtClean="0"/>
              <a:t>‹#›</a:t>
            </a:fld>
            <a:endParaRPr lang="en-US"/>
          </a:p>
        </p:txBody>
      </p:sp>
    </p:spTree>
    <p:extLst>
      <p:ext uri="{BB962C8B-B14F-4D97-AF65-F5344CB8AC3E}">
        <p14:creationId xmlns:p14="http://schemas.microsoft.com/office/powerpoint/2010/main" val="1328557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0BFC0229-040E-45D0-A1A4-5786979D2E33}" type="datetime1">
              <a:rPr lang="en-US" smtClean="0"/>
              <a:t>4/11/2020</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r>
              <a:rPr lang="ar-BH" smtClean="0"/>
              <a:t>اعداد الاستاذ المساعد الدكتور احمد عبد الستار العذاري</a:t>
            </a:r>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80F6CCD9-F8C1-4736-BDC9-31D84D7B211F}" type="slidenum">
              <a:rPr lang="en-US" smtClean="0"/>
              <a:t>‹#›</a:t>
            </a:fld>
            <a:endParaRPr lang="en-US"/>
          </a:p>
        </p:txBody>
      </p:sp>
    </p:spTree>
    <p:extLst>
      <p:ext uri="{BB962C8B-B14F-4D97-AF65-F5344CB8AC3E}">
        <p14:creationId xmlns:p14="http://schemas.microsoft.com/office/powerpoint/2010/main" val="3367517677"/>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hd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42308"/>
            <a:ext cx="9144000" cy="2063931"/>
          </a:xfrm>
        </p:spPr>
        <p:txBody>
          <a:bodyPr>
            <a:normAutofit/>
          </a:bodyPr>
          <a:lstStyle/>
          <a:p>
            <a:pPr rtl="1"/>
            <a:r>
              <a:rPr lang="ar-BH" sz="4400" dirty="0" smtClean="0"/>
              <a:t>محاضرة 15</a:t>
            </a:r>
            <a:r>
              <a:rPr lang="ar-BH" dirty="0" smtClean="0"/>
              <a:t> </a:t>
            </a:r>
            <a:r>
              <a:rPr lang="ar-BH" sz="4000" dirty="0" smtClean="0"/>
              <a:t>المحتوى الرطوبي </a:t>
            </a:r>
            <a:r>
              <a:rPr lang="ar-BH" sz="4000" dirty="0" smtClean="0"/>
              <a:t>للتربة</a:t>
            </a:r>
            <a:r>
              <a:rPr lang="ar-BH" dirty="0" smtClean="0"/>
              <a:t/>
            </a:r>
            <a:br>
              <a:rPr lang="ar-BH" dirty="0" smtClean="0"/>
            </a:br>
            <a:r>
              <a:rPr lang="en-US" sz="4000" dirty="0" smtClean="0"/>
              <a:t>Soil </a:t>
            </a:r>
            <a:r>
              <a:rPr lang="en-US" sz="4000" dirty="0" smtClean="0"/>
              <a:t>moisture content</a:t>
            </a:r>
            <a:endParaRPr lang="en-US" dirty="0"/>
          </a:p>
        </p:txBody>
      </p:sp>
      <p:sp>
        <p:nvSpPr>
          <p:cNvPr id="3" name="Subtitle 2"/>
          <p:cNvSpPr>
            <a:spLocks noGrp="1"/>
          </p:cNvSpPr>
          <p:nvPr>
            <p:ph type="subTitle" idx="1"/>
          </p:nvPr>
        </p:nvSpPr>
        <p:spPr>
          <a:xfrm>
            <a:off x="9457508" y="388575"/>
            <a:ext cx="2420983" cy="1655762"/>
          </a:xfrm>
        </p:spPr>
        <p:txBody>
          <a:bodyPr/>
          <a:lstStyle/>
          <a:p>
            <a:r>
              <a:rPr lang="ar-BH" dirty="0" smtClean="0"/>
              <a:t>الجامعة المستنصرية</a:t>
            </a:r>
          </a:p>
          <a:p>
            <a:r>
              <a:rPr lang="ar-BH" dirty="0" smtClean="0"/>
              <a:t>كلية التربية</a:t>
            </a:r>
          </a:p>
          <a:p>
            <a:r>
              <a:rPr lang="ar-BH" dirty="0" smtClean="0"/>
              <a:t>قسم الجغرافية</a:t>
            </a: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5" name="Slide Number Placeholder 4"/>
          <p:cNvSpPr>
            <a:spLocks noGrp="1"/>
          </p:cNvSpPr>
          <p:nvPr>
            <p:ph type="sldNum" sz="quarter" idx="12"/>
          </p:nvPr>
        </p:nvSpPr>
        <p:spPr/>
        <p:txBody>
          <a:bodyPr/>
          <a:lstStyle/>
          <a:p>
            <a:fld id="{80F6CCD9-F8C1-4736-BDC9-31D84D7B211F}" type="slidenum">
              <a:rPr lang="en-US" smtClean="0"/>
              <a:t>1</a:t>
            </a:fld>
            <a:endParaRPr lang="en-US"/>
          </a:p>
        </p:txBody>
      </p:sp>
    </p:spTree>
    <p:extLst>
      <p:ext uri="{BB962C8B-B14F-4D97-AF65-F5344CB8AC3E}">
        <p14:creationId xmlns:p14="http://schemas.microsoft.com/office/powerpoint/2010/main" val="2969865855"/>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3865" y="456566"/>
            <a:ext cx="2584269" cy="784406"/>
          </a:xfrm>
        </p:spPr>
        <p:txBody>
          <a:bodyPr>
            <a:normAutofit fontScale="90000"/>
          </a:bodyPr>
          <a:lstStyle/>
          <a:p>
            <a:r>
              <a:rPr lang="ar-BH" dirty="0" smtClean="0"/>
              <a:t>رطوبة التربة</a:t>
            </a:r>
            <a:endParaRPr lang="en-US" dirty="0"/>
          </a:p>
        </p:txBody>
      </p:sp>
      <p:sp>
        <p:nvSpPr>
          <p:cNvPr id="3" name="Content Placeholder 2"/>
          <p:cNvSpPr>
            <a:spLocks noGrp="1"/>
          </p:cNvSpPr>
          <p:nvPr>
            <p:ph idx="1"/>
          </p:nvPr>
        </p:nvSpPr>
        <p:spPr/>
        <p:txBody>
          <a:bodyPr>
            <a:normAutofit fontScale="85000" lnSpcReduction="20000"/>
          </a:bodyPr>
          <a:lstStyle/>
          <a:p>
            <a:pPr marL="0" indent="0" algn="r" rtl="1">
              <a:buNone/>
            </a:pPr>
            <a:r>
              <a:rPr lang="ar-BH" dirty="0" smtClean="0"/>
              <a:t>الذي ينعكس بدوره على زيادة نسبة تشبع هذه التربة مقارنة بتربة المناطق المرتفعة نسبية التي تتميز بانخفاض مستوى المياه الأرضية فيها بشكل عام.</a:t>
            </a:r>
          </a:p>
          <a:p>
            <a:pPr marL="0" indent="0" algn="r" rtl="1">
              <a:buNone/>
            </a:pPr>
            <a:r>
              <a:rPr lang="ar-BH" dirty="0" smtClean="0"/>
              <a:t>ب - السعة الحقلية </a:t>
            </a:r>
            <a:r>
              <a:rPr lang="en-US" dirty="0" smtClean="0"/>
              <a:t>Field Capacity: </a:t>
            </a:r>
            <a:r>
              <a:rPr lang="ar-BH" dirty="0" smtClean="0"/>
              <a:t>تمثل السعة الحقلية النسبة المئوية للرطوبة التي تحتفظ بها التربة بعد أن يتم بزل جميع الماء الزائد، وتصبح رطوبة التربة ثابتة نسبيا، وتمثل السعة الحقلية الحد الأعلى للماء الجاهز للنبات وجرت العادة على احتساب السعه الحقلية عندما تكون تحت شد رطوبي قدره 3/ 1 بار، والبار هو وحدة لقياس طاقة ماء التربة والتي تقاس بطول عمود من الماء إذ أن البار يكافئ 1021 سم من الماء.</a:t>
            </a:r>
          </a:p>
          <a:p>
            <a:pPr marL="0" indent="0" algn="r" rtl="1">
              <a:buNone/>
            </a:pPr>
            <a:r>
              <a:rPr lang="ar-BH" dirty="0" smtClean="0"/>
              <a:t>تصل التربة إلى سعتها الحقلية بعد حوالي (2-3 يوم) من ريها أو بعد سقوط أمطار غزيرة، وبعد هذه الفترة تنخفض سرعة تزول الماء داخل التربة بدرجة كبيرة عندئذ تكون معظم المسامات الصغيرة مملوءة بالماء بينما تكون معظم المسامات الكبيرة مملوءة بالهواء.</a:t>
            </a:r>
          </a:p>
          <a:p>
            <a:pPr marL="0" indent="0" algn="r" rtl="1">
              <a:buNone/>
            </a:pPr>
            <a:r>
              <a:rPr lang="ar-BH" dirty="0" smtClean="0"/>
              <a:t> تتأثر السعة الحقلية للتربة بعدة عوامل أهمها نسجة التربة، فالتربة ذات النسجة الناعمة لها سعة حقلية أعلى مما سواها من الترب بسبب احتفاظ هذا النوع من التربة بكمية أكبر من الماء ولفترة أطول.</a:t>
            </a:r>
          </a:p>
          <a:p>
            <a:pPr marL="0" indent="0" algn="r" rtl="1">
              <a:buNone/>
            </a:pPr>
            <a:r>
              <a:rPr lang="ar-BH" dirty="0" smtClean="0"/>
              <a:t> كما أن التربة الحاوية على أطيان من معادن المونتموریلونایت يمكنها الاحتفاظ بأكبر كمية من الماء مقارنة بالأطيان الحاوية على معادن أخرى.</a:t>
            </a:r>
          </a:p>
          <a:p>
            <a:pPr marL="0" indent="0" algn="r" rtl="1">
              <a:buNone/>
            </a:pP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5" name="Slide Number Placeholder 4"/>
          <p:cNvSpPr>
            <a:spLocks noGrp="1"/>
          </p:cNvSpPr>
          <p:nvPr>
            <p:ph type="sldNum" sz="quarter" idx="12"/>
          </p:nvPr>
        </p:nvSpPr>
        <p:spPr/>
        <p:txBody>
          <a:bodyPr/>
          <a:lstStyle/>
          <a:p>
            <a:fld id="{80F6CCD9-F8C1-4736-BDC9-31D84D7B211F}" type="slidenum">
              <a:rPr lang="en-US" smtClean="0"/>
              <a:t>10</a:t>
            </a:fld>
            <a:endParaRPr lang="en-US"/>
          </a:p>
        </p:txBody>
      </p:sp>
    </p:spTree>
    <p:extLst>
      <p:ext uri="{BB962C8B-B14F-4D97-AF65-F5344CB8AC3E}">
        <p14:creationId xmlns:p14="http://schemas.microsoft.com/office/powerpoint/2010/main" val="1072312153"/>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9991" y="422163"/>
            <a:ext cx="2532017" cy="875846"/>
          </a:xfrm>
        </p:spPr>
        <p:txBody>
          <a:bodyPr>
            <a:normAutofit fontScale="90000"/>
          </a:bodyPr>
          <a:lstStyle/>
          <a:p>
            <a:r>
              <a:rPr lang="ar-BH" dirty="0" smtClean="0"/>
              <a:t>رطوبة التربة</a:t>
            </a:r>
            <a:endParaRPr lang="en-US" dirty="0"/>
          </a:p>
        </p:txBody>
      </p:sp>
      <p:sp>
        <p:nvSpPr>
          <p:cNvPr id="3" name="Content Placeholder 2"/>
          <p:cNvSpPr>
            <a:spLocks noGrp="1"/>
          </p:cNvSpPr>
          <p:nvPr>
            <p:ph idx="1"/>
          </p:nvPr>
        </p:nvSpPr>
        <p:spPr/>
        <p:txBody>
          <a:bodyPr>
            <a:normAutofit fontScale="85000" lnSpcReduction="20000"/>
          </a:bodyPr>
          <a:lstStyle/>
          <a:p>
            <a:pPr marL="0" indent="0" algn="r" rtl="1">
              <a:buNone/>
            </a:pPr>
            <a:r>
              <a:rPr lang="ar-BH" dirty="0" smtClean="0"/>
              <a:t> علاوة على ذلك تمتاز التربة الحاوية على نسبة عالية من المواد العضوية في تحسين بناء التربة، وبالتالي مساميتها كما أن المواد العضوية بحد ذاتها تمتلك سعة حقلية عالية وأشار أحد الباحثين إلى وجود علاقة وثيقة بين السعة الحقلية للتربة ومستوى الماء الجوفي، ووجد أن ارتفاع مستوى الماء الجوفي إلى أقل من (2م) أدى إلى زيادة السعة الحقلية على الرغم من زيادة حجوم دقائق التربة</a:t>
            </a:r>
          </a:p>
          <a:p>
            <a:pPr marL="0" indent="0" algn="r" rtl="1">
              <a:buNone/>
            </a:pPr>
            <a:r>
              <a:rPr lang="ar-BH" dirty="0" smtClean="0"/>
              <a:t>ونظرا لأهمية تحديد نسبة رطوبة التربة عند السعه الحقلية في إمكانية حساب نسبة الماء الجاهز لاستعمالات النباتات وكمية الماء التي يمكن للتربة أن تحتفظ به ضد قوى الجاذبية الأرضية، إضافة إلى أهميتها في حساب فترات الري، يمكننا أن نستنتج أن نسبة الماء الجاهز لنمو المحاصيل الزراعية للترب الناعمة النسجة وكمية الماء التي تحتفظ به هذه التربة أكثر مما هو عليه بالنسبة للترب الخشنة النسجة، إضافة إلى ذلك يمكن أن نتوقع أن فترات الري للتربة الثانية أكثر تقارب بالمقارنة مع التربة الأولى على أساس أن قابلية الترب الخشنة للاحتفاظ بالماء اقل من قابلية الترب الناعمة.</a:t>
            </a:r>
          </a:p>
          <a:p>
            <a:pPr marL="0" indent="0" algn="r" rtl="1">
              <a:buNone/>
            </a:pPr>
            <a:r>
              <a:rPr lang="ar-BH" dirty="0" smtClean="0"/>
              <a:t>وتشير المصادر إلى أن معدل رطوبة التربة عند السعة الحقلية للترب المزيجية الغرينية يبلغ حوالي 20% وللترب المزيجية الطينية الغرينية يبلغ حوالي % 27 وللترب الطينية 23% بينما يبلغ للترب الرملية حوالي 85 %، وعموما يمكن تقييم نسبة الماء المخزون في الترب عند السعة الحقلية حسب الجدول رقم (7) أدناه.</a:t>
            </a:r>
          </a:p>
          <a:p>
            <a:pPr marL="0" indent="0" algn="r" rtl="1">
              <a:buNone/>
            </a:pP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5" name="Slide Number Placeholder 4"/>
          <p:cNvSpPr>
            <a:spLocks noGrp="1"/>
          </p:cNvSpPr>
          <p:nvPr>
            <p:ph type="sldNum" sz="quarter" idx="12"/>
          </p:nvPr>
        </p:nvSpPr>
        <p:spPr/>
        <p:txBody>
          <a:bodyPr/>
          <a:lstStyle/>
          <a:p>
            <a:fld id="{80F6CCD9-F8C1-4736-BDC9-31D84D7B211F}" type="slidenum">
              <a:rPr lang="en-US" smtClean="0"/>
              <a:t>11</a:t>
            </a:fld>
            <a:endParaRPr lang="en-US"/>
          </a:p>
        </p:txBody>
      </p:sp>
    </p:spTree>
    <p:extLst>
      <p:ext uri="{BB962C8B-B14F-4D97-AF65-F5344CB8AC3E}">
        <p14:creationId xmlns:p14="http://schemas.microsoft.com/office/powerpoint/2010/main" val="2637852497"/>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7314" y="587193"/>
            <a:ext cx="3017520" cy="765436"/>
          </a:xfrm>
        </p:spPr>
        <p:txBody>
          <a:bodyPr>
            <a:normAutofit/>
          </a:bodyPr>
          <a:lstStyle/>
          <a:p>
            <a:pPr algn="r"/>
            <a:r>
              <a:rPr lang="ar-BH" dirty="0" smtClean="0"/>
              <a:t>رطوبة التربة</a:t>
            </a:r>
            <a:endParaRPr lang="en-US" dirty="0"/>
          </a:p>
        </p:txBody>
      </p:sp>
      <p:pic>
        <p:nvPicPr>
          <p:cNvPr id="6" name="Content Placeholder 5"/>
          <p:cNvPicPr>
            <a:picLocks noGrp="1" noChangeAspect="1"/>
          </p:cNvPicPr>
          <p:nvPr>
            <p:ph idx="1"/>
          </p:nvPr>
        </p:nvPicPr>
        <p:blipFill>
          <a:blip r:embed="rId2"/>
          <a:stretch>
            <a:fillRect/>
          </a:stretch>
        </p:blipFill>
        <p:spPr>
          <a:xfrm>
            <a:off x="1319349" y="1463040"/>
            <a:ext cx="10034451" cy="4428309"/>
          </a:xfrm>
          <a:prstGeom prst="rect">
            <a:avLst/>
          </a:prstGeom>
        </p:spPr>
      </p:pic>
      <p:sp>
        <p:nvSpPr>
          <p:cNvPr id="4" name="Footer Placeholder 3"/>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5" name="Slide Number Placeholder 4"/>
          <p:cNvSpPr>
            <a:spLocks noGrp="1"/>
          </p:cNvSpPr>
          <p:nvPr>
            <p:ph type="sldNum" sz="quarter" idx="12"/>
          </p:nvPr>
        </p:nvSpPr>
        <p:spPr/>
        <p:txBody>
          <a:bodyPr/>
          <a:lstStyle/>
          <a:p>
            <a:fld id="{80F6CCD9-F8C1-4736-BDC9-31D84D7B211F}" type="slidenum">
              <a:rPr lang="en-US" smtClean="0"/>
              <a:t>12</a:t>
            </a:fld>
            <a:endParaRPr lang="en-US"/>
          </a:p>
        </p:txBody>
      </p:sp>
    </p:spTree>
    <p:extLst>
      <p:ext uri="{BB962C8B-B14F-4D97-AF65-F5344CB8AC3E}">
        <p14:creationId xmlns:p14="http://schemas.microsoft.com/office/powerpoint/2010/main" val="2725299065"/>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7383"/>
            <a:ext cx="10515600" cy="5889580"/>
          </a:xfrm>
        </p:spPr>
        <p:txBody>
          <a:bodyPr>
            <a:normAutofit/>
          </a:bodyPr>
          <a:lstStyle/>
          <a:p>
            <a:pPr marL="0" indent="0" algn="just" rtl="1">
              <a:buNone/>
            </a:pPr>
            <a:r>
              <a:rPr lang="ar-BH" dirty="0" smtClean="0"/>
              <a:t>وهو مقدار ما تحويه التربة من ماء في وقت معين، وتكمن ضرورة دراستنا الموضوع المحتوى الرطوبي للتربة من الأهمية الكبيرة لماء التربة في حياه النبات، فمن المعلوم أنه لا بد من توفر كميات مناسبة من الماء لسد حاجة النباتات العملية التبخر - النتح </a:t>
            </a:r>
            <a:r>
              <a:rPr lang="en-US" dirty="0" smtClean="0"/>
              <a:t>Evapotranspiration ، </a:t>
            </a:r>
            <a:r>
              <a:rPr lang="ar-BH" dirty="0" smtClean="0"/>
              <a:t>وقد أشار أحد الباحثين بهذا الصدد إلى تناقص معدلات النتح بشكل ملحوظ عندما يتعرض ماء التربة إلى شد رطوبي أكثر من (5) بار ، ويدخل الماء في جميع العمليات الفيزيائية والكيميائية والحيوية التي تتم داخل التربة فهو يعمل كمذيب لمعظم المواد التي يحتاجها النبات، كما انه يشكل وسطا للتفاعلات الكيمياوية في التربة وكعامل مشترك فيها، ويقوم الماء بنقل العناصر الغذائية من أماكن وجودها إلى أماكن احتياجها من قبل النبات. وتظهر أهمية الماء في نواح عديدة أخرى، فعملية إنبات البذور لا تتم إلا بوجود نسبة معينة من الرطوبة، وعملية التمثيل الكلوروفيل في الأجزاء الخضراء من النبات لا تتم إلا بوجود الماء كعامل مساعد ومذيب ومكون للسكريات الأولية الناتجة عن هذه العملية، ويعتمد نشاط الأحياء الدقيقة كذلك على توفر قدر مناسب من رطوبة التربة، ولا ينكر ما للمحتوى الرطوبي للتربة من أهمية بالغة في إنتاج المحاصيل الزراعية فعلى سبيل المثال يحتاج محصول قصب السكر إلى كميات كبيرة من الماء في مرحلة النمو الخضري واستطالة الساق، ويؤدي نقص الماء في هذه المرحلة إلى ذبول النبات وهلاكه ووجد أيضا أن هناك انخفاضا في حاصل الحبوب عند انخفاض المحتوى الرطوبي للتربة أثناء فترة التزهير ، واثر ذلك سلبا على تطور ونمو الجذور</a:t>
            </a: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5" name="Slide Number Placeholder 4"/>
          <p:cNvSpPr>
            <a:spLocks noGrp="1"/>
          </p:cNvSpPr>
          <p:nvPr>
            <p:ph type="sldNum" sz="quarter" idx="12"/>
          </p:nvPr>
        </p:nvSpPr>
        <p:spPr/>
        <p:txBody>
          <a:bodyPr/>
          <a:lstStyle/>
          <a:p>
            <a:fld id="{80F6CCD9-F8C1-4736-BDC9-31D84D7B211F}" type="slidenum">
              <a:rPr lang="en-US" smtClean="0"/>
              <a:t>2</a:t>
            </a:fld>
            <a:endParaRPr lang="en-US"/>
          </a:p>
        </p:txBody>
      </p:sp>
    </p:spTree>
    <p:extLst>
      <p:ext uri="{BB962C8B-B14F-4D97-AF65-F5344CB8AC3E}">
        <p14:creationId xmlns:p14="http://schemas.microsoft.com/office/powerpoint/2010/main" val="402780836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3643" y="500063"/>
            <a:ext cx="2884714" cy="623344"/>
          </a:xfrm>
        </p:spPr>
        <p:txBody>
          <a:bodyPr>
            <a:normAutofit fontScale="90000"/>
          </a:bodyPr>
          <a:lstStyle/>
          <a:p>
            <a:pPr algn="ctr"/>
            <a:r>
              <a:rPr lang="ar-BH" dirty="0" smtClean="0"/>
              <a:t>رطوبة التربة</a:t>
            </a:r>
            <a:endParaRPr lang="en-US" dirty="0"/>
          </a:p>
        </p:txBody>
      </p:sp>
      <p:sp>
        <p:nvSpPr>
          <p:cNvPr id="3" name="Content Placeholder 2"/>
          <p:cNvSpPr>
            <a:spLocks noGrp="1"/>
          </p:cNvSpPr>
          <p:nvPr>
            <p:ph idx="1"/>
          </p:nvPr>
        </p:nvSpPr>
        <p:spPr/>
        <p:txBody>
          <a:bodyPr>
            <a:normAutofit fontScale="92500" lnSpcReduction="20000"/>
          </a:bodyPr>
          <a:lstStyle/>
          <a:p>
            <a:pPr marL="0" indent="0" algn="r" rtl="1">
              <a:buNone/>
            </a:pPr>
            <a:r>
              <a:rPr lang="ar-BH" dirty="0" smtClean="0"/>
              <a:t>وأخيرا أشار أحد الباحثين إلى تناقص منطقة الاتصال والاحتكاك بين جذور النباتات والتربة مع تناقص المحتوى الرطوبي للتربة.</a:t>
            </a:r>
          </a:p>
          <a:p>
            <a:pPr marL="0" indent="0" algn="r" rtl="1">
              <a:buNone/>
            </a:pPr>
            <a:r>
              <a:rPr lang="ar-BH" dirty="0" smtClean="0"/>
              <a:t>هنالك عدة تصانيف لماء التربة منها ما يستند إلى قوة الشد التي يمسك بها الماء من قبل دقائق التربة ويسمى التصنيف الفيزيائي وبموجبه يصنف الماء إلى:</a:t>
            </a:r>
          </a:p>
          <a:p>
            <a:pPr marL="0" indent="0" algn="r" rtl="1">
              <a:buNone/>
            </a:pPr>
            <a:r>
              <a:rPr lang="ar-BH" dirty="0" smtClean="0"/>
              <a:t> 1- ماء التبلور </a:t>
            </a:r>
            <a:r>
              <a:rPr lang="en-US" dirty="0" smtClean="0"/>
              <a:t>Water of Crystallization</a:t>
            </a:r>
          </a:p>
          <a:p>
            <a:pPr marL="0" indent="0" algn="r" rtl="1">
              <a:buNone/>
            </a:pPr>
            <a:r>
              <a:rPr lang="ar-BH" dirty="0" smtClean="0"/>
              <a:t>وهذا الماء يعتبر جزءا من الحالة الصلبة للتربة ويدخل ضمن هذا الماء مجموعة الهيدروكسيل الموجودة في الأجزاء الصلبة المعدنية والعضوية. وليس لهذا الماء أهمية من وجهة نظر علاقة التربة بالنبات. ويمكن تقدير هذا الماء بتسخين التربة إلى درجات حرارية عالية مما يغير الشكل البلوري للتربة</a:t>
            </a:r>
          </a:p>
          <a:p>
            <a:pPr marL="0" indent="0" algn="r" rtl="1">
              <a:buNone/>
            </a:pPr>
            <a:r>
              <a:rPr lang="ar-BH" dirty="0" smtClean="0"/>
              <a:t> 2- الماء الهايكروسكوبي </a:t>
            </a:r>
            <a:r>
              <a:rPr lang="en-US" dirty="0" smtClean="0"/>
              <a:t>Hygroscopic Water</a:t>
            </a:r>
          </a:p>
          <a:p>
            <a:pPr marL="0" indent="0" algn="r" rtl="1">
              <a:buNone/>
            </a:pPr>
            <a:r>
              <a:rPr lang="ar-BH" dirty="0" smtClean="0"/>
              <a:t>وهو الماء المشدود بقوی شد تتراوح بين (31-10000) ضغط جوي وهو يكون غشاء خفيف على الحد الفاصل بين الجزء الصلب والسائل والغشاء الخفيف وهو مكون من (20-15) طبقة من جزئيات الماء المضغوط بشدة باتجاه الجزء الصلب كما أن سمك هذه الطبقات من (4-5) ملي ما يكرون.</a:t>
            </a:r>
          </a:p>
          <a:p>
            <a:pPr marL="0" indent="0" algn="r" rtl="1">
              <a:buNone/>
            </a:pP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5" name="Slide Number Placeholder 4"/>
          <p:cNvSpPr>
            <a:spLocks noGrp="1"/>
          </p:cNvSpPr>
          <p:nvPr>
            <p:ph type="sldNum" sz="quarter" idx="12"/>
          </p:nvPr>
        </p:nvSpPr>
        <p:spPr/>
        <p:txBody>
          <a:bodyPr/>
          <a:lstStyle/>
          <a:p>
            <a:fld id="{80F6CCD9-F8C1-4736-BDC9-31D84D7B211F}" type="slidenum">
              <a:rPr lang="en-US" smtClean="0"/>
              <a:t>3</a:t>
            </a:fld>
            <a:endParaRPr lang="en-US"/>
          </a:p>
        </p:txBody>
      </p:sp>
    </p:spTree>
    <p:extLst>
      <p:ext uri="{BB962C8B-B14F-4D97-AF65-F5344CB8AC3E}">
        <p14:creationId xmlns:p14="http://schemas.microsoft.com/office/powerpoint/2010/main" val="308165165"/>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38206" y="508816"/>
            <a:ext cx="3188425" cy="575401"/>
          </a:xfrm>
        </p:spPr>
        <p:txBody>
          <a:bodyPr>
            <a:normAutofit fontScale="90000"/>
          </a:bodyPr>
          <a:lstStyle/>
          <a:p>
            <a:pPr algn="ctr"/>
            <a:r>
              <a:rPr lang="ar-BH" dirty="0" smtClean="0"/>
              <a:t>رطوبة التربة</a:t>
            </a:r>
            <a:endParaRPr lang="en-US" dirty="0"/>
          </a:p>
        </p:txBody>
      </p:sp>
      <p:sp>
        <p:nvSpPr>
          <p:cNvPr id="3" name="Content Placeholder 2"/>
          <p:cNvSpPr>
            <a:spLocks noGrp="1"/>
          </p:cNvSpPr>
          <p:nvPr>
            <p:ph idx="1"/>
          </p:nvPr>
        </p:nvSpPr>
        <p:spPr>
          <a:xfrm>
            <a:off x="838200" y="1084217"/>
            <a:ext cx="10515600" cy="5092746"/>
          </a:xfrm>
        </p:spPr>
        <p:txBody>
          <a:bodyPr>
            <a:normAutofit/>
          </a:bodyPr>
          <a:lstStyle/>
          <a:p>
            <a:pPr marL="0" indent="0" algn="r" rtl="1">
              <a:buNone/>
            </a:pPr>
            <a:r>
              <a:rPr lang="ar-BH" dirty="0" smtClean="0"/>
              <a:t>والماء هنا يكون بحالة غیر سائلة، وعندما يزداد سمك الغشاء هذا ويتجه إلى شد قريب من (31 ضغط جوي) يتحول الماء إلى سائل. ولهذا فإن هذا الماء غير فعال ولا يدخل في التفاعلات الكيمياوية والتي تجري في التربة والكثير منه يمكن أن يتبخر من التربة في فرن درجة حرارته 110°م لمدة 10 ساعات وتختلف نسبة هذا الماء بالنسبة للترب المختلفة ففي الترب ذات المواد العضوية القليلة تكون نسبته (1-2) % وفي الترب التي تحتوي على (4-5) % مادة عضوية قد يكون 10-20% وفي بعض الأتربة العضوية قد يبلغ 90 - 70% بسبب كون أكثره مشدود إلى غرويات التربة.</a:t>
            </a:r>
          </a:p>
          <a:p>
            <a:pPr marL="0" indent="0" algn="r" rtl="1">
              <a:buNone/>
            </a:pPr>
            <a:r>
              <a:rPr lang="ar-BH" dirty="0" smtClean="0"/>
              <a:t> علاوة على ذلك فان مقدار الماء الهايكروسكوبي يعتمد على كمية ونوعية الأملاح الموجودة في التربة وعلى نوعية معادن الطين السائدة في التربة</a:t>
            </a:r>
          </a:p>
          <a:p>
            <a:pPr marL="0" indent="0" algn="r" rtl="1">
              <a:buNone/>
            </a:pPr>
            <a:r>
              <a:rPr lang="ar-BH" dirty="0" smtClean="0"/>
              <a:t>3- الماء الشعري </a:t>
            </a:r>
            <a:r>
              <a:rPr lang="en-US" dirty="0" smtClean="0"/>
              <a:t>Capillary Water </a:t>
            </a:r>
            <a:r>
              <a:rPr lang="ar-BH" dirty="0" smtClean="0"/>
              <a:t>وهو الماء المشدود بين </a:t>
            </a:r>
            <a:r>
              <a:rPr lang="ar-BH" dirty="0" err="1" smtClean="0"/>
              <a:t>قوی</a:t>
            </a:r>
            <a:r>
              <a:rPr lang="ar-BH" dirty="0" smtClean="0"/>
              <a:t> شد (1/3 -30) ضغط جوي ويكون بحالة سائلة وفعال وهو يكون بحركة مستمرة في المسامات الشعرية والماء الذي يكون مشدود بين (31 - 19) ضغط جوي قد تكون حركته داخل التربة بطيئة إلا أن الماء المشدود بين (15- 1/3) ضغط جوي تكون حركته طليقة في التربة وأهمية الماء الشعري انه يحتوي على أملاح التربة مذابة فيه والتي تشكل غذاء للنباتات وفي كثير من الأحيان يسمى بمحلول التربة.</a:t>
            </a:r>
          </a:p>
          <a:p>
            <a:pPr marL="0" indent="0" algn="r" rtl="1">
              <a:buNone/>
            </a:pP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5" name="Slide Number Placeholder 4"/>
          <p:cNvSpPr>
            <a:spLocks noGrp="1"/>
          </p:cNvSpPr>
          <p:nvPr>
            <p:ph type="sldNum" sz="quarter" idx="12"/>
          </p:nvPr>
        </p:nvSpPr>
        <p:spPr/>
        <p:txBody>
          <a:bodyPr/>
          <a:lstStyle/>
          <a:p>
            <a:fld id="{80F6CCD9-F8C1-4736-BDC9-31D84D7B211F}" type="slidenum">
              <a:rPr lang="en-US" smtClean="0"/>
              <a:t>4</a:t>
            </a:fld>
            <a:endParaRPr lang="en-US"/>
          </a:p>
        </p:txBody>
      </p:sp>
    </p:spTree>
    <p:extLst>
      <p:ext uri="{BB962C8B-B14F-4D97-AF65-F5344CB8AC3E}">
        <p14:creationId xmlns:p14="http://schemas.microsoft.com/office/powerpoint/2010/main" val="941628623"/>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1871" y="613320"/>
            <a:ext cx="2928258" cy="771343"/>
          </a:xfrm>
        </p:spPr>
        <p:txBody>
          <a:bodyPr/>
          <a:lstStyle/>
          <a:p>
            <a:pPr algn="ctr"/>
            <a:r>
              <a:rPr lang="ar-BH" dirty="0" smtClean="0"/>
              <a:t>رطوبة التربة</a:t>
            </a:r>
            <a:endParaRPr lang="en-US" dirty="0"/>
          </a:p>
        </p:txBody>
      </p:sp>
      <p:sp>
        <p:nvSpPr>
          <p:cNvPr id="3" name="Content Placeholder 2"/>
          <p:cNvSpPr>
            <a:spLocks noGrp="1"/>
          </p:cNvSpPr>
          <p:nvPr>
            <p:ph idx="1"/>
          </p:nvPr>
        </p:nvSpPr>
        <p:spPr>
          <a:xfrm>
            <a:off x="838200" y="1280160"/>
            <a:ext cx="10515600" cy="4896803"/>
          </a:xfrm>
        </p:spPr>
        <p:txBody>
          <a:bodyPr>
            <a:normAutofit fontScale="92500" lnSpcReduction="20000"/>
          </a:bodyPr>
          <a:lstStyle/>
          <a:p>
            <a:pPr marL="0" indent="0" algn="r" rtl="1">
              <a:buNone/>
            </a:pPr>
            <a:r>
              <a:rPr lang="ar-BH" dirty="0" smtClean="0"/>
              <a:t> وخواص هذا النوع من الماء لا تكون ثابتة بل تعتمد على خواص التربة، مثل نسيج التربة، فكلما كانت نسبة التربة انعم ازدادت كمية الماء الشعري وذلك لكثرة المسامات البينية الموجودة بين الدقائق الصغيرة والتي تحتفظ بالماء الشعري وكذلك المواد العضوية إذ كلما ازدادت ازداد الماء الشعري لان المادة العضوية تحتوي على المسامات والقنوات الصغيرة التي تحتفظ بالماء الشعري.</a:t>
            </a:r>
          </a:p>
          <a:p>
            <a:pPr marL="0" indent="0" algn="r" rtl="1">
              <a:buNone/>
            </a:pPr>
            <a:r>
              <a:rPr lang="ar-BH" dirty="0" smtClean="0"/>
              <a:t> 4- ماء الاجتذاب </a:t>
            </a:r>
            <a:r>
              <a:rPr lang="en-US" dirty="0" smtClean="0"/>
              <a:t>Gravitational Water </a:t>
            </a:r>
            <a:r>
              <a:rPr lang="ar-BH" dirty="0" smtClean="0"/>
              <a:t>وهو الماء الذي تحتفظ به التربة بقوى اشد اقل من 3/ 1 ضغط جوي واقل والذي يبزل من التربة نتيجة لقوى الجاذبية الأرضية، أن أكثرية هذا الماء يوجد في المسامات الكبيرة </a:t>
            </a:r>
            <a:r>
              <a:rPr lang="en-US" dirty="0" smtClean="0"/>
              <a:t>Macrospores </a:t>
            </a:r>
            <a:r>
              <a:rPr lang="ar-BH" dirty="0" smtClean="0"/>
              <a:t>وهذا الماء يستفيد منه النبات بدرجة قليلة وذلك بسبب سرعة حركة هذا النوع من المياه نحو الأسفل ويصل منطقة فيها نسبة الرطوبة عالية وجميع المسامات مملوءة بالماء فيكون ما يسمى بالمياه الجوفية </a:t>
            </a:r>
            <a:r>
              <a:rPr lang="en-US" dirty="0" smtClean="0"/>
              <a:t>ground  water </a:t>
            </a:r>
            <a:r>
              <a:rPr lang="ar-BH" dirty="0" smtClean="0"/>
              <a:t>وهناك تصنيف آخر لماء التربة يستند إلى جاهزية الماء وتيسره للامتصاص من قبل النبات ويسمى التصنيف البيولوجي وبموجبه يصنف ماء التربة إلى:</a:t>
            </a:r>
          </a:p>
          <a:p>
            <a:pPr marL="0" indent="0" algn="r" rtl="1">
              <a:buNone/>
            </a:pPr>
            <a:r>
              <a:rPr lang="ar-BH" dirty="0" smtClean="0"/>
              <a:t> 1- ماء الاجتذاب </a:t>
            </a:r>
            <a:r>
              <a:rPr lang="en-US" dirty="0" smtClean="0"/>
              <a:t>gravitational Water </a:t>
            </a:r>
            <a:r>
              <a:rPr lang="ar-BH" dirty="0" smtClean="0"/>
              <a:t>أو الماء الزائد (</a:t>
            </a:r>
            <a:r>
              <a:rPr lang="en-US" dirty="0" smtClean="0"/>
              <a:t>Superfluous water)</a:t>
            </a:r>
          </a:p>
          <a:p>
            <a:pPr marL="0" indent="0" algn="r" rtl="1">
              <a:buNone/>
            </a:pPr>
            <a:r>
              <a:rPr lang="ar-BH" dirty="0" smtClean="0"/>
              <a:t>يبزل هذا الماء بسرعة في المنطقة الجذرية عند تجانس مقد التربة وتحت ظروف البزل الطبيعية لذلك فان النبات لا يتمكن من الاستفادة منه بدرجة ملموسة تحت الظروف الاعتيادية.</a:t>
            </a:r>
          </a:p>
          <a:p>
            <a:pPr marL="0" indent="0" algn="r" rtl="1">
              <a:buNone/>
            </a:pPr>
            <a:r>
              <a:rPr lang="ar-BH" dirty="0" smtClean="0"/>
              <a:t> ويمسك هذا الماء عادة بشد اقل من الشد عند السعه الحقلية. وعند بقاء نسبة كبيرة من هذا الماء في التربة لفترات طويلة قد يكون ضارة لنمو النبات لتأثيره على تهوية التربة ودرجة حرارتها وجاهزية بعض العناصر الغذائية للنبات</a:t>
            </a:r>
          </a:p>
          <a:p>
            <a:pPr marL="0" indent="0" algn="r" rtl="1">
              <a:buNone/>
            </a:pP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5" name="Slide Number Placeholder 4"/>
          <p:cNvSpPr>
            <a:spLocks noGrp="1"/>
          </p:cNvSpPr>
          <p:nvPr>
            <p:ph type="sldNum" sz="quarter" idx="12"/>
          </p:nvPr>
        </p:nvSpPr>
        <p:spPr/>
        <p:txBody>
          <a:bodyPr/>
          <a:lstStyle/>
          <a:p>
            <a:fld id="{80F6CCD9-F8C1-4736-BDC9-31D84D7B211F}" type="slidenum">
              <a:rPr lang="en-US" smtClean="0"/>
              <a:t>5</a:t>
            </a:fld>
            <a:endParaRPr lang="en-US"/>
          </a:p>
        </p:txBody>
      </p:sp>
    </p:spTree>
    <p:extLst>
      <p:ext uri="{BB962C8B-B14F-4D97-AF65-F5344CB8AC3E}">
        <p14:creationId xmlns:p14="http://schemas.microsoft.com/office/powerpoint/2010/main" val="3062611309"/>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1110" y="717824"/>
            <a:ext cx="3033849" cy="719092"/>
          </a:xfrm>
        </p:spPr>
        <p:txBody>
          <a:bodyPr>
            <a:normAutofit/>
          </a:bodyPr>
          <a:lstStyle/>
          <a:p>
            <a:r>
              <a:rPr lang="ar-BH" dirty="0" smtClean="0"/>
              <a:t>رطوبة التربة</a:t>
            </a:r>
            <a:endParaRPr lang="en-US" dirty="0"/>
          </a:p>
        </p:txBody>
      </p:sp>
      <p:sp>
        <p:nvSpPr>
          <p:cNvPr id="3" name="Content Placeholder 2"/>
          <p:cNvSpPr>
            <a:spLocks noGrp="1"/>
          </p:cNvSpPr>
          <p:nvPr>
            <p:ph idx="1"/>
          </p:nvPr>
        </p:nvSpPr>
        <p:spPr/>
        <p:txBody>
          <a:bodyPr>
            <a:normAutofit fontScale="77500" lnSpcReduction="20000"/>
          </a:bodyPr>
          <a:lstStyle/>
          <a:p>
            <a:pPr marL="0" indent="0" algn="r" rtl="1">
              <a:buNone/>
            </a:pPr>
            <a:r>
              <a:rPr lang="ar-BH" dirty="0" smtClean="0"/>
              <a:t> 2- الماء الجاهز للنبات (</a:t>
            </a:r>
            <a:r>
              <a:rPr lang="en-US" dirty="0" smtClean="0"/>
              <a:t>Available water): </a:t>
            </a:r>
            <a:r>
              <a:rPr lang="ar-BH" dirty="0" smtClean="0"/>
              <a:t>هو الماء الممسوك بين السعة الحقلية ونقطة الذبول الدائم ويكون هذا الماء عادة ما يسمى بمحلول التربة وهو المصدر الرئيس للماء المستهلك من قبل النبات.</a:t>
            </a:r>
          </a:p>
          <a:p>
            <a:pPr marL="0" indent="0" algn="r" rtl="1">
              <a:buNone/>
            </a:pPr>
            <a:r>
              <a:rPr lang="ar-BH" dirty="0" smtClean="0"/>
              <a:t>تعتمد كمية الماء الجاهز للنبات في التربة على كل من المساحة السطحية النوعية للتربة ومجموع المسامات البينية وتوزيع أحجام المسامات وهذه الصفات تعتمد على كل من نسجة التربة وتركيبها.</a:t>
            </a:r>
          </a:p>
          <a:p>
            <a:pPr marL="0" indent="0" algn="r" rtl="1">
              <a:buNone/>
            </a:pPr>
            <a:r>
              <a:rPr lang="ar-BH" dirty="0" smtClean="0"/>
              <a:t> ويلاحظ بان الترب الناعمة النسجة تحتوي على أعلى نسبة من الرطوبة عند السعة الحقلية إلا أن الترب المتوسطة النسجة تحتوي على أعلى نسبة من الماء الجاهز للنبات.</a:t>
            </a:r>
          </a:p>
          <a:p>
            <a:pPr marL="0" indent="0" algn="r" rtl="1">
              <a:buNone/>
            </a:pPr>
            <a:r>
              <a:rPr lang="ar-BH" dirty="0" smtClean="0"/>
              <a:t>على الرغم ان جميع الماء الممسوك بين السعه الحقلية ونقطة الذبول في تربة معينة يسمى بالماء الجاهز إلا أن الدراسات قد بينت بان جاهزية الماء تقل كثيرة قبل الوصول إلى نقطة الذبول الدائم. ويستحسن أن يضاف الماء إلى التربة عند استنزاف ما يقارب 75% من مخزون الماء الجاهز لأجل الحصول على إنتاج جيد للمحاصيل.</a:t>
            </a:r>
          </a:p>
          <a:p>
            <a:pPr marL="0" indent="0" algn="r" rtl="1">
              <a:buNone/>
            </a:pPr>
            <a:r>
              <a:rPr lang="ar-BH" dirty="0" smtClean="0"/>
              <a:t> 3- الماء غير الجاهز </a:t>
            </a:r>
            <a:r>
              <a:rPr lang="en-US" dirty="0" smtClean="0"/>
              <a:t>Unavailable water: </a:t>
            </a:r>
            <a:r>
              <a:rPr lang="ar-BH" dirty="0" smtClean="0"/>
              <a:t>يشمل هذا الصنف جميع الماء الممسوك بشد أكبر من الشد عند نقطة الذبول الدائم. ويدخل في ذلك الماء الهايكروسكوبي بالإضافة إلى جزء من الماء الشعري ولابد من الإشارة إلى الارتباط الوثيق بين التصنيف البيولوجي لماء التربة مع طبيعة نسجتها إذ تزداد نسبة الماء الجاهز وغير الجاهز في الترب الناعمة النسجة وتنخفض في الترب الخشنة ويحدث العكس في نسبة ماء الجذب إذ ترتفع نسبته في الترب الخشنة وتنخفض في الترب الناعمة.</a:t>
            </a:r>
          </a:p>
          <a:p>
            <a:pPr marL="0" indent="0" algn="r" rtl="1">
              <a:buNone/>
            </a:pPr>
            <a:r>
              <a:rPr lang="ar-BH" dirty="0" smtClean="0"/>
              <a:t>(جدول 6).</a:t>
            </a:r>
          </a:p>
          <a:p>
            <a:pPr marL="0" indent="0" algn="r" rtl="1">
              <a:buNone/>
            </a:pP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5" name="Slide Number Placeholder 4"/>
          <p:cNvSpPr>
            <a:spLocks noGrp="1"/>
          </p:cNvSpPr>
          <p:nvPr>
            <p:ph type="sldNum" sz="quarter" idx="12"/>
          </p:nvPr>
        </p:nvSpPr>
        <p:spPr/>
        <p:txBody>
          <a:bodyPr/>
          <a:lstStyle/>
          <a:p>
            <a:fld id="{80F6CCD9-F8C1-4736-BDC9-31D84D7B211F}" type="slidenum">
              <a:rPr lang="en-US" smtClean="0"/>
              <a:t>6</a:t>
            </a:fld>
            <a:endParaRPr lang="en-US"/>
          </a:p>
        </p:txBody>
      </p:sp>
    </p:spTree>
    <p:extLst>
      <p:ext uri="{BB962C8B-B14F-4D97-AF65-F5344CB8AC3E}">
        <p14:creationId xmlns:p14="http://schemas.microsoft.com/office/powerpoint/2010/main" val="292647952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337" y="548641"/>
            <a:ext cx="9927771" cy="2252070"/>
          </a:xfrm>
        </p:spPr>
        <p:txBody>
          <a:bodyPr>
            <a:noAutofit/>
          </a:bodyPr>
          <a:lstStyle/>
          <a:p>
            <a:pPr algn="just" rtl="1"/>
            <a:r>
              <a:rPr lang="ar-BH" sz="3600" dirty="0" err="1" smtClean="0"/>
              <a:t>رطوبةالتربة</a:t>
            </a:r>
            <a:r>
              <a:rPr lang="ar-BH" sz="3600" dirty="0" smtClean="0"/>
              <a:t> </a:t>
            </a:r>
            <a:r>
              <a:rPr lang="ar-BH" sz="2400" dirty="0" smtClean="0"/>
              <a:t/>
            </a:r>
            <a:br>
              <a:rPr lang="ar-BH" sz="2400" dirty="0" smtClean="0"/>
            </a:br>
            <a:r>
              <a:rPr lang="ar-BH" sz="2400" dirty="0" smtClean="0"/>
              <a:t>يتعرض الماء في التربة إلى قوة تستطيع دقائق التربة من خلالها من مسك الماء وتسمى هذه القوة باسم الشد الرطوبي للتربة </a:t>
            </a:r>
            <a:r>
              <a:rPr lang="en-US" sz="2400" dirty="0" smtClean="0"/>
              <a:t>Soil attention </a:t>
            </a:r>
            <a:r>
              <a:rPr lang="ar-BH" sz="2400" dirty="0" smtClean="0"/>
              <a:t>وهي القوة التي يمسك فيها الماء في التربة عندما تكون التربة غير مشبعة، ويتم ذلك بواسطة قوتين، هما قوة الالتصاق (</a:t>
            </a:r>
            <a:r>
              <a:rPr lang="en-US" sz="2400" dirty="0" smtClean="0"/>
              <a:t>Adhesion) </a:t>
            </a:r>
            <a:r>
              <a:rPr lang="ar-BH" sz="2400" dirty="0" smtClean="0"/>
              <a:t>الناتجة عن جذب حبيبات التربة للماء، وقوة التماسك (</a:t>
            </a:r>
            <a:r>
              <a:rPr lang="en-US" sz="2400" dirty="0" smtClean="0"/>
              <a:t>Cohesion) </a:t>
            </a:r>
            <a:r>
              <a:rPr lang="ar-BH" sz="2400" dirty="0" smtClean="0"/>
              <a:t>الناتجة عن مسك جزئيات </a:t>
            </a:r>
            <a:endParaRPr lang="en-US" sz="2400" dirty="0"/>
          </a:p>
        </p:txBody>
      </p:sp>
      <p:pic>
        <p:nvPicPr>
          <p:cNvPr id="6" name="Content Placeholder 5"/>
          <p:cNvPicPr>
            <a:picLocks noGrp="1" noChangeAspect="1"/>
          </p:cNvPicPr>
          <p:nvPr>
            <p:ph idx="1"/>
          </p:nvPr>
        </p:nvPicPr>
        <p:blipFill>
          <a:blip r:embed="rId2"/>
          <a:stretch>
            <a:fillRect/>
          </a:stretch>
        </p:blipFill>
        <p:spPr>
          <a:xfrm>
            <a:off x="3217011" y="3092110"/>
            <a:ext cx="5724640" cy="1969179"/>
          </a:xfrm>
          <a:prstGeom prst="rect">
            <a:avLst/>
          </a:prstGeom>
        </p:spPr>
      </p:pic>
      <p:sp>
        <p:nvSpPr>
          <p:cNvPr id="4" name="Footer Placeholder 3"/>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5" name="Slide Number Placeholder 4"/>
          <p:cNvSpPr>
            <a:spLocks noGrp="1"/>
          </p:cNvSpPr>
          <p:nvPr>
            <p:ph type="sldNum" sz="quarter" idx="12"/>
          </p:nvPr>
        </p:nvSpPr>
        <p:spPr/>
        <p:txBody>
          <a:bodyPr/>
          <a:lstStyle/>
          <a:p>
            <a:fld id="{80F6CCD9-F8C1-4736-BDC9-31D84D7B211F}" type="slidenum">
              <a:rPr lang="en-US" smtClean="0"/>
              <a:t>7</a:t>
            </a:fld>
            <a:endParaRPr lang="en-US"/>
          </a:p>
        </p:txBody>
      </p:sp>
    </p:spTree>
    <p:extLst>
      <p:ext uri="{BB962C8B-B14F-4D97-AF65-F5344CB8AC3E}">
        <p14:creationId xmlns:p14="http://schemas.microsoft.com/office/powerpoint/2010/main" val="22728995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1100" y="426720"/>
            <a:ext cx="3193869" cy="866503"/>
          </a:xfrm>
        </p:spPr>
        <p:txBody>
          <a:bodyPr/>
          <a:lstStyle/>
          <a:p>
            <a:r>
              <a:rPr lang="ar-BH" dirty="0" smtClean="0"/>
              <a:t>رطوبة التربة</a:t>
            </a:r>
            <a:endParaRPr lang="en-US" dirty="0"/>
          </a:p>
        </p:txBody>
      </p:sp>
      <p:sp>
        <p:nvSpPr>
          <p:cNvPr id="3" name="Content Placeholder 2"/>
          <p:cNvSpPr>
            <a:spLocks noGrp="1"/>
          </p:cNvSpPr>
          <p:nvPr>
            <p:ph idx="1"/>
          </p:nvPr>
        </p:nvSpPr>
        <p:spPr/>
        <p:txBody>
          <a:bodyPr>
            <a:normAutofit fontScale="77500" lnSpcReduction="20000"/>
          </a:bodyPr>
          <a:lstStyle/>
          <a:p>
            <a:pPr marL="0" indent="0" algn="r" rtl="1">
              <a:buNone/>
            </a:pPr>
            <a:r>
              <a:rPr lang="ar-BH" dirty="0" smtClean="0"/>
              <a:t>الماء في الغشاء المائي بواسطة الأواصر الهيدروجينية، وهذا الماء أكثر حرية وسهولة في حركته من ذلك الممسوك بقوة الالتصاق.</a:t>
            </a:r>
          </a:p>
          <a:p>
            <a:pPr marL="0" indent="0" algn="r" rtl="1">
              <a:buNone/>
            </a:pPr>
            <a:r>
              <a:rPr lang="ar-BH" dirty="0" smtClean="0"/>
              <a:t> وفي التربة الجافة يكون الماء ممسوك بشد رطوبي، لذا فهناك حاجة الجهد كبير لاستخلاص هذا الماء من التربة وهو ما يسمى بالجهد المائي للتربة (</a:t>
            </a:r>
            <a:r>
              <a:rPr lang="en-US" dirty="0" smtClean="0"/>
              <a:t>soil water potential)، </a:t>
            </a:r>
            <a:r>
              <a:rPr lang="ar-BH" dirty="0" smtClean="0"/>
              <a:t>ويعتبر هذا الجهد محصلة لعدة جهود هي:</a:t>
            </a:r>
          </a:p>
          <a:p>
            <a:pPr marL="0" indent="0" algn="r" rtl="1">
              <a:buNone/>
            </a:pPr>
            <a:r>
              <a:rPr lang="ar-BH" dirty="0" smtClean="0"/>
              <a:t>1- جهد الجذب (</a:t>
            </a:r>
            <a:r>
              <a:rPr lang="en-US" dirty="0" smtClean="0"/>
              <a:t>Gravitational potential) </a:t>
            </a:r>
            <a:r>
              <a:rPr lang="ar-BH" dirty="0" smtClean="0"/>
              <a:t>الذي يعبر عن الجهد اللازم للاحتفاظ بالماء ضد قوة الجاذبية الأرضية</a:t>
            </a:r>
          </a:p>
          <a:p>
            <a:pPr marL="0" indent="0" algn="r" rtl="1">
              <a:buNone/>
            </a:pPr>
            <a:r>
              <a:rPr lang="ar-BH" dirty="0" smtClean="0"/>
              <a:t> 2- جهد الضغط (</a:t>
            </a:r>
            <a:r>
              <a:rPr lang="en-US" dirty="0" smtClean="0"/>
              <a:t>pressure potential) </a:t>
            </a:r>
            <a:r>
              <a:rPr lang="ar-BH" dirty="0" smtClean="0"/>
              <a:t>الذي ينتج عن وزن عمود الماء فوق نقطه معينة، وعادة ينجم عن ضغط خارجي على ماء التربة في تلك النقطة</a:t>
            </a:r>
          </a:p>
          <a:p>
            <a:pPr marL="0" indent="0" algn="r" rtl="1">
              <a:buNone/>
            </a:pPr>
            <a:r>
              <a:rPr lang="ar-BH" dirty="0" smtClean="0"/>
              <a:t> 3- الجهد الهيكلي (</a:t>
            </a:r>
            <a:r>
              <a:rPr lang="en-US" dirty="0" smtClean="0"/>
              <a:t>Matric potential) </a:t>
            </a:r>
            <a:r>
              <a:rPr lang="ar-BH" dirty="0" smtClean="0"/>
              <a:t>وهو الجهد الناتج عن قوى التلاصق والتماسك التي سبقت الإشارة إليهما.</a:t>
            </a:r>
          </a:p>
          <a:p>
            <a:pPr marL="0" indent="0" algn="r" rtl="1">
              <a:buNone/>
            </a:pPr>
            <a:r>
              <a:rPr lang="ar-BH" dirty="0" smtClean="0"/>
              <a:t>4 - الجهد الازموزي (</a:t>
            </a:r>
            <a:r>
              <a:rPr lang="en-US" dirty="0" smtClean="0"/>
              <a:t>Osmotic potential) </a:t>
            </a:r>
            <a:r>
              <a:rPr lang="ar-BH" dirty="0" smtClean="0"/>
              <a:t>وهو الجهد الناتج عن وجود المواد الذائبة حيث تتولد </a:t>
            </a:r>
            <a:r>
              <a:rPr lang="ar-BH" dirty="0" err="1" smtClean="0"/>
              <a:t>قوی</a:t>
            </a:r>
            <a:r>
              <a:rPr lang="ar-BH" dirty="0" smtClean="0"/>
              <a:t> تجاذب بين الأملاح وماء التربة فيؤدي ذلك إلى إعاقة حركة الماء.</a:t>
            </a:r>
          </a:p>
          <a:p>
            <a:pPr marL="0" indent="0" algn="r" rtl="1">
              <a:buNone/>
            </a:pPr>
            <a:r>
              <a:rPr lang="ar-BH" dirty="0" smtClean="0"/>
              <a:t> 5- الجهد الهيدروليكي (</a:t>
            </a:r>
            <a:r>
              <a:rPr lang="en-US" dirty="0" smtClean="0"/>
              <a:t>Hydraulic potential) </a:t>
            </a:r>
            <a:r>
              <a:rPr lang="ar-BH" dirty="0" smtClean="0"/>
              <a:t>وهو الجهد الذي يمثل محصلة الجهد الجذب وجهد الضغط الأنف الذكر. </a:t>
            </a:r>
          </a:p>
          <a:p>
            <a:pPr marL="0" indent="0" algn="r" rtl="1">
              <a:buNone/>
            </a:pP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5" name="Slide Number Placeholder 4"/>
          <p:cNvSpPr>
            <a:spLocks noGrp="1"/>
          </p:cNvSpPr>
          <p:nvPr>
            <p:ph type="sldNum" sz="quarter" idx="12"/>
          </p:nvPr>
        </p:nvSpPr>
        <p:spPr/>
        <p:txBody>
          <a:bodyPr/>
          <a:lstStyle/>
          <a:p>
            <a:fld id="{80F6CCD9-F8C1-4736-BDC9-31D84D7B211F}" type="slidenum">
              <a:rPr lang="en-US" smtClean="0"/>
              <a:t>8</a:t>
            </a:fld>
            <a:endParaRPr lang="en-US"/>
          </a:p>
        </p:txBody>
      </p:sp>
    </p:spTree>
    <p:extLst>
      <p:ext uri="{BB962C8B-B14F-4D97-AF65-F5344CB8AC3E}">
        <p14:creationId xmlns:p14="http://schemas.microsoft.com/office/powerpoint/2010/main" val="244155736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4048" y="520134"/>
            <a:ext cx="2923903" cy="810532"/>
          </a:xfrm>
        </p:spPr>
        <p:txBody>
          <a:bodyPr>
            <a:normAutofit/>
          </a:bodyPr>
          <a:lstStyle/>
          <a:p>
            <a:r>
              <a:rPr lang="ar-BH" sz="4000" dirty="0" smtClean="0"/>
              <a:t>رطوبة التربة</a:t>
            </a:r>
            <a:endParaRPr lang="en-US" sz="4000" dirty="0"/>
          </a:p>
        </p:txBody>
      </p:sp>
      <p:sp>
        <p:nvSpPr>
          <p:cNvPr id="3" name="Content Placeholder 2"/>
          <p:cNvSpPr>
            <a:spLocks noGrp="1"/>
          </p:cNvSpPr>
          <p:nvPr>
            <p:ph idx="1"/>
          </p:nvPr>
        </p:nvSpPr>
        <p:spPr/>
        <p:txBody>
          <a:bodyPr>
            <a:normAutofit fontScale="77500" lnSpcReduction="20000"/>
          </a:bodyPr>
          <a:lstStyle/>
          <a:p>
            <a:pPr marL="0" indent="0" algn="r" rtl="1">
              <a:buNone/>
            </a:pPr>
            <a:r>
              <a:rPr lang="ar-BH" dirty="0" smtClean="0"/>
              <a:t>تحصل تغييرات في المحتوى الرطوبي للتربة بعد إضافة الماء إليها وذلك عقب سقوط الأمطار أو عمليات الري، وتسمى حدود هذه التغييرات بالثوابت المائية (</a:t>
            </a:r>
            <a:r>
              <a:rPr lang="en-US" dirty="0" smtClean="0"/>
              <a:t>Soil Moisture Constants)، </a:t>
            </a:r>
            <a:r>
              <a:rPr lang="ar-BH" dirty="0" smtClean="0"/>
              <a:t>وتتمثل هذه الثوابت بما يأتي:</a:t>
            </a:r>
          </a:p>
          <a:p>
            <a:pPr marL="0" indent="0" algn="r" rtl="1">
              <a:buNone/>
            </a:pPr>
            <a:r>
              <a:rPr lang="ar-BH" dirty="0" smtClean="0"/>
              <a:t> أ- نسبة التشبع (</a:t>
            </a:r>
            <a:r>
              <a:rPr lang="en-US" dirty="0" smtClean="0"/>
              <a:t>Saturation Ratio)</a:t>
            </a:r>
          </a:p>
          <a:p>
            <a:pPr marL="0" indent="0" algn="r" rtl="1">
              <a:buNone/>
            </a:pPr>
            <a:r>
              <a:rPr lang="ar-BH" dirty="0" smtClean="0"/>
              <a:t>تعبر نسبة التشبع عن النسبة المئوية للرطوبة في التربة عندما تمتلئ كافة مساماتها بالماء، وتكون التربة حينئذ في سعتها العظمى للاحتفاظ بالماء (</a:t>
            </a:r>
            <a:r>
              <a:rPr lang="en-US" dirty="0" smtClean="0"/>
              <a:t>Maximum retentive capacity)، </a:t>
            </a:r>
            <a:r>
              <a:rPr lang="ar-BH" dirty="0" smtClean="0"/>
              <a:t>وتكون قوة الشد الرطوبي في هذه الحالة (صفر)، وهذه الحالة مضرة لنمو النبات بسبب انعدام الهواء اللازم لتنفس جذور النباتات، فيؤدي ذلك إلى اختناق الجذور وحدوث عمليات الأكسدة.</a:t>
            </a:r>
          </a:p>
          <a:p>
            <a:pPr marL="0" indent="0" algn="r" rtl="1">
              <a:buNone/>
            </a:pPr>
            <a:r>
              <a:rPr lang="ar-BH" dirty="0" smtClean="0"/>
              <a:t> كما أن التخلص منه بالصرف يؤدي إلى فقدان العناصر الغذائية للنباتات المنحلة فيه، ويظهر الأثر السلبي لهذا الماء في المناطق الرطبة إذ تحدث عمليتي الغسل والترسيب ضمن المقطع العمودي للتربة، ولابد من الإشارة إلى أن نسبة التشبع تتأثر بعدة عوامل أهمها نسجة التربة إذ تزداد هذه النسبة في الترب الناعمة النسجة فزيادة نسبة دقائق الغرين والطين ينتج عنها زيادة في نسبة المسامات الكلية، كما تزداد فيها المسامات الصغيرة التي تحتفظ بالماء ،لذا تكون السعة العظمى للاحتفاظ بالماء لهذه التربة عالية بينما يسبب الارتفاع النسبي لدقائق الرمل في الترب الخشنة إلى قلة في نسبة المسامات الكلية وتكثر فيها المسامات الكبيرة، لذا تكون السعة العظمى للاحتفاظ بالماء لهذه التربة منخفضة. أما العامل الثاني فانه يتعلق بمستوى المياه الأرضية، فارتفاع هذا المستوى في المناطق المنخفضة يؤدي إلى امتلاء مسامات التربة بالماء فيها، الأمر </a:t>
            </a:r>
            <a:endParaRPr lang="en-US" dirty="0"/>
          </a:p>
        </p:txBody>
      </p:sp>
      <p:sp>
        <p:nvSpPr>
          <p:cNvPr id="4" name="Footer Placeholder 3"/>
          <p:cNvSpPr>
            <a:spLocks noGrp="1"/>
          </p:cNvSpPr>
          <p:nvPr>
            <p:ph type="ftr" sz="quarter" idx="11"/>
          </p:nvPr>
        </p:nvSpPr>
        <p:spPr/>
        <p:txBody>
          <a:bodyPr/>
          <a:lstStyle/>
          <a:p>
            <a:r>
              <a:rPr lang="ar-BH" smtClean="0"/>
              <a:t>اعداد الاستاذ المساعد الدكتور احمد عبد الستار العذاري</a:t>
            </a:r>
            <a:endParaRPr lang="en-US"/>
          </a:p>
        </p:txBody>
      </p:sp>
      <p:sp>
        <p:nvSpPr>
          <p:cNvPr id="5" name="Slide Number Placeholder 4"/>
          <p:cNvSpPr>
            <a:spLocks noGrp="1"/>
          </p:cNvSpPr>
          <p:nvPr>
            <p:ph type="sldNum" sz="quarter" idx="12"/>
          </p:nvPr>
        </p:nvSpPr>
        <p:spPr/>
        <p:txBody>
          <a:bodyPr/>
          <a:lstStyle/>
          <a:p>
            <a:fld id="{80F6CCD9-F8C1-4736-BDC9-31D84D7B211F}" type="slidenum">
              <a:rPr lang="en-US" smtClean="0"/>
              <a:t>9</a:t>
            </a:fld>
            <a:endParaRPr lang="en-US"/>
          </a:p>
        </p:txBody>
      </p:sp>
    </p:spTree>
    <p:extLst>
      <p:ext uri="{BB962C8B-B14F-4D97-AF65-F5344CB8AC3E}">
        <p14:creationId xmlns:p14="http://schemas.microsoft.com/office/powerpoint/2010/main" val="3561726310"/>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Basis">
  <a:themeElements>
    <a:clrScheme name="Basi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Basis</Template>
  <TotalTime>34</TotalTime>
  <Words>2081</Words>
  <Application>Microsoft Office PowerPoint</Application>
  <PresentationFormat>Widescreen</PresentationFormat>
  <Paragraphs>78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Corbel</vt:lpstr>
      <vt:lpstr>Tahoma</vt:lpstr>
      <vt:lpstr>Basis</vt:lpstr>
      <vt:lpstr>محاضرة 15 المحتوى الرطوبي للتربة Soil moisture content</vt:lpstr>
      <vt:lpstr>PowerPoint Presentation</vt:lpstr>
      <vt:lpstr>رطوبة التربة</vt:lpstr>
      <vt:lpstr>رطوبة التربة</vt:lpstr>
      <vt:lpstr>رطوبة التربة</vt:lpstr>
      <vt:lpstr>رطوبة التربة</vt:lpstr>
      <vt:lpstr>رطوبةالتربة  يتعرض الماء في التربة إلى قوة تستطيع دقائق التربة من خلالها من مسك الماء وتسمى هذه القوة باسم الشد الرطوبي للتربة Soil attention وهي القوة التي يمسك فيها الماء في التربة عندما تكون التربة غير مشبعة، ويتم ذلك بواسطة قوتين، هما قوة الالتصاق (Adhesion) الناتجة عن جذب حبيبات التربة للماء، وقوة التماسك (Cohesion) الناتجة عن مسك جزئيات </vt:lpstr>
      <vt:lpstr>رطوبة التربة</vt:lpstr>
      <vt:lpstr>رطوبة التربة</vt:lpstr>
      <vt:lpstr>رطوبة التربة</vt:lpstr>
      <vt:lpstr>رطوبة التربة</vt:lpstr>
      <vt:lpstr>رطوبة التربة</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15 المحتوى الرطوبي للتربة  Soil moisture content</dc:title>
  <dc:creator>Maher</dc:creator>
  <cp:lastModifiedBy>Maher</cp:lastModifiedBy>
  <cp:revision>8</cp:revision>
  <dcterms:created xsi:type="dcterms:W3CDTF">2020-04-11T12:48:07Z</dcterms:created>
  <dcterms:modified xsi:type="dcterms:W3CDTF">2020-04-11T13:27:37Z</dcterms:modified>
</cp:coreProperties>
</file>