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6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D0E9-8C1B-4AEA-A5AA-024BAF9EA47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7F2E-B0AA-4DAD-86D0-D9973C4E69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D0E9-8C1B-4AEA-A5AA-024BAF9EA47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7F2E-B0AA-4DAD-86D0-D9973C4E69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D0E9-8C1B-4AEA-A5AA-024BAF9EA47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7F2E-B0AA-4DAD-86D0-D9973C4E69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D0E9-8C1B-4AEA-A5AA-024BAF9EA47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7F2E-B0AA-4DAD-86D0-D9973C4E69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D0E9-8C1B-4AEA-A5AA-024BAF9EA47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7F2E-B0AA-4DAD-86D0-D9973C4E69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D0E9-8C1B-4AEA-A5AA-024BAF9EA47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7F2E-B0AA-4DAD-86D0-D9973C4E69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D0E9-8C1B-4AEA-A5AA-024BAF9EA47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7F2E-B0AA-4DAD-86D0-D9973C4E69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D0E9-8C1B-4AEA-A5AA-024BAF9EA47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7F2E-B0AA-4DAD-86D0-D9973C4E69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D0E9-8C1B-4AEA-A5AA-024BAF9EA47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7F2E-B0AA-4DAD-86D0-D9973C4E69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D0E9-8C1B-4AEA-A5AA-024BAF9EA47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7F2E-B0AA-4DAD-86D0-D9973C4E697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D0E9-8C1B-4AEA-A5AA-024BAF9EA470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907F2E-B0AA-4DAD-86D0-D9973C4E69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D907F2E-B0AA-4DAD-86D0-D9973C4E697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7C4D0E9-8C1B-4AEA-A5AA-024BAF9EA470}" type="datetimeFigureOut">
              <a:rPr lang="en-US" smtClean="0"/>
              <a:t>4/10/2020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4414"/>
            <a:ext cx="76200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Third class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83624"/>
            <a:ext cx="7772400" cy="48006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Software Engineering</a:t>
            </a:r>
          </a:p>
          <a:p>
            <a:pPr marL="114300" indent="0" algn="ctr"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2020 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796" y="700087"/>
            <a:ext cx="2037380" cy="150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95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52425"/>
            <a:ext cx="5614987" cy="615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391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76400"/>
            <a:ext cx="8534400" cy="4419600"/>
          </a:xfrm>
        </p:spPr>
        <p:txBody>
          <a:bodyPr>
            <a:normAutofit/>
          </a:bodyPr>
          <a:lstStyle/>
          <a:p>
            <a:pPr marL="25400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363D49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1- Data dictionary</a:t>
            </a:r>
            <a:r>
              <a:rPr lang="en-US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en-US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4130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363D49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2- Data flow diagram (DFD)</a:t>
            </a:r>
          </a:p>
          <a:p>
            <a:pPr marL="241300">
              <a:lnSpc>
                <a:spcPct val="150000"/>
              </a:lnSpc>
              <a:spcBef>
                <a:spcPts val="0"/>
              </a:spcBef>
            </a:pPr>
            <a:r>
              <a:rPr lang="en-US" sz="3200" dirty="0" smtClean="0">
                <a:solidFill>
                  <a:srgbClr val="363D49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3-</a:t>
            </a:r>
            <a:r>
              <a:rPr lang="en-US" sz="2800" dirty="0">
                <a:solidFill>
                  <a:srgbClr val="363D4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Entity relation diagram (ERD) </a:t>
            </a:r>
            <a:endParaRPr lang="en-US" sz="28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    </a:t>
            </a:r>
            <a:r>
              <a:rPr lang="en-US" sz="3200" dirty="0" smtClean="0">
                <a:solidFill>
                  <a:srgbClr val="363D49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4- State transition diagram (STD)</a:t>
            </a:r>
            <a:endParaRPr lang="en-US" sz="28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5786"/>
            <a:ext cx="8077199" cy="101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7314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363D49"/>
                </a:solidFill>
                <a:effectLst/>
                <a:latin typeface="Times New Roman"/>
                <a:ea typeface="Times New Roman"/>
                <a:cs typeface="Arial"/>
              </a:rPr>
              <a:t>Elements	of  Analysis Model….Cont.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rgbClr val="363D49"/>
                </a:solidFill>
                <a:effectLst/>
                <a:latin typeface="Times New Roman"/>
                <a:ea typeface="Times New Roman"/>
                <a:cs typeface="+mj-cs"/>
              </a:rPr>
              <a:t>1- Data dictionary: </a:t>
            </a:r>
            <a:r>
              <a:rPr lang="en-US" dirty="0">
                <a:latin typeface="Times New Roman" pitchFamily="18" charset="0"/>
                <a:cs typeface="+mj-cs"/>
              </a:rPr>
              <a:t>At the core of the model lies the </a:t>
            </a:r>
            <a:r>
              <a:rPr lang="en-US" i="1" dirty="0">
                <a:latin typeface="Times New Roman" pitchFamily="18" charset="0"/>
                <a:cs typeface="+mj-cs"/>
              </a:rPr>
              <a:t>data dictionary:</a:t>
            </a:r>
            <a:r>
              <a:rPr lang="en-US" dirty="0">
                <a:latin typeface="Times New Roman" pitchFamily="18" charset="0"/>
                <a:cs typeface="+mj-cs"/>
              </a:rPr>
              <a:t> is an organized listing of all data elements that ''are pertinent to the system, with precise, rigorous definitions so that both user and system analyst will have a common understanding of inputs, outputs, components of stores and </a:t>
            </a:r>
            <a:r>
              <a:rPr lang="en-US" dirty="0" smtClean="0">
                <a:latin typeface="Times New Roman" pitchFamily="18" charset="0"/>
                <a:cs typeface="+mj-cs"/>
              </a:rPr>
              <a:t>even </a:t>
            </a:r>
            <a:r>
              <a:rPr lang="en-US" dirty="0">
                <a:latin typeface="Times New Roman" pitchFamily="18" charset="0"/>
                <a:cs typeface="+mj-cs"/>
              </a:rPr>
              <a:t>intermediate calculations</a:t>
            </a:r>
            <a:r>
              <a:rPr lang="en-US" dirty="0" smtClean="0">
                <a:cs typeface="+mj-cs"/>
              </a:rPr>
              <a:t>.</a:t>
            </a:r>
          </a:p>
          <a:p>
            <a:pPr algn="just"/>
            <a:endParaRPr lang="en-US" dirty="0">
              <a:cs typeface="+mj-cs"/>
            </a:endParaRPr>
          </a:p>
          <a:p>
            <a:pPr algn="just" rtl="1"/>
            <a:r>
              <a:rPr lang="en-US" dirty="0" err="1">
                <a:cs typeface="+mj-cs"/>
              </a:rPr>
              <a:t>في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قلب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النموذج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يوجد</a:t>
            </a:r>
            <a:r>
              <a:rPr lang="en-US" dirty="0">
                <a:cs typeface="+mj-cs"/>
              </a:rPr>
              <a:t>  </a:t>
            </a:r>
            <a:r>
              <a:rPr lang="en-US" dirty="0" err="1">
                <a:cs typeface="+mj-cs"/>
              </a:rPr>
              <a:t>قاموس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البيانات</a:t>
            </a:r>
            <a:r>
              <a:rPr lang="en-US" dirty="0">
                <a:cs typeface="+mj-cs"/>
              </a:rPr>
              <a:t>: هو </a:t>
            </a:r>
            <a:r>
              <a:rPr lang="en-US" dirty="0" err="1">
                <a:cs typeface="+mj-cs"/>
              </a:rPr>
              <a:t>قائمة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منظمة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لجميع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عناصر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البيانات</a:t>
            </a:r>
            <a:r>
              <a:rPr lang="en-US" dirty="0">
                <a:cs typeface="+mj-cs"/>
              </a:rPr>
              <a:t> '' </a:t>
            </a:r>
            <a:r>
              <a:rPr lang="en-US" dirty="0" err="1">
                <a:cs typeface="+mj-cs"/>
              </a:rPr>
              <a:t>ذات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الصلة</a:t>
            </a:r>
            <a:r>
              <a:rPr lang="en-US" dirty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بالنظام</a:t>
            </a:r>
            <a:r>
              <a:rPr lang="en-US" dirty="0" smtClean="0">
                <a:cs typeface="+mj-cs"/>
              </a:rPr>
              <a:t>” </a:t>
            </a:r>
            <a:r>
              <a:rPr lang="en-US" dirty="0">
                <a:cs typeface="+mj-cs"/>
              </a:rPr>
              <a:t>، </a:t>
            </a:r>
            <a:r>
              <a:rPr lang="en-US" dirty="0" err="1">
                <a:cs typeface="+mj-cs"/>
              </a:rPr>
              <a:t>مع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تعريفات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دقيقة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بحيث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يكون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لدى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كل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من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المستخدم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ومحلل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النظام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فهم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مشترك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للمدخلات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والمخرجات</a:t>
            </a:r>
            <a:r>
              <a:rPr lang="en-US" dirty="0">
                <a:cs typeface="+mj-cs"/>
              </a:rPr>
              <a:t> </a:t>
            </a:r>
            <a:r>
              <a:rPr lang="en-US" dirty="0" smtClean="0">
                <a:cs typeface="+mj-cs"/>
              </a:rPr>
              <a:t>و</a:t>
            </a:r>
            <a:r>
              <a:rPr lang="ar-IQ" dirty="0" smtClean="0">
                <a:cs typeface="+mj-cs"/>
              </a:rPr>
              <a:t>مخازن البيانات و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حتى</a:t>
            </a:r>
            <a:r>
              <a:rPr lang="ar-IQ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الحسابات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>
                <a:cs typeface="+mj-cs"/>
              </a:rPr>
              <a:t>الوسيطة</a:t>
            </a:r>
            <a:endParaRPr lang="en-US" dirty="0">
              <a:cs typeface="+mj-cs"/>
            </a:endParaRPr>
          </a:p>
          <a:p>
            <a:pPr marL="0" indent="0" algn="just">
              <a:buNone/>
            </a:pP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1051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363D49"/>
                </a:solidFill>
                <a:latin typeface="Times New Roman"/>
                <a:ea typeface="Times New Roman"/>
                <a:cs typeface="Arial"/>
              </a:rPr>
              <a:t>Elements	of  Analysis Model….Cont.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data flow diagram (DFD) 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graphical representation that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depicts information flow and the transforms that are applied as data move from input to output. The basic form of a data flow diagram,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known as a data flow graph or a bubble chart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rtl="1"/>
            <a:r>
              <a:rPr lang="en-US" dirty="0">
                <a:latin typeface="Times New Roman" pitchFamily="18" charset="0"/>
                <a:cs typeface="Times New Roman" pitchFamily="18" charset="0"/>
              </a:rPr>
              <a:t>هو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تمثيل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رسومي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يصف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تدفق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المعلومات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التي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يتم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تطبيقها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أثناء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انتقال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البيانات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من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الإدخال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إلى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الإخراج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الشكل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الأساسي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لمخطط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تدفق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البيانات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يعرف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أيضًا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باسم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الرسم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البياني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لتدفق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البيانات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أو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مخطط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فقاعي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25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570"/>
            <a:ext cx="7620000" cy="1143000"/>
          </a:xfrm>
        </p:spPr>
        <p:txBody>
          <a:bodyPr/>
          <a:lstStyle/>
          <a:p>
            <a:r>
              <a:rPr lang="en-US" sz="3600" b="1" dirty="0">
                <a:solidFill>
                  <a:srgbClr val="363D49"/>
                </a:solidFill>
                <a:latin typeface="Times New Roman"/>
                <a:ea typeface="Times New Roman"/>
                <a:cs typeface="Arial"/>
              </a:rPr>
              <a:t>Elements	of  Analysis Model….Cont.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70695"/>
            <a:ext cx="83058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7200" b="1" dirty="0" smtClean="0">
                <a:cs typeface="+mj-cs"/>
              </a:rPr>
              <a:t>The purpose of DFD(data flow diagram )</a:t>
            </a:r>
            <a:endParaRPr lang="ar-IQ" sz="7200" b="1" dirty="0" smtClean="0">
              <a:cs typeface="+mj-c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4500" b="1" dirty="0" smtClean="0">
              <a:cs typeface="+mj-cs"/>
            </a:endParaRPr>
          </a:p>
          <a:p>
            <a:pPr marL="0" lvl="0" indent="0">
              <a:lnSpc>
                <a:spcPct val="170000"/>
              </a:lnSpc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1- To 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provide an indication of how data are transformed as they move through the system . 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n-US" sz="5600" dirty="0" err="1" smtClean="0">
                <a:cs typeface="+mj-cs"/>
              </a:rPr>
              <a:t>لتوفير</a:t>
            </a:r>
            <a:r>
              <a:rPr lang="en-US" sz="5600" dirty="0" smtClean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دلالة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او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اشارة</a:t>
            </a:r>
            <a:r>
              <a:rPr lang="en-US" sz="5600" dirty="0">
                <a:cs typeface="+mj-cs"/>
              </a:rPr>
              <a:t>  </a:t>
            </a:r>
            <a:r>
              <a:rPr lang="en-US" sz="5600" dirty="0" err="1">
                <a:cs typeface="+mj-cs"/>
              </a:rPr>
              <a:t>عن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كيفية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تحويل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البيانات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أثناء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انتقالها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عبر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 smtClean="0">
                <a:cs typeface="+mj-cs"/>
              </a:rPr>
              <a:t>النظام</a:t>
            </a:r>
            <a:endParaRPr lang="en-US" sz="5600" dirty="0" smtClean="0">
              <a:cs typeface="+mj-cs"/>
            </a:endParaRPr>
          </a:p>
          <a:p>
            <a:pPr marL="0" lvl="0" indent="0">
              <a:lnSpc>
                <a:spcPct val="220000"/>
              </a:lnSpc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2. To 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depict the functions (and sub functions) that transform the data flow. The DFD provides additional information that is used during the analysis of the information domain and serves as a basis for the </a:t>
            </a:r>
            <a:r>
              <a:rPr lang="en-US" sz="5600" i="1" dirty="0">
                <a:latin typeface="Times New Roman" pitchFamily="18" charset="0"/>
                <a:cs typeface="Times New Roman" pitchFamily="18" charset="0"/>
              </a:rPr>
              <a:t>modeling of function.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 A description of each function presented in the DFD is contained in a </a:t>
            </a:r>
            <a:r>
              <a:rPr lang="en-US" sz="5600" b="1" dirty="0">
                <a:latin typeface="Times New Roman" pitchFamily="18" charset="0"/>
                <a:cs typeface="Times New Roman" pitchFamily="18" charset="0"/>
              </a:rPr>
              <a:t>process specification (PSPEC). </a:t>
            </a:r>
            <a:endParaRPr lang="en-US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20000"/>
              </a:lnSpc>
              <a:buNone/>
            </a:pPr>
            <a:r>
              <a:rPr lang="en-US" sz="5600" dirty="0" err="1" smtClean="0">
                <a:cs typeface="+mj-cs"/>
              </a:rPr>
              <a:t>يصف</a:t>
            </a:r>
            <a:r>
              <a:rPr lang="en-US" sz="5600" dirty="0" smtClean="0">
                <a:cs typeface="+mj-cs"/>
              </a:rPr>
              <a:t>  </a:t>
            </a:r>
            <a:r>
              <a:rPr lang="en-US" sz="5600" dirty="0" err="1">
                <a:cs typeface="+mj-cs"/>
              </a:rPr>
              <a:t>الوظائف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smtClean="0">
                <a:cs typeface="+mj-cs"/>
              </a:rPr>
              <a:t>و</a:t>
            </a:r>
            <a:r>
              <a:rPr lang="ar-IQ" sz="5600" dirty="0" smtClean="0">
                <a:cs typeface="+mj-cs"/>
              </a:rPr>
              <a:t>(</a:t>
            </a:r>
            <a:r>
              <a:rPr lang="en-US" sz="5600" dirty="0" err="1" smtClean="0">
                <a:cs typeface="+mj-cs"/>
              </a:rPr>
              <a:t>الوظائف</a:t>
            </a:r>
            <a:r>
              <a:rPr lang="en-US" sz="5600" dirty="0" smtClean="0">
                <a:cs typeface="+mj-cs"/>
              </a:rPr>
              <a:t> </a:t>
            </a:r>
            <a:r>
              <a:rPr lang="en-US" sz="5600" dirty="0" err="1" smtClean="0">
                <a:cs typeface="+mj-cs"/>
              </a:rPr>
              <a:t>الفرعية</a:t>
            </a:r>
            <a:r>
              <a:rPr lang="ar-IQ" sz="5600" dirty="0">
                <a:cs typeface="+mj-cs"/>
              </a:rPr>
              <a:t>)</a:t>
            </a:r>
            <a:r>
              <a:rPr lang="en-US" sz="5600" dirty="0" err="1" smtClean="0">
                <a:cs typeface="+mj-cs"/>
              </a:rPr>
              <a:t>التي</a:t>
            </a:r>
            <a:r>
              <a:rPr lang="en-US" sz="5600" dirty="0" smtClean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تنقل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تدفق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البيانات</a:t>
            </a:r>
            <a:r>
              <a:rPr lang="en-US" sz="5600" dirty="0">
                <a:cs typeface="+mj-cs"/>
              </a:rPr>
              <a:t>. </a:t>
            </a:r>
            <a:r>
              <a:rPr lang="ar-IQ" sz="5600" dirty="0" smtClean="0">
                <a:cs typeface="+mj-cs"/>
              </a:rPr>
              <a:t> </a:t>
            </a:r>
            <a:r>
              <a:rPr lang="en-US" sz="5600" dirty="0" err="1" smtClean="0">
                <a:cs typeface="+mj-cs"/>
              </a:rPr>
              <a:t>يوفر</a:t>
            </a:r>
            <a:r>
              <a:rPr lang="en-US" sz="5600" dirty="0" smtClean="0">
                <a:cs typeface="+mj-cs"/>
              </a:rPr>
              <a:t> </a:t>
            </a:r>
            <a:r>
              <a:rPr lang="ar-IQ" sz="5600" dirty="0" smtClean="0">
                <a:cs typeface="+mj-cs"/>
              </a:rPr>
              <a:t> </a:t>
            </a:r>
            <a:r>
              <a:rPr lang="en-US" sz="5600" dirty="0" smtClean="0">
                <a:cs typeface="+mj-cs"/>
              </a:rPr>
              <a:t>DFD </a:t>
            </a:r>
            <a:r>
              <a:rPr lang="en-US" sz="5600" dirty="0" err="1">
                <a:cs typeface="+mj-cs"/>
              </a:rPr>
              <a:t>معلومات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إضافية</a:t>
            </a:r>
            <a:r>
              <a:rPr lang="en-US" sz="5600" dirty="0">
                <a:cs typeface="+mj-cs"/>
              </a:rPr>
              <a:t> </a:t>
            </a:r>
            <a:r>
              <a:rPr lang="ar-IQ" sz="5600" dirty="0" smtClean="0">
                <a:cs typeface="+mj-cs"/>
              </a:rPr>
              <a:t>حيث </a:t>
            </a:r>
            <a:r>
              <a:rPr lang="en-US" sz="5600" dirty="0" err="1" smtClean="0">
                <a:cs typeface="+mj-cs"/>
              </a:rPr>
              <a:t>يتم</a:t>
            </a:r>
            <a:r>
              <a:rPr lang="en-US" sz="5600" dirty="0" smtClean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استخدامها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أثناء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مجال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تحليل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المعلومات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ويعمل</a:t>
            </a:r>
            <a:r>
              <a:rPr lang="en-US" sz="5600" dirty="0">
                <a:cs typeface="+mj-cs"/>
              </a:rPr>
              <a:t> </a:t>
            </a:r>
            <a:endParaRPr lang="en-US" sz="5600" dirty="0" smtClean="0">
              <a:cs typeface="+mj-cs"/>
            </a:endParaRPr>
          </a:p>
          <a:p>
            <a:pPr marL="0" indent="0" algn="r" rtl="1">
              <a:lnSpc>
                <a:spcPct val="120000"/>
              </a:lnSpc>
              <a:buNone/>
            </a:pPr>
            <a:r>
              <a:rPr lang="en-US" sz="5600" dirty="0" err="1" smtClean="0">
                <a:cs typeface="+mj-cs"/>
              </a:rPr>
              <a:t>كأساس</a:t>
            </a:r>
            <a:r>
              <a:rPr lang="en-US" sz="5600" dirty="0" smtClean="0">
                <a:cs typeface="+mj-cs"/>
              </a:rPr>
              <a:t> </a:t>
            </a:r>
            <a:r>
              <a:rPr lang="ar-IQ" sz="5600" dirty="0" smtClean="0">
                <a:cs typeface="+mj-cs"/>
              </a:rPr>
              <a:t>في </a:t>
            </a:r>
            <a:r>
              <a:rPr lang="en-US" sz="5600" dirty="0" err="1" smtClean="0">
                <a:cs typeface="+mj-cs"/>
              </a:rPr>
              <a:t>تشكيل</a:t>
            </a:r>
            <a:r>
              <a:rPr lang="en-US" sz="5600" dirty="0" smtClean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الوظيفة</a:t>
            </a:r>
            <a:r>
              <a:rPr lang="en-US" sz="5600" dirty="0">
                <a:cs typeface="+mj-cs"/>
              </a:rPr>
              <a:t>. </a:t>
            </a:r>
            <a:r>
              <a:rPr lang="en-US" sz="5600" dirty="0" err="1">
                <a:cs typeface="+mj-cs"/>
              </a:rPr>
              <a:t>يوجد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وصف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لكل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وظيفة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معروضة</a:t>
            </a:r>
            <a:r>
              <a:rPr lang="en-US" sz="5600" dirty="0">
                <a:cs typeface="+mj-cs"/>
              </a:rPr>
              <a:t> </a:t>
            </a:r>
            <a:r>
              <a:rPr lang="en-US" sz="5600" dirty="0" err="1">
                <a:cs typeface="+mj-cs"/>
              </a:rPr>
              <a:t>في</a:t>
            </a:r>
            <a:r>
              <a:rPr lang="en-US" sz="5600" dirty="0">
                <a:cs typeface="+mj-cs"/>
              </a:rPr>
              <a:t> DFD </a:t>
            </a:r>
            <a:r>
              <a:rPr lang="ar-IQ" sz="5600" dirty="0" smtClean="0">
                <a:cs typeface="+mj-cs"/>
              </a:rPr>
              <a:t> </a:t>
            </a:r>
            <a:r>
              <a:rPr lang="en-US" sz="5600" dirty="0" err="1" smtClean="0">
                <a:cs typeface="+mj-cs"/>
              </a:rPr>
              <a:t>في</a:t>
            </a:r>
            <a:r>
              <a:rPr lang="en-US" sz="5600" dirty="0" smtClean="0">
                <a:cs typeface="+mj-cs"/>
              </a:rPr>
              <a:t>  </a:t>
            </a:r>
            <a:r>
              <a:rPr lang="en-US" sz="5600" b="1" dirty="0" smtClean="0">
                <a:latin typeface="Times New Roman" pitchFamily="18" charset="0"/>
                <a:cs typeface="Times New Roman" pitchFamily="18" charset="0"/>
              </a:rPr>
              <a:t>process specification</a:t>
            </a:r>
          </a:p>
          <a:p>
            <a:pPr marL="0" indent="0" algn="r" rtl="1">
              <a:lnSpc>
                <a:spcPct val="120000"/>
              </a:lnSpc>
              <a:buNone/>
            </a:pPr>
            <a:endParaRPr lang="en-US" b="1" dirty="0">
              <a:cs typeface="+mj-cs"/>
            </a:endParaRPr>
          </a:p>
          <a:p>
            <a:pPr marL="0" indent="0" algn="r" rtl="1">
              <a:lnSpc>
                <a:spcPct val="120000"/>
              </a:lnSpc>
              <a:buNone/>
            </a:pPr>
            <a:endParaRPr lang="en-US" b="1" dirty="0" smtClean="0">
              <a:cs typeface="+mj-cs"/>
            </a:endParaRPr>
          </a:p>
          <a:p>
            <a:pPr marL="0" indent="0" algn="r" rtl="1">
              <a:lnSpc>
                <a:spcPct val="120000"/>
              </a:lnSpc>
              <a:buNone/>
            </a:pPr>
            <a:endParaRPr lang="en-US" b="1" dirty="0">
              <a:cs typeface="+mj-cs"/>
            </a:endParaRPr>
          </a:p>
          <a:p>
            <a:pPr algn="just">
              <a:lnSpc>
                <a:spcPct val="170000"/>
              </a:lnSpc>
            </a:pPr>
            <a:r>
              <a:rPr lang="en-US" sz="5600" b="1" dirty="0">
                <a:latin typeface="Times New Roman" pitchFamily="18" charset="0"/>
                <a:cs typeface="Times New Roman" pitchFamily="18" charset="0"/>
              </a:rPr>
              <a:t> Process Specification (PSPEC): 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is used to describe all flow model processes that appear at the final level of refinement. The content of the process specification can include narrative text, a program design language (PDL) description. of the process algorithm, mathematical equations, tables, diagrams, or charts.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cs typeface="+mj-cs"/>
              </a:rPr>
              <a:t> </a:t>
            </a:r>
          </a:p>
          <a:p>
            <a:pPr marL="0" indent="0">
              <a:lnSpc>
                <a:spcPct val="120000"/>
              </a:lnSpc>
              <a:buNone/>
            </a:pPr>
            <a:endParaRPr lang="ar-IQ" dirty="0" smtClean="0">
              <a:cs typeface="+mj-cs"/>
            </a:endParaRPr>
          </a:p>
          <a:p>
            <a:pPr marL="0" marR="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4057650" algn="l"/>
              </a:tabLst>
            </a:pPr>
            <a:r>
              <a:rPr lang="ar-SA" sz="5600" dirty="0" smtClean="0">
                <a:latin typeface="Times New Roman"/>
                <a:ea typeface="Times New Roman"/>
                <a:cs typeface="+mj-cs"/>
              </a:rPr>
              <a:t>مواصفات </a:t>
            </a:r>
            <a:r>
              <a:rPr lang="ar-SA" sz="5600" dirty="0">
                <a:latin typeface="Times New Roman"/>
                <a:ea typeface="Times New Roman"/>
                <a:cs typeface="+mj-cs"/>
              </a:rPr>
              <a:t>العملية</a:t>
            </a:r>
            <a:r>
              <a:rPr lang="en-US" sz="5600" dirty="0" smtClean="0">
                <a:effectLst/>
                <a:latin typeface="Times New Roman"/>
                <a:ea typeface="Times New Roman"/>
                <a:cs typeface="+mj-cs"/>
              </a:rPr>
              <a:t> : (PSPEC): </a:t>
            </a:r>
            <a:r>
              <a:rPr lang="ar-SA" sz="5600" dirty="0">
                <a:latin typeface="Times New Roman"/>
                <a:ea typeface="Times New Roman"/>
                <a:cs typeface="+mj-cs"/>
              </a:rPr>
              <a:t>تستخدم لوصف جميع عمليات نموذج التدفق التي تظهر في المستوى النهائي من التحسين. يمكن أن </a:t>
            </a:r>
            <a:r>
              <a:rPr lang="ar-SA" sz="5600" b="1" dirty="0">
                <a:latin typeface="Times New Roman"/>
                <a:ea typeface="Times New Roman"/>
                <a:cs typeface="+mj-cs"/>
              </a:rPr>
              <a:t>يتضمن محتوى مواصفات العملية نصًا سرديًا </a:t>
            </a:r>
            <a:r>
              <a:rPr lang="ar-IQ" sz="5600" b="1" dirty="0" smtClean="0">
                <a:latin typeface="Times New Roman"/>
                <a:ea typeface="Times New Roman"/>
                <a:cs typeface="+mj-cs"/>
              </a:rPr>
              <a:t>او </a:t>
            </a:r>
            <a:r>
              <a:rPr lang="ar-SA" sz="5600" b="1" dirty="0" smtClean="0">
                <a:latin typeface="Times New Roman"/>
                <a:ea typeface="Times New Roman"/>
                <a:cs typeface="+mj-cs"/>
              </a:rPr>
              <a:t>لغة </a:t>
            </a:r>
            <a:r>
              <a:rPr lang="ar-SA" sz="5600" b="1" dirty="0">
                <a:latin typeface="Times New Roman"/>
                <a:ea typeface="Times New Roman"/>
                <a:cs typeface="+mj-cs"/>
              </a:rPr>
              <a:t>تصميم </a:t>
            </a:r>
            <a:r>
              <a:rPr lang="ar-SA" sz="5600" b="1" dirty="0" smtClean="0">
                <a:latin typeface="Times New Roman"/>
                <a:ea typeface="Times New Roman"/>
                <a:cs typeface="+mj-cs"/>
              </a:rPr>
              <a:t>البرنامج</a:t>
            </a:r>
            <a:r>
              <a:rPr lang="en-US" sz="5600" b="1" dirty="0" smtClean="0">
                <a:effectLst/>
                <a:latin typeface="Times New Roman"/>
                <a:ea typeface="Times New Roman"/>
                <a:cs typeface="+mj-cs"/>
              </a:rPr>
              <a:t>.</a:t>
            </a:r>
            <a:r>
              <a:rPr lang="ar-SA" sz="5600" b="1" dirty="0" smtClean="0">
                <a:latin typeface="Times New Roman"/>
                <a:ea typeface="Times New Roman"/>
                <a:cs typeface="+mj-cs"/>
              </a:rPr>
              <a:t> أو </a:t>
            </a:r>
            <a:r>
              <a:rPr lang="ar-SA" sz="5600" b="1" dirty="0">
                <a:latin typeface="Times New Roman"/>
                <a:ea typeface="Times New Roman"/>
                <a:cs typeface="+mj-cs"/>
              </a:rPr>
              <a:t>المعادلات الرياضية أو الجداول أو الرسوم البيانية أو </a:t>
            </a:r>
            <a:r>
              <a:rPr lang="ar-IQ" sz="5600" b="1" dirty="0" smtClean="0">
                <a:latin typeface="Times New Roman"/>
                <a:ea typeface="Times New Roman"/>
                <a:cs typeface="+mj-cs"/>
              </a:rPr>
              <a:t>مخططات</a:t>
            </a:r>
            <a:endParaRPr lang="en-US" sz="5600" b="1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571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Creating a Data Flow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3058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level 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data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flow diagram should depict the software/system as a single bubble.</a:t>
            </a:r>
          </a:p>
          <a:p>
            <a:pPr marL="114300" indent="0" algn="r">
              <a:buNone/>
            </a:pPr>
            <a:r>
              <a:rPr lang="en-US" dirty="0">
                <a:cs typeface="+mj-cs"/>
              </a:rPr>
              <a:t> </a:t>
            </a:r>
            <a:r>
              <a:rPr lang="ar-IQ" dirty="0">
                <a:cs typeface="+mj-cs"/>
              </a:rPr>
              <a:t>المستوى صفر يجب أن يوضح الرسم البياني لتدفق البيانات من البرنامج </a:t>
            </a:r>
            <a:r>
              <a:rPr lang="ar-IQ" dirty="0" smtClean="0">
                <a:cs typeface="+mj-cs"/>
              </a:rPr>
              <a:t>باعتبار  </a:t>
            </a:r>
            <a:r>
              <a:rPr lang="ar-IQ" dirty="0">
                <a:cs typeface="+mj-cs"/>
              </a:rPr>
              <a:t>النظام </a:t>
            </a:r>
            <a:r>
              <a:rPr lang="en-US" dirty="0" smtClean="0">
                <a:cs typeface="+mj-cs"/>
              </a:rPr>
              <a:t> )</a:t>
            </a:r>
            <a:r>
              <a:rPr lang="en-US" smtClean="0">
                <a:cs typeface="+mj-cs"/>
              </a:rPr>
              <a:t>one process)</a:t>
            </a:r>
            <a:r>
              <a:rPr lang="ar-IQ" smtClean="0">
                <a:cs typeface="+mj-cs"/>
              </a:rPr>
              <a:t>على </a:t>
            </a:r>
            <a:r>
              <a:rPr lang="ar-IQ" dirty="0">
                <a:cs typeface="+mj-cs"/>
              </a:rPr>
              <a:t>أنه فقاعة واحدة</a:t>
            </a:r>
          </a:p>
          <a:p>
            <a:pPr marL="114300" indent="0">
              <a:buNone/>
            </a:pPr>
            <a:endParaRPr lang="ar-IQ" dirty="0">
              <a:cs typeface="+mj-cs"/>
            </a:endParaRPr>
          </a:p>
          <a:p>
            <a:pPr marL="114300" indent="0">
              <a:buNone/>
            </a:pPr>
            <a:r>
              <a:rPr lang="ar-IQ" dirty="0">
                <a:cs typeface="+mj-cs"/>
              </a:rPr>
              <a:t>(</a:t>
            </a:r>
            <a:r>
              <a:rPr lang="ar-IQ" dirty="0" smtClean="0">
                <a:cs typeface="+mj-cs"/>
              </a:rPr>
              <a:t>2)</a:t>
            </a:r>
            <a:r>
              <a:rPr lang="en-US" dirty="0" smtClean="0">
                <a:cs typeface="+mj-cs"/>
              </a:rPr>
              <a:t>Primary </a:t>
            </a:r>
            <a:r>
              <a:rPr lang="en-US" dirty="0">
                <a:cs typeface="+mj-cs"/>
              </a:rPr>
              <a:t>input and output should be carefully noted</a:t>
            </a:r>
          </a:p>
          <a:p>
            <a:pPr marL="114300" indent="0" algn="r">
              <a:buNone/>
            </a:pPr>
            <a:r>
              <a:rPr lang="ar-IQ" dirty="0">
                <a:cs typeface="+mj-cs"/>
              </a:rPr>
              <a:t>ينبغي ملاحظة المدخلات والمخرجات الرئيسية بدقة وعناية </a:t>
            </a:r>
          </a:p>
          <a:p>
            <a:pPr marL="114300" indent="0">
              <a:buNone/>
            </a:pPr>
            <a:r>
              <a:rPr lang="ar-IQ" dirty="0" smtClean="0">
                <a:cs typeface="+mj-cs"/>
              </a:rPr>
              <a:t>(3)</a:t>
            </a:r>
            <a:r>
              <a:rPr lang="en-US" dirty="0" smtClean="0">
                <a:cs typeface="+mj-cs"/>
              </a:rPr>
              <a:t>Refinement  </a:t>
            </a:r>
            <a:r>
              <a:rPr lang="en-US" dirty="0">
                <a:cs typeface="+mj-cs"/>
              </a:rPr>
              <a:t>should  begin  by  isolating  candidate  processes,  data</a:t>
            </a:r>
          </a:p>
          <a:p>
            <a:pPr marL="114300" indent="0">
              <a:buNone/>
            </a:pPr>
            <a:r>
              <a:rPr lang="en-US" dirty="0" smtClean="0">
                <a:cs typeface="+mj-cs"/>
              </a:rPr>
              <a:t>Objects </a:t>
            </a:r>
            <a:r>
              <a:rPr lang="en-US" dirty="0">
                <a:cs typeface="+mj-cs"/>
              </a:rPr>
              <a:t>and stores to be represented at the next level</a:t>
            </a:r>
          </a:p>
          <a:p>
            <a:pPr marL="114300" indent="0" algn="r">
              <a:buNone/>
            </a:pPr>
            <a:r>
              <a:rPr lang="ar-IQ" dirty="0">
                <a:cs typeface="+mj-cs"/>
              </a:rPr>
              <a:t>التنقيح او التصفية يجب ان تبدأ  بعزل العمليات المرشحة وعناصر البيانات و حفظها لاستخدامها او تمثيلها للمرحلة القادمة </a:t>
            </a: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421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675E47"/>
                </a:solidFill>
                <a:latin typeface="Times New Roman" pitchFamily="18" charset="0"/>
                <a:cs typeface="Times New Roman" pitchFamily="18" charset="0"/>
              </a:rPr>
              <a:t>Creating a Data Flow Model ….Cont.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390"/>
            <a:ext cx="7924800" cy="4800600"/>
          </a:xfrm>
        </p:spPr>
        <p:txBody>
          <a:bodyPr/>
          <a:lstStyle/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4) All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arrows and bubbles should be labeled with meaningful names</a:t>
            </a:r>
          </a:p>
          <a:p>
            <a:pPr algn="r" rtl="1"/>
            <a:r>
              <a:rPr lang="ar-SA" dirty="0" smtClean="0"/>
              <a:t>استخدا</a:t>
            </a:r>
            <a:r>
              <a:rPr lang="ar-IQ" dirty="0" smtClean="0"/>
              <a:t>م</a:t>
            </a:r>
            <a:r>
              <a:rPr lang="ar-SA" dirty="0" smtClean="0"/>
              <a:t> </a:t>
            </a:r>
            <a:r>
              <a:rPr lang="ar-SA" dirty="0"/>
              <a:t>اسماء ذات </a:t>
            </a:r>
            <a:r>
              <a:rPr lang="ar-IQ" dirty="0" smtClean="0"/>
              <a:t>دلالات </a:t>
            </a:r>
            <a:r>
              <a:rPr lang="ar-SA" dirty="0" smtClean="0"/>
              <a:t>مع </a:t>
            </a:r>
            <a:r>
              <a:rPr lang="ar-SA" dirty="0"/>
              <a:t>الاسهم او الفقاعات(</a:t>
            </a:r>
            <a:r>
              <a:rPr lang="en-US" dirty="0"/>
              <a:t> (process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5) Information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flow continuity must be maintained from level to level</a:t>
            </a:r>
          </a:p>
          <a:p>
            <a:pPr marL="114300" indent="0" algn="r">
              <a:buNone/>
            </a:pPr>
            <a:r>
              <a:rPr lang="ar-IQ" dirty="0"/>
              <a:t>يجب الحفاظ على استمرارية تدفق المعلومات من مستوى إلى آخر</a:t>
            </a:r>
          </a:p>
          <a:p>
            <a:pPr marL="114300" indent="0">
              <a:buNone/>
            </a:pPr>
            <a:endParaRPr lang="ar-IQ" dirty="0"/>
          </a:p>
          <a:p>
            <a:pPr marL="114300" indent="0">
              <a:buNone/>
            </a:pPr>
            <a:r>
              <a:rPr lang="en-US" dirty="0" smtClean="0">
                <a:cs typeface="+mj-cs"/>
              </a:rPr>
              <a:t> </a:t>
            </a:r>
            <a:r>
              <a:rPr lang="ar-IQ" dirty="0" smtClean="0">
                <a:cs typeface="+mj-cs"/>
              </a:rPr>
              <a:t>(6)</a:t>
            </a:r>
            <a:r>
              <a:rPr lang="en-US" dirty="0" smtClean="0">
                <a:cs typeface="+mj-cs"/>
              </a:rPr>
              <a:t> One </a:t>
            </a:r>
            <a:r>
              <a:rPr lang="en-US" dirty="0">
                <a:cs typeface="+mj-cs"/>
              </a:rPr>
              <a:t>bubble at a time should be refined. There is a natural tendency to over complicate the data flow diagram.</a:t>
            </a:r>
          </a:p>
          <a:p>
            <a:pPr algn="r" rtl="1"/>
            <a:r>
              <a:rPr lang="ar-IQ" dirty="0"/>
              <a:t>الفقاعة الواحدة او(</a:t>
            </a:r>
            <a:r>
              <a:rPr lang="en-US" dirty="0"/>
              <a:t> (one process </a:t>
            </a:r>
            <a:r>
              <a:rPr lang="ar-IQ" dirty="0"/>
              <a:t> يجب ان يتم تحسينها في كل مرة </a:t>
            </a:r>
            <a:endParaRPr lang="en-US" dirty="0"/>
          </a:p>
          <a:p>
            <a:pPr marL="114300" indent="0">
              <a:buNone/>
            </a:pPr>
            <a:endParaRPr lang="ar-IQ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65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39700"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282F3B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DFD Components</a:t>
            </a:r>
            <a:r>
              <a:rPr lang="en-US" sz="36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7924800" cy="5181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DFD can represent Source, destination, storage and flow of data using the following set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components</a:t>
            </a:r>
          </a:p>
          <a:p>
            <a:pPr marL="11430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•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Entities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Entities are source and destination of information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data. Entities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represented by rectangles with their respective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names.</a:t>
            </a:r>
          </a:p>
          <a:p>
            <a:pPr marL="114300" indent="0" algn="r" rtl="1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Entities</a:t>
            </a:r>
            <a:r>
              <a:rPr lang="en-US" dirty="0"/>
              <a:t> </a:t>
            </a:r>
            <a:r>
              <a:rPr lang="ar-IQ" dirty="0" smtClean="0"/>
              <a:t>- الكيانات تمثل مصدر والهدف النهائي للبيانات. </a:t>
            </a:r>
            <a:r>
              <a:rPr lang="ar-IQ" dirty="0"/>
              <a:t>يتم تمثيل الكيانات بواسطة مستطيلات مع أسماء كل منها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018" y="2819400"/>
            <a:ext cx="591763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76400" y="3168134"/>
            <a:ext cx="743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Entity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3429000" y="3244334"/>
            <a:ext cx="904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Process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5715000" y="2480147"/>
            <a:ext cx="1143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Data Flow</a:t>
            </a:r>
            <a:endParaRPr lang="en-US" b="1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562600" y="3613666"/>
            <a:ext cx="1447800" cy="0"/>
          </a:xfrm>
          <a:prstGeom prst="straightConnector1">
            <a:avLst/>
          </a:prstGeom>
          <a:ln w="25400" cap="sq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715000" y="3260559"/>
            <a:ext cx="11918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Data Store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1426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4116</TotalTime>
  <Words>598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Third class</vt:lpstr>
      <vt:lpstr>PowerPoint Presentation</vt:lpstr>
      <vt:lpstr>PowerPoint Presentation</vt:lpstr>
      <vt:lpstr>Elements of  Analysis Model….Cont.</vt:lpstr>
      <vt:lpstr>Elements of  Analysis Model….Cont.</vt:lpstr>
      <vt:lpstr>Elements of  Analysis Model….Cont.</vt:lpstr>
      <vt:lpstr>Creating a Data Flow Model</vt:lpstr>
      <vt:lpstr>Creating a Data Flow Model ….Cont.</vt:lpstr>
      <vt:lpstr>DFD Components 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Third class</dc:title>
  <dc:creator>Maher</dc:creator>
  <cp:lastModifiedBy>Maher</cp:lastModifiedBy>
  <cp:revision>19</cp:revision>
  <dcterms:created xsi:type="dcterms:W3CDTF">2020-04-10T07:37:49Z</dcterms:created>
  <dcterms:modified xsi:type="dcterms:W3CDTF">2020-04-13T04:13:52Z</dcterms:modified>
</cp:coreProperties>
</file>