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AC13427-1C17-40B0-82C1-FF4BB02E03D8}" type="datetimeFigureOut">
              <a:rPr lang="ar-IQ" smtClean="0"/>
              <a:t>18/08/1441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F946E24-093F-4B31-A571-F0ACE4B6E21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F946E24-093F-4B31-A571-F0ACE4B6E21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F946E24-093F-4B31-A571-F0ACE4B6E21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F946E24-093F-4B31-A571-F0ACE4B6E210}"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F946E24-093F-4B31-A571-F0ACE4B6E210}"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F946E24-093F-4B31-A571-F0ACE4B6E210}"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F946E24-093F-4B31-A571-F0ACE4B6E21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F946E24-093F-4B31-A571-F0ACE4B6E210}"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C13427-1C17-40B0-82C1-FF4BB02E03D8}" type="datetimeFigureOut">
              <a:rPr lang="ar-IQ" smtClean="0"/>
              <a:t>18/08/1441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F946E24-093F-4B31-A571-F0ACE4B6E21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AC13427-1C17-40B0-82C1-FF4BB02E03D8}" type="datetimeFigureOut">
              <a:rPr lang="ar-IQ" smtClean="0"/>
              <a:t>18/08/1441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F946E24-093F-4B31-A571-F0ACE4B6E21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AC13427-1C17-40B0-82C1-FF4BB02E03D8}" type="datetimeFigureOut">
              <a:rPr lang="ar-IQ" smtClean="0"/>
              <a:t>18/08/1441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F946E24-093F-4B31-A571-F0ACE4B6E210}"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AC13427-1C17-40B0-82C1-FF4BB02E03D8}" type="datetimeFigureOut">
              <a:rPr lang="ar-IQ" smtClean="0"/>
              <a:t>18/08/1441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946E24-093F-4B31-A571-F0ACE4B6E21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              نظرية سوليفان </a:t>
            </a:r>
            <a:br>
              <a:rPr lang="ar-IQ" dirty="0" smtClean="0"/>
            </a:br>
            <a:r>
              <a:rPr lang="ar-IQ" dirty="0" smtClean="0"/>
              <a:t>            العلاقات المتبادلة</a:t>
            </a:r>
            <a:endParaRPr lang="ar-IQ" dirty="0"/>
          </a:p>
        </p:txBody>
      </p:sp>
      <p:sp>
        <p:nvSpPr>
          <p:cNvPr id="3" name="Subtitle 2"/>
          <p:cNvSpPr>
            <a:spLocks noGrp="1"/>
          </p:cNvSpPr>
          <p:nvPr>
            <p:ph type="subTitle" idx="1"/>
          </p:nvPr>
        </p:nvSpPr>
        <p:spPr/>
        <p:txBody>
          <a:bodyPr/>
          <a:lstStyle/>
          <a:p>
            <a:r>
              <a:rPr lang="ar-IQ" dirty="0" smtClean="0"/>
              <a:t>                                 الاستاذ الدكتور </a:t>
            </a:r>
          </a:p>
          <a:p>
            <a:r>
              <a:rPr lang="ar-IQ" dirty="0" smtClean="0"/>
              <a:t>                                 حيدر كريم سكر </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401080" cy="5626121"/>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sz="2400" dirty="0" smtClean="0">
                <a:latin typeface="Simplified Arabic" pitchFamily="18" charset="-78"/>
                <a:cs typeface="Simplified Arabic" pitchFamily="18" charset="-78"/>
              </a:rPr>
              <a:t>مرحلة الطفولة هنا بالاضافة الى تطور استخدام اللغة يبدأ الطفل في اكتساب عدد من الاستجابات التي تساعده على منع القلق ووقف عقاب الوالدين ويتضمن ذلك استخدام الخداعات والمفاهيم العقلية لادخال السعادة الى الوالدين </a:t>
            </a:r>
          </a:p>
          <a:p>
            <a:pPr algn="just"/>
            <a:r>
              <a:rPr lang="ar-IQ" sz="2400" dirty="0" smtClean="0">
                <a:latin typeface="Simplified Arabic" pitchFamily="18" charset="-78"/>
                <a:cs typeface="Simplified Arabic" pitchFamily="18" charset="-78"/>
              </a:rPr>
              <a:t>مرحلة اليفاعة : تبدأ فترة الصبا مع ظهور الحاجة الى الاصدقاء والذي ينشأ عند اقتراب موعد دخول المدرسة الابتدائية خلال هذه المرحلة يصبح النمط الاسنادي او المرجعي واضحا ويفقد الوالدين صفة الالوهية ويبدا في اتخاذ الصفة الانسانية عند الطفل </a:t>
            </a:r>
          </a:p>
          <a:p>
            <a:pPr algn="just"/>
            <a:r>
              <a:rPr lang="ar-IQ" sz="2400" dirty="0" smtClean="0">
                <a:latin typeface="Simplified Arabic" pitchFamily="18" charset="-78"/>
                <a:cs typeface="Simplified Arabic" pitchFamily="18" charset="-78"/>
              </a:rPr>
              <a:t>مرحلة ما قبل المراهقة : تعتمد على الحاجة الى علاقة قوية مع شخصية محددة من نفس الجنس والصداقة هنا مهمة جدا لانها اول علاقة حب متبادل في الحياة .</a:t>
            </a:r>
          </a:p>
          <a:p>
            <a:pPr algn="just"/>
            <a:r>
              <a:rPr lang="ar-IQ" sz="2400" dirty="0" smtClean="0">
                <a:latin typeface="Simplified Arabic" pitchFamily="18" charset="-78"/>
                <a:cs typeface="Simplified Arabic" pitchFamily="18" charset="-78"/>
              </a:rPr>
              <a:t>مرحلة المراهقة المتوسطة تبدأ مع البلوغ وبلوغ الرغبة الجنسية وهو ما يؤدي الى الرغبة في تكوين علاقة قوية مع الجنس الاخر </a:t>
            </a:r>
          </a:p>
          <a:p>
            <a:pPr algn="just"/>
            <a:r>
              <a:rPr lang="ar-IQ" sz="2400" dirty="0" smtClean="0">
                <a:latin typeface="Simplified Arabic" pitchFamily="18" charset="-78"/>
                <a:cs typeface="Simplified Arabic" pitchFamily="18" charset="-78"/>
              </a:rPr>
              <a:t>المراهقة المتاخرة تمتد من سن السابعة عشر وتتضمن اندماج الحاجة الجنسية والحاجة الى الصداقة الحميمية </a:t>
            </a:r>
          </a:p>
          <a:p>
            <a:pPr algn="just"/>
            <a:r>
              <a:rPr lang="ar-IQ" sz="2400" dirty="0" smtClean="0">
                <a:latin typeface="Simplified Arabic" pitchFamily="18" charset="-78"/>
                <a:cs typeface="Simplified Arabic" pitchFamily="18" charset="-78"/>
              </a:rPr>
              <a:t>مرحلة الرشد : هنا التركيز على وجود ذخيرة ناضجة من التفاعلات البينشخصية والقدرة على الحب الحقيقي </a:t>
            </a:r>
            <a:endParaRPr lang="ar-IQ" sz="2400"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dirty="0" smtClean="0">
                <a:latin typeface="Simplified Arabic" pitchFamily="18" charset="-78"/>
                <a:cs typeface="Simplified Arabic" pitchFamily="18" charset="-78"/>
              </a:rPr>
              <a:t>اوضح سوليفان بان هناك ثلاث طرق تستطيع الشخصية ان تحمي نفسها من القلق وهذه الدفاعات هي :</a:t>
            </a:r>
          </a:p>
          <a:p>
            <a:pPr algn="just"/>
            <a:r>
              <a:rPr lang="ar-IQ" dirty="0" smtClean="0">
                <a:latin typeface="Simplified Arabic" pitchFamily="18" charset="-78"/>
                <a:cs typeface="Simplified Arabic" pitchFamily="18" charset="-78"/>
              </a:rPr>
              <a:t>الانفصام وهو ميكانزم يتم استخدامه لغرض ابعاد اي شيء عن الوعي كونه يتعارض او لاينسجم مع ديناميات الذات وهذا يشبه مفهوم الكبت عند فرويد </a:t>
            </a:r>
          </a:p>
          <a:p>
            <a:pPr algn="just"/>
            <a:r>
              <a:rPr lang="ar-IQ" dirty="0" smtClean="0">
                <a:latin typeface="Simplified Arabic" pitchFamily="18" charset="-78"/>
                <a:cs typeface="Simplified Arabic" pitchFamily="18" charset="-78"/>
              </a:rPr>
              <a:t>التشويه التواصلي يتضمن الانحراف الناجم عن اتباع جملة بجملة اخرى دون اداة ربط تغيير الفرد وهنا يبقى الراشد مستمرا في استعمال اسلوب التواصل الناقص المستعمل في الطفولة </a:t>
            </a:r>
          </a:p>
          <a:p>
            <a:pPr algn="just"/>
            <a:r>
              <a:rPr lang="ar-IQ" dirty="0" smtClean="0">
                <a:latin typeface="Simplified Arabic" pitchFamily="18" charset="-78"/>
                <a:cs typeface="Simplified Arabic" pitchFamily="18" charset="-78"/>
              </a:rPr>
              <a:t>التسامي يشبه ما لدى فرويد وهو اسلوب اكثر عقلانية واكثر نضج من الاسلوبين الاخرين فهو يسمح ببعض التعبير عن النزوات مهما كانت متخفية وهو يشبه الاسلوبين اعلاه في تحريفه للحقيقة   </a:t>
            </a:r>
            <a:endParaRPr lang="ar-IQ"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600" b="1" dirty="0" smtClean="0">
                <a:latin typeface="Simplified Arabic" pitchFamily="18" charset="-78"/>
                <a:cs typeface="Simplified Arabic" pitchFamily="18" charset="-78"/>
              </a:rPr>
              <a:t>دفاعات الشخصية </a:t>
            </a:r>
            <a:endParaRPr lang="ar-IQ" sz="3600" b="1"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lstStyle/>
          <a:p>
            <a:pPr algn="just"/>
            <a:r>
              <a:rPr lang="ar-IQ" dirty="0" smtClean="0"/>
              <a:t>يرى سوليفان ان كل الصور غير العضوية للاضطرابات العقلية </a:t>
            </a:r>
            <a:r>
              <a:rPr lang="ar-IQ" dirty="0" smtClean="0"/>
              <a:t>والعصاب </a:t>
            </a:r>
            <a:r>
              <a:rPr lang="ar-IQ" dirty="0" smtClean="0"/>
              <a:t>ترجع الى علاقات بينشخصية مرضية تتضمن التعلق الامومي الزائد خلال مرحلة المهد والعقاب غير المناسب والافتقار الى العطف والحنان الكافي في مرحلة الطفولة والفشل في الحصول على اصدقاء في مرحلة الصبا ومشكلات مراهقة ناتجة عن علاقات جنسية غيرية هذه كلها تؤدي الى تدني في تقدير الذات </a:t>
            </a:r>
          </a:p>
          <a:p>
            <a:pPr algn="just"/>
            <a:r>
              <a:rPr lang="ar-IQ" dirty="0" smtClean="0"/>
              <a:t>كذلك يشير سوليفان الى ان الثقافة تعد من مسببات العصاب </a:t>
            </a:r>
            <a:endParaRPr lang="ar-IQ"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العصاب عند سوليفان </a:t>
            </a:r>
            <a:endParaRPr lang="ar-IQ" sz="3200" b="1"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fontScale="92500" lnSpcReduction="20000"/>
          </a:bodyPr>
          <a:lstStyle/>
          <a:p>
            <a:pPr algn="just"/>
            <a:r>
              <a:rPr lang="ar-IQ" dirty="0" smtClean="0">
                <a:latin typeface="Simplified Arabic" pitchFamily="18" charset="-78"/>
                <a:cs typeface="Simplified Arabic" pitchFamily="18" charset="-78"/>
              </a:rPr>
              <a:t>جوهر العلاج عند سوليفان هو البحث عن العلاقات البينشخصية والتي تشكل للمريض الوانا من المعاناة فالقلق والحب والاشباع والاحباط كلها مكتسبة وترجع الى هذه العلاقات وتتشكل ذات الفرد نتيجة نراكم الخبرة من هذه العلاقات فقد تكون سارة او منفرد مما تشكل تهديدا للذات ويتلخص العلاج عند سوليفان بالاتي </a:t>
            </a:r>
          </a:p>
          <a:p>
            <a:pPr algn="just"/>
            <a:r>
              <a:rPr lang="ar-IQ" dirty="0" smtClean="0">
                <a:latin typeface="Simplified Arabic" pitchFamily="18" charset="-78"/>
                <a:cs typeface="Simplified Arabic" pitchFamily="18" charset="-78"/>
              </a:rPr>
              <a:t>لابد من ان يعرف المعالج التاريخ الاجتماعي والشخصي للمريض لاستشفاف ما اذا كان في ماضي المريض من جعله كما هو الان اي تجميع البيانات والمعلومات عنه </a:t>
            </a:r>
          </a:p>
          <a:p>
            <a:pPr algn="just"/>
            <a:r>
              <a:rPr lang="ar-IQ" dirty="0" smtClean="0">
                <a:latin typeface="Simplified Arabic" pitchFamily="18" charset="-78"/>
                <a:cs typeface="Simplified Arabic" pitchFamily="18" charset="-78"/>
              </a:rPr>
              <a:t>افتراض مجموعة من الفروض ومحاولة تحقيق كل منها وذلك عن طريق الحوار الذي يتم بين المعالج والمريض من منطلق امباثي </a:t>
            </a:r>
          </a:p>
          <a:p>
            <a:pPr algn="just"/>
            <a:r>
              <a:rPr lang="ar-IQ" dirty="0" smtClean="0">
                <a:latin typeface="Simplified Arabic" pitchFamily="18" charset="-78"/>
                <a:cs typeface="Simplified Arabic" pitchFamily="18" charset="-78"/>
              </a:rPr>
              <a:t>يعطي المعالج مجموعة من التعليمات للمريض عليه تنفيذها لتنمية المزيد من العلاقات المتوافقة البينشخصية وتتمثل في توجيه المريض لبناء علاقات صداقة وحب مع اشخاص يرتاح معهم وتقلل من القلق </a:t>
            </a:r>
            <a:endParaRPr lang="ar-IQ"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علاج الشخصية عند سوليفان </a:t>
            </a:r>
            <a:endParaRPr lang="ar-IQ" sz="3200" b="1"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58204" cy="5554683"/>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just"/>
            <a:r>
              <a:rPr lang="ar-IQ" sz="2400" dirty="0" smtClean="0">
                <a:latin typeface="Simplified Arabic" pitchFamily="18" charset="-78"/>
                <a:cs typeface="Simplified Arabic" pitchFamily="18" charset="-78"/>
              </a:rPr>
              <a:t>يعتقد سوليفان ان الفرد لايستطيع ان يوجد بمعزل عن علاقاته بالاخرين .</a:t>
            </a:r>
          </a:p>
          <a:p>
            <a:pPr algn="just"/>
            <a:r>
              <a:rPr lang="ar-IQ" sz="2400" dirty="0" smtClean="0">
                <a:latin typeface="Simplified Arabic" pitchFamily="18" charset="-78"/>
                <a:cs typeface="Simplified Arabic" pitchFamily="18" charset="-78"/>
              </a:rPr>
              <a:t>يعتقد سوليفان ان التوتر يؤدي دورا بارزا في الشخصية </a:t>
            </a:r>
          </a:p>
          <a:p>
            <a:pPr algn="just"/>
            <a:r>
              <a:rPr lang="ar-IQ" sz="2400" dirty="0" smtClean="0">
                <a:latin typeface="Simplified Arabic" pitchFamily="18" charset="-78"/>
                <a:cs typeface="Simplified Arabic" pitchFamily="18" charset="-78"/>
              </a:rPr>
              <a:t>يعتقد ان الناس يكافحون باستمرار من اجل خفض التوتر </a:t>
            </a:r>
          </a:p>
          <a:p>
            <a:pPr algn="just"/>
            <a:r>
              <a:rPr lang="ar-IQ" sz="2400" dirty="0" smtClean="0">
                <a:latin typeface="Simplified Arabic" pitchFamily="18" charset="-78"/>
                <a:cs typeface="Simplified Arabic" pitchFamily="18" charset="-78"/>
              </a:rPr>
              <a:t>ينشأ التوتر من مصدرين هما الحاجات البيولوجية وعدم الامان الاجتماعي </a:t>
            </a:r>
          </a:p>
          <a:p>
            <a:pPr algn="just"/>
            <a:r>
              <a:rPr lang="ar-IQ" sz="2400" dirty="0" smtClean="0">
                <a:latin typeface="Simplified Arabic" pitchFamily="18" charset="-78"/>
                <a:cs typeface="Simplified Arabic" pitchFamily="18" charset="-78"/>
              </a:rPr>
              <a:t>الحصول على الرضا والامان يصبحان هدف كل انواع السلوك </a:t>
            </a:r>
          </a:p>
          <a:p>
            <a:pPr algn="just"/>
            <a:r>
              <a:rPr lang="ar-IQ" sz="2400" dirty="0" smtClean="0">
                <a:latin typeface="Simplified Arabic" pitchFamily="18" charset="-78"/>
                <a:cs typeface="Simplified Arabic" pitchFamily="18" charset="-78"/>
              </a:rPr>
              <a:t>عدم ازالة التوتر يقود الى القلق الذي يعده سوليفان المفهوم الرئيسي في نظريته </a:t>
            </a:r>
          </a:p>
          <a:p>
            <a:pPr algn="just"/>
            <a:r>
              <a:rPr lang="ar-IQ" sz="2400" dirty="0" smtClean="0">
                <a:latin typeface="Simplified Arabic" pitchFamily="18" charset="-78"/>
                <a:cs typeface="Simplified Arabic" pitchFamily="18" charset="-78"/>
              </a:rPr>
              <a:t>الشخصية تنمو عن طريق محاولاته التعامل مع القلق او حماية نفسه منه</a:t>
            </a:r>
          </a:p>
          <a:p>
            <a:pPr algn="just"/>
            <a:r>
              <a:rPr lang="ar-IQ" sz="2400" dirty="0" smtClean="0">
                <a:latin typeface="Simplified Arabic" pitchFamily="18" charset="-78"/>
                <a:cs typeface="Simplified Arabic" pitchFamily="18" charset="-78"/>
              </a:rPr>
              <a:t>يركز سوليفان على العلاقات الاجتماعية المبكرة   </a:t>
            </a:r>
            <a:endParaRPr lang="ar-IQ" sz="2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يعتقد سوليفان بان الشخصية تحددها التوترات التي تنشأ من المصادر الفسلجية والمصادر النفسية ــ الاجتماعية </a:t>
            </a:r>
          </a:p>
          <a:p>
            <a:pPr algn="just"/>
            <a:r>
              <a:rPr lang="ar-IQ" sz="2800" dirty="0" smtClean="0">
                <a:latin typeface="Simplified Arabic" pitchFamily="18" charset="-78"/>
                <a:cs typeface="Simplified Arabic" pitchFamily="18" charset="-78"/>
              </a:rPr>
              <a:t>ان الهدف من السلوك هو تقليل او خفض هذه التوترات </a:t>
            </a:r>
          </a:p>
          <a:p>
            <a:pPr algn="just"/>
            <a:r>
              <a:rPr lang="ar-IQ" sz="2800" dirty="0" smtClean="0">
                <a:latin typeface="Simplified Arabic" pitchFamily="18" charset="-78"/>
                <a:cs typeface="Simplified Arabic" pitchFamily="18" charset="-78"/>
              </a:rPr>
              <a:t>هناك اساسين مهمين في الشخصية هما الاسس النفسية والاسس البايولوجية </a:t>
            </a:r>
          </a:p>
          <a:p>
            <a:pPr algn="just"/>
            <a:r>
              <a:rPr lang="ar-IQ" sz="2800" dirty="0" smtClean="0">
                <a:latin typeface="Simplified Arabic" pitchFamily="18" charset="-78"/>
                <a:cs typeface="Simplified Arabic" pitchFamily="18" charset="-78"/>
              </a:rPr>
              <a:t>مصدري التوتر هما الحاجات الفسيولوجية وانعدام الامان الاجتماعي </a:t>
            </a:r>
          </a:p>
          <a:p>
            <a:pPr algn="just"/>
            <a:r>
              <a:rPr lang="ar-IQ" sz="2800" dirty="0" smtClean="0">
                <a:latin typeface="Simplified Arabic" pitchFamily="18" charset="-78"/>
                <a:cs typeface="Simplified Arabic" pitchFamily="18" charset="-78"/>
              </a:rPr>
              <a:t>يعتقد سوليفان ان الشخصية </a:t>
            </a:r>
            <a:r>
              <a:rPr lang="ar-IQ" sz="2800" dirty="0" smtClean="0">
                <a:latin typeface="Simplified Arabic" pitchFamily="18" charset="-78"/>
                <a:cs typeface="Simplified Arabic" pitchFamily="18" charset="-78"/>
              </a:rPr>
              <a:t>الانسانية </a:t>
            </a:r>
            <a:r>
              <a:rPr lang="ar-IQ" sz="2800" dirty="0" smtClean="0">
                <a:latin typeface="Simplified Arabic" pitchFamily="18" charset="-78"/>
                <a:cs typeface="Simplified Arabic" pitchFamily="18" charset="-78"/>
              </a:rPr>
              <a:t>تتشكل بواسطة القوى الاجتماعية ومع طول فترة الطفولة مما </a:t>
            </a:r>
            <a:r>
              <a:rPr lang="ar-IQ" sz="2800" dirty="0" smtClean="0">
                <a:latin typeface="Simplified Arabic" pitchFamily="18" charset="-78"/>
                <a:cs typeface="Simplified Arabic" pitchFamily="18" charset="-78"/>
              </a:rPr>
              <a:t>جعلها </a:t>
            </a:r>
            <a:r>
              <a:rPr lang="ar-IQ" sz="2800" dirty="0" smtClean="0">
                <a:latin typeface="Simplified Arabic" pitchFamily="18" charset="-78"/>
                <a:cs typeface="Simplified Arabic" pitchFamily="18" charset="-78"/>
              </a:rPr>
              <a:t>تتاثر بالاخرين وتعتمد عليهم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طبيعة الشخصية :</a:t>
            </a:r>
            <a:endParaRPr lang="ar-IQ" sz="3200" b="1"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401080" cy="5554683"/>
          </a:xfrm>
        </p:spPr>
        <p:style>
          <a:lnRef idx="3">
            <a:schemeClr val="lt1"/>
          </a:lnRef>
          <a:fillRef idx="1">
            <a:schemeClr val="accent4"/>
          </a:fillRef>
          <a:effectRef idx="1">
            <a:schemeClr val="accent4"/>
          </a:effectRef>
          <a:fontRef idx="minor">
            <a:schemeClr val="lt1"/>
          </a:fontRef>
        </p:style>
        <p:txBody>
          <a:bodyPr>
            <a:normAutofit/>
          </a:bodyPr>
          <a:lstStyle/>
          <a:p>
            <a:r>
              <a:rPr lang="ar-IQ" sz="2800" dirty="0" smtClean="0">
                <a:latin typeface="Simplified Arabic" pitchFamily="18" charset="-78"/>
                <a:cs typeface="Simplified Arabic" pitchFamily="18" charset="-78"/>
              </a:rPr>
              <a:t>يرى سوليفان ان التوتر يمكن ان يظهر باربعة طرق مختلفة :</a:t>
            </a:r>
          </a:p>
          <a:p>
            <a:r>
              <a:rPr lang="ar-IQ" sz="2800" dirty="0" smtClean="0">
                <a:latin typeface="Simplified Arabic" pitchFamily="18" charset="-78"/>
                <a:cs typeface="Simplified Arabic" pitchFamily="18" charset="-78"/>
              </a:rPr>
              <a:t>حالة من عدم التوازن </a:t>
            </a:r>
            <a:r>
              <a:rPr lang="ar-IQ" sz="2800" dirty="0" smtClean="0">
                <a:latin typeface="Simplified Arabic" pitchFamily="18" charset="-78"/>
                <a:cs typeface="Simplified Arabic" pitchFamily="18" charset="-78"/>
              </a:rPr>
              <a:t>الداخلي </a:t>
            </a:r>
            <a:r>
              <a:rPr lang="ar-IQ" sz="2800" dirty="0" smtClean="0">
                <a:latin typeface="Simplified Arabic" pitchFamily="18" charset="-78"/>
                <a:cs typeface="Simplified Arabic" pitchFamily="18" charset="-78"/>
              </a:rPr>
              <a:t>تسببها الحاجات البيوكيميائية مثل الرغبة الجنسية الحاجة الى التخلص من </a:t>
            </a:r>
            <a:r>
              <a:rPr lang="ar-IQ" sz="2800" dirty="0" smtClean="0">
                <a:latin typeface="Simplified Arabic" pitchFamily="18" charset="-78"/>
                <a:cs typeface="Simplified Arabic" pitchFamily="18" charset="-78"/>
              </a:rPr>
              <a:t>الفضلات </a:t>
            </a:r>
            <a:r>
              <a:rPr lang="ar-IQ" sz="2800" dirty="0" smtClean="0">
                <a:latin typeface="Simplified Arabic" pitchFamily="18" charset="-78"/>
                <a:cs typeface="Simplified Arabic" pitchFamily="18" charset="-78"/>
              </a:rPr>
              <a:t>والتبول والحاجة الى الطعام والماء والاوكسجين </a:t>
            </a:r>
          </a:p>
          <a:p>
            <a:r>
              <a:rPr lang="ar-IQ" sz="2800" dirty="0" smtClean="0">
                <a:latin typeface="Simplified Arabic" pitchFamily="18" charset="-78"/>
                <a:cs typeface="Simplified Arabic" pitchFamily="18" charset="-78"/>
              </a:rPr>
              <a:t>ان التوتر قد يظهر نتيجة الحاجة الى النوم الذي يراه سوليفان مختلف عن الحاجات البيوكيميائية </a:t>
            </a:r>
          </a:p>
          <a:p>
            <a:r>
              <a:rPr lang="ar-IQ" sz="2800" dirty="0" smtClean="0">
                <a:latin typeface="Simplified Arabic" pitchFamily="18" charset="-78"/>
                <a:cs typeface="Simplified Arabic" pitchFamily="18" charset="-78"/>
              </a:rPr>
              <a:t>التوتر قد يظهر نتيجة للقلق وهذه الخبرة الانفعالية غير السارة في اثرها غالبا ما ترجع الى اسباب داخلية او خارجية وقد يكون بسبب انفعالات غريبة من الخوف والفزع والرعب </a:t>
            </a:r>
          </a:p>
          <a:p>
            <a:r>
              <a:rPr lang="ar-IQ" sz="2800" dirty="0" smtClean="0">
                <a:latin typeface="Simplified Arabic" pitchFamily="18" charset="-78"/>
                <a:cs typeface="Simplified Arabic" pitchFamily="18" charset="-78"/>
              </a:rPr>
              <a:t>يحدث التوتر عندما تكون الام او من يقوم مقامها محل ملاحظة من قبل طفلها وبشكل مبالغ فيه وهو ما يوضح وجود حاجة ما هذا النوع من التوتر يسمى خبرة الوهن </a:t>
            </a:r>
            <a:endParaRPr lang="ar-IQ"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329642" cy="5554683"/>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يعتقد سوليفان ان هناك دافعين اضافيين يظهران في الرضاعة مشتقان من الحاجة للامن هما </a:t>
            </a:r>
          </a:p>
          <a:p>
            <a:pPr algn="just"/>
            <a:r>
              <a:rPr lang="ar-IQ" sz="2800" dirty="0" smtClean="0">
                <a:latin typeface="Simplified Arabic" pitchFamily="18" charset="-78"/>
                <a:cs typeface="Simplified Arabic" pitchFamily="18" charset="-78"/>
              </a:rPr>
              <a:t>دافع السلطة اذ يرى </a:t>
            </a:r>
            <a:r>
              <a:rPr lang="ar-IQ" sz="2800" dirty="0" smtClean="0">
                <a:latin typeface="Simplified Arabic" pitchFamily="18" charset="-78"/>
                <a:cs typeface="Simplified Arabic" pitchFamily="18" charset="-78"/>
              </a:rPr>
              <a:t>سوليفان </a:t>
            </a:r>
            <a:r>
              <a:rPr lang="ar-IQ" sz="2800" dirty="0" smtClean="0">
                <a:latin typeface="Simplified Arabic" pitchFamily="18" charset="-78"/>
                <a:cs typeface="Simplified Arabic" pitchFamily="18" charset="-78"/>
              </a:rPr>
              <a:t>بان الاكتشاف الاول للرضيع هو عجزه وضعفه فهو لايستطيع القيام باي شيء لنفسه كونه لايمتلك القوة والسلطة في علاقاته مع الاخرين وهو لايستطيع تحقيق الاشباع والرضا اوالحصول على الامان دون هذه السلطة </a:t>
            </a:r>
          </a:p>
          <a:p>
            <a:pPr algn="just"/>
            <a:r>
              <a:rPr lang="ar-IQ" sz="2800" dirty="0" smtClean="0">
                <a:latin typeface="Simplified Arabic" pitchFamily="18" charset="-78"/>
                <a:cs typeface="Simplified Arabic" pitchFamily="18" charset="-78"/>
              </a:rPr>
              <a:t>الحاجة الى التقريب الجسمي عدها سوليفان موروثة وهي ذا صلة وثيقة بالامن الاجتماعي  </a:t>
            </a:r>
            <a:endParaRPr lang="ar-IQ"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وفقا لوجهة نظر سوليفان فان شخصية الفرد تحدد وفق ثلاث عمليات بارزة في التفاعلات بين الافراد وهذه العمليات هي </a:t>
            </a:r>
          </a:p>
          <a:p>
            <a:pPr algn="just"/>
            <a:r>
              <a:rPr lang="ar-IQ" sz="2800" dirty="0" smtClean="0">
                <a:latin typeface="Simplified Arabic" pitchFamily="18" charset="-78"/>
                <a:cs typeface="Simplified Arabic" pitchFamily="18" charset="-78"/>
              </a:rPr>
              <a:t>الديناميات : هي شكل ثابت نسبيا من الطاقة والتي تظهر نفسها بعملية مميزة في العلاقات بين الافراد وتعد اصغر عنصر في دراسة او وصف الشخصية </a:t>
            </a:r>
          </a:p>
          <a:p>
            <a:pPr algn="just"/>
            <a:r>
              <a:rPr lang="ar-IQ" sz="2800" dirty="0" smtClean="0">
                <a:latin typeface="Simplified Arabic" pitchFamily="18" charset="-78"/>
                <a:cs typeface="Simplified Arabic" pitchFamily="18" charset="-78"/>
              </a:rPr>
              <a:t>تنشأ من التجارب مع الاخرين وهي تتراكم بحيث انه كلما كان لدى الفرد كمية اعظم وتنوع اكثر من التجارب كثر عدد الديناميات التي يظهرها الفرد وهي هنا تشبه اسلوب الحياة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جوانب الشخصية :</a:t>
            </a:r>
            <a:endParaRPr lang="ar-IQ" sz="3200" b="1"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يعتقد سوليفان بان كل الديناميات يمكن تصنيفها الى صنفين هما </a:t>
            </a:r>
          </a:p>
          <a:p>
            <a:pPr algn="just"/>
            <a:r>
              <a:rPr lang="ar-IQ" sz="2800" dirty="0" smtClean="0">
                <a:latin typeface="Simplified Arabic" pitchFamily="18" charset="-78"/>
                <a:cs typeface="Simplified Arabic" pitchFamily="18" charset="-78"/>
              </a:rPr>
              <a:t>صنف منطقي وهذه تتمركز حول المناطق الجسمية مثل الفم وغيرها وتهتم بالفعاليات الجسمية مثل الاكل والشراب وهي موروثة </a:t>
            </a:r>
          </a:p>
          <a:p>
            <a:pPr algn="just"/>
            <a:r>
              <a:rPr lang="ar-IQ" sz="2800" dirty="0" smtClean="0">
                <a:latin typeface="Simplified Arabic" pitchFamily="18" charset="-78"/>
                <a:cs typeface="Simplified Arabic" pitchFamily="18" charset="-78"/>
              </a:rPr>
              <a:t>صنف متشابك العلاقات بين الناس وهذه تتعلق بالعلاقات مع الاخرين يتعلمها الفرد من التجارب مع الاخرين .</a:t>
            </a:r>
          </a:p>
          <a:p>
            <a:pPr algn="just"/>
            <a:r>
              <a:rPr lang="ar-IQ" sz="2800" dirty="0" smtClean="0">
                <a:latin typeface="Simplified Arabic" pitchFamily="18" charset="-78"/>
                <a:cs typeface="Simplified Arabic" pitchFamily="18" charset="-78"/>
              </a:rPr>
              <a:t>دينامية النفس : وهي فكرة الفرد عن نفسه مبنية على اساس علاقاته مع الاخرين </a:t>
            </a:r>
          </a:p>
          <a:p>
            <a:pPr algn="just"/>
            <a:r>
              <a:rPr lang="ar-IQ" sz="2800" dirty="0" smtClean="0">
                <a:latin typeface="Simplified Arabic" pitchFamily="18" charset="-78"/>
                <a:cs typeface="Simplified Arabic" pitchFamily="18" charset="-78"/>
              </a:rPr>
              <a:t>تصور الاشخاص : تعني الصورة الذهنية التي يمتلكها الفرد عن الاخرين وعن نفسه وقد تكون هذه الصورة غير ممثلة تمثيلا صادقا لانها تتاثر بطبيعة نظام ذات الفرد </a:t>
            </a:r>
            <a:endParaRPr lang="ar-IQ"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401080" cy="5626121"/>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sz="2800" dirty="0" smtClean="0">
                <a:latin typeface="Simplified Arabic" pitchFamily="18" charset="-78"/>
                <a:cs typeface="Simplified Arabic" pitchFamily="18" charset="-78"/>
              </a:rPr>
              <a:t>انماط التجارب : يرى سوليفان اننا ندرك العالم ونجربه من حولنا بثلاث مستويات من التفكير او الادراك والتي عن طريقها نتصل او نرتبط بالاخرين وهذه المستويات هي :</a:t>
            </a:r>
          </a:p>
          <a:p>
            <a:pPr algn="just"/>
            <a:r>
              <a:rPr lang="ar-IQ" sz="2800" dirty="0" smtClean="0">
                <a:latin typeface="Simplified Arabic" pitchFamily="18" charset="-78"/>
                <a:cs typeface="Simplified Arabic" pitchFamily="18" charset="-78"/>
              </a:rPr>
              <a:t>الادراك الفطري : هذه التجربة تحدث خلال الاشهر الاولى القليلة من فترة الرضاعة وهي تشمل ادراك الاحساس المباشر والافكار او المشاعر حال حدوثها دون استدلال اي ارتباط بينها . كلما كبر الطفل تنمو لديه القدرة على الاستنتاج وهذه الفكرة تشبه فكرة بياجيه في مرحلة ما قبل العمليات .</a:t>
            </a:r>
          </a:p>
          <a:p>
            <a:pPr algn="just"/>
            <a:r>
              <a:rPr lang="ar-IQ" sz="2800" dirty="0" smtClean="0">
                <a:latin typeface="Simplified Arabic" pitchFamily="18" charset="-78"/>
                <a:cs typeface="Simplified Arabic" pitchFamily="18" charset="-78"/>
              </a:rPr>
              <a:t>الادراك الناقص : هنا يبدا الرضيع يدرك بعض المعاني من المنبهات التي كانت مستقلة وعديمة المعنى اذ يبدا يفهم العلاقات السببية ويبدا يستعمل اللغة للاتصال ولو بشكل بدائي </a:t>
            </a:r>
          </a:p>
          <a:p>
            <a:pPr algn="just"/>
            <a:r>
              <a:rPr lang="ar-IQ" sz="2800" dirty="0" smtClean="0">
                <a:latin typeface="Simplified Arabic" pitchFamily="18" charset="-78"/>
                <a:cs typeface="Simplified Arabic" pitchFamily="18" charset="-78"/>
              </a:rPr>
              <a:t>التواصل اللغوي : يمثل هذا المستوى ارقى انواع التجارب اذ يتعلم الطفل استعمال اللغة ليس الاصوات فقط ولكن الرموز الكلمات والتي يكون معناها بصورة عامة مشتركا لدى كل الناس في الثقافة </a:t>
            </a:r>
            <a:endParaRPr lang="ar-IQ" sz="2800"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fontScale="92500" lnSpcReduction="10000"/>
          </a:bodyPr>
          <a:lstStyle/>
          <a:p>
            <a:pPr algn="just"/>
            <a:r>
              <a:rPr lang="ar-IQ" dirty="0" smtClean="0">
                <a:latin typeface="Simplified Arabic" pitchFamily="18" charset="-78"/>
                <a:cs typeface="Simplified Arabic" pitchFamily="18" charset="-78"/>
              </a:rPr>
              <a:t>حدد سوليفان سبع مراحل مميزة قد تنمو خلالها الشخصية وكالاتي </a:t>
            </a:r>
          </a:p>
          <a:p>
            <a:pPr algn="just"/>
            <a:r>
              <a:rPr lang="ar-IQ" dirty="0" smtClean="0">
                <a:latin typeface="Simplified Arabic" pitchFamily="18" charset="-78"/>
                <a:cs typeface="Simplified Arabic" pitchFamily="18" charset="-78"/>
              </a:rPr>
              <a:t>مرحلة المهد تبدا من الولادة وتستمر حتى ظهور اللغة ركز فيها على الخبرات الفمية فالوليد يشخص امه اولا ما اذا كانت حسنة او سيئة مميزا في ذلك بين اربع انواع مختلفة من الحلمات كرمز للام مصدر الغذاء </a:t>
            </a:r>
          </a:p>
          <a:p>
            <a:pPr algn="just"/>
            <a:r>
              <a:rPr lang="ar-IQ" dirty="0" smtClean="0">
                <a:latin typeface="Simplified Arabic" pitchFamily="18" charset="-78"/>
                <a:cs typeface="Simplified Arabic" pitchFamily="18" charset="-78"/>
              </a:rPr>
              <a:t>الحلمة الجيدة والمشبعة هي حلمة الام الحنون التي تمد الطفل بالحنان والحليب والغذا عند الجوع </a:t>
            </a:r>
          </a:p>
          <a:p>
            <a:pPr algn="just"/>
            <a:r>
              <a:rPr lang="ar-IQ" dirty="0" smtClean="0">
                <a:latin typeface="Simplified Arabic" pitchFamily="18" charset="-78"/>
                <a:cs typeface="Simplified Arabic" pitchFamily="18" charset="-78"/>
              </a:rPr>
              <a:t>الحلمة الجيدة غير المشبعة هي حلمة الام التي تقدم له عندما يكون غير جائع </a:t>
            </a:r>
          </a:p>
          <a:p>
            <a:pPr algn="just"/>
            <a:r>
              <a:rPr lang="ar-IQ" dirty="0" smtClean="0">
                <a:latin typeface="Simplified Arabic" pitchFamily="18" charset="-78"/>
                <a:cs typeface="Simplified Arabic" pitchFamily="18" charset="-78"/>
              </a:rPr>
              <a:t>الحلمة المؤذية هي حلمة الام التي لاتعطي الحليب ومن ثم يدفعه بين الحين والاخر الى الغذاء البديل </a:t>
            </a:r>
          </a:p>
          <a:p>
            <a:pPr algn="just"/>
            <a:r>
              <a:rPr lang="ar-IQ" dirty="0" smtClean="0">
                <a:latin typeface="Simplified Arabic" pitchFamily="18" charset="-78"/>
                <a:cs typeface="Simplified Arabic" pitchFamily="18" charset="-78"/>
              </a:rPr>
              <a:t>الحلمة الشريرة هي حلة الام القلقة التي تبدو غير سعيدة والتي ترفض مجرد فكرة ان طفلها جائع  </a:t>
            </a:r>
            <a:endParaRPr lang="ar-IQ"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نمو الشخصية </a:t>
            </a:r>
            <a:endParaRPr lang="ar-IQ" sz="3200" b="1"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TotalTime>
  <Words>1185</Words>
  <Application>Microsoft Office PowerPoint</Application>
  <PresentationFormat>عرض على الشاشة (3:4)‏</PresentationFormat>
  <Paragraphs>64</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Concourse</vt:lpstr>
      <vt:lpstr>              نظرية سوليفان              العلاقات المتبادلة</vt:lpstr>
      <vt:lpstr>عرض تقديمي في PowerPoint</vt:lpstr>
      <vt:lpstr>طبيعة الشخصية :</vt:lpstr>
      <vt:lpstr>عرض تقديمي في PowerPoint</vt:lpstr>
      <vt:lpstr>عرض تقديمي في PowerPoint</vt:lpstr>
      <vt:lpstr>جوانب الشخصية :</vt:lpstr>
      <vt:lpstr>عرض تقديمي في PowerPoint</vt:lpstr>
      <vt:lpstr>عرض تقديمي في PowerPoint</vt:lpstr>
      <vt:lpstr>نمو الشخصية </vt:lpstr>
      <vt:lpstr>عرض تقديمي في PowerPoint</vt:lpstr>
      <vt:lpstr>دفاعات الشخصية </vt:lpstr>
      <vt:lpstr>العصاب عند سوليفان </vt:lpstr>
      <vt:lpstr>علاج الشخصية عند سوليفان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سوليفان  العلاقات المتبادلة</dc:title>
  <dc:creator>pc</dc:creator>
  <cp:lastModifiedBy>الافق الجديد</cp:lastModifiedBy>
  <cp:revision>15</cp:revision>
  <dcterms:created xsi:type="dcterms:W3CDTF">2019-04-29T20:05:58Z</dcterms:created>
  <dcterms:modified xsi:type="dcterms:W3CDTF">2020-04-11T09:01:38Z</dcterms:modified>
</cp:coreProperties>
</file>