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4/2/2020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1154955" y="685799"/>
            <a:ext cx="8825658" cy="3640667"/>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4509A250-FF31-4206-8172-F9D3106AACB1}" type="datetimeFigureOut">
              <a:rPr lang="en-US" dirty="0"/>
              <a:t>4/2/2020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ar-SA" smtClean="0"/>
              <a:t>انقر لتحرير نمط العنوان الرئيسي</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4509A250-FF31-4206-8172-F9D3106AACB1}" type="datetimeFigureOut">
              <a:rPr lang="en-US" dirty="0"/>
              <a:t>4/2/2020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574800" y="1447800"/>
            <a:ext cx="7999315" cy="2323374"/>
          </a:xfrm>
        </p:spPr>
        <p:txBody>
          <a:bodyPr/>
          <a:lstStyle>
            <a:lvl1pPr>
              <a:defRPr sz="4800"/>
            </a:lvl1pPr>
          </a:lstStyle>
          <a:p>
            <a:r>
              <a:rPr lang="ar-SA" smtClean="0"/>
              <a:t>انقر لتحرير نمط العنوان الرئيسي</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lumMod val="60000"/>
                    <a:lumOff val="4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4509A250-FF31-4206-8172-F9D3106AACB1}" type="datetimeFigureOut">
              <a:rPr lang="en-US" dirty="0"/>
              <a:t>4/2/2020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
        <p:nvSpPr>
          <p:cNvPr id="11" name="TextBox 10"/>
          <p:cNvSpPr txBox="1"/>
          <p:nvPr/>
        </p:nvSpPr>
        <p:spPr>
          <a:xfrm>
            <a:off x="9330490" y="2613787"/>
            <a:ext cx="801912" cy="1969770"/>
          </a:xfrm>
          <a:prstGeom prst="rect">
            <a:avLst/>
          </a:prstGeom>
          <a:noFill/>
        </p:spPr>
        <p:txBody>
          <a:bodyPr wrap="square" rtlCol="0">
            <a:spAutoFit/>
          </a:bodyPr>
          <a:lstStyle/>
          <a:p>
            <a:pPr algn="r"/>
            <a:r>
              <a:rPr lang="en-US" sz="12200" b="0" i="0" dirty="0">
                <a:solidFill>
                  <a:schemeClr val="accent1">
                    <a:lumMod val="60000"/>
                    <a:lumOff val="40000"/>
                  </a:schemeClr>
                </a:solidFill>
                <a:latin typeface="Arial"/>
                <a:ea typeface="+mj-ea"/>
                <a:cs typeface="+mj-cs"/>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4509A250-FF31-4206-8172-F9D3106AACB1}" type="datetimeFigureOut">
              <a:rPr lang="en-US" dirty="0"/>
              <a:t>4/2/2020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4/2/2020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4/2/2020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nchorCtr="0"/>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9796027F-7875-4030-9381-8BD8C4F21935}" type="datetimeFigureOut">
              <a:rPr lang="en-US" dirty="0"/>
              <a:t>4/2/2020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9796027F-7875-4030-9381-8BD8C4F21935}" type="datetimeFigureOut">
              <a:rPr lang="en-US" dirty="0"/>
              <a:t>4/2/2020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4/2/2020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4/2/2020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4/2/2020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4/2/2020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3" cy="1447800"/>
          </a:xfrm>
        </p:spPr>
        <p:txBody>
          <a:bodyPr anchor="b"/>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1154955" y="3129280"/>
            <a:ext cx="34010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7" name="Date Placeholder 4"/>
          <p:cNvSpPr>
            <a:spLocks noGrp="1"/>
          </p:cNvSpPr>
          <p:nvPr>
            <p:ph type="dt" sz="half" idx="10"/>
          </p:nvPr>
        </p:nvSpPr>
        <p:spPr/>
        <p:txBody>
          <a:bodyPr/>
          <a:lstStyle/>
          <a:p>
            <a:fld id="{4509A250-FF31-4206-8172-F9D3106AACB1}" type="datetimeFigureOut">
              <a:rPr lang="en-US" dirty="0"/>
              <a:t>4/2/2020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4509A250-FF31-4206-8172-F9D3106AACB1}" type="datetimeFigureOut">
              <a:rPr lang="en-US" dirty="0"/>
              <a:t>4/2/2020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44"/>
          <a:stretch/>
        </p:blipFill>
        <p:spPr>
          <a:xfrm>
            <a:off x="0" y="2669685"/>
            <a:ext cx="403566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4/2/2020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lumMod val="60000"/>
            <a:lumOff val="4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154955" y="708339"/>
            <a:ext cx="8825658" cy="1468192"/>
          </a:xfrm>
        </p:spPr>
        <p:txBody>
          <a:bodyPr/>
          <a:lstStyle/>
          <a:p>
            <a:pPr algn="ctr"/>
            <a:r>
              <a:rPr lang="ar-IQ" dirty="0" smtClean="0"/>
              <a:t>مرحلة </a:t>
            </a:r>
            <a:r>
              <a:rPr lang="ar-IQ" smtClean="0"/>
              <a:t>المراهقة ج1</a:t>
            </a:r>
            <a:endParaRPr lang="en-US" dirty="0"/>
          </a:p>
        </p:txBody>
      </p:sp>
      <p:sp>
        <p:nvSpPr>
          <p:cNvPr id="3" name="عنوان فرعي 2"/>
          <p:cNvSpPr>
            <a:spLocks noGrp="1"/>
          </p:cNvSpPr>
          <p:nvPr>
            <p:ph type="subTitle" idx="1"/>
          </p:nvPr>
        </p:nvSpPr>
        <p:spPr>
          <a:xfrm>
            <a:off x="2378448" y="2427867"/>
            <a:ext cx="5941304" cy="3269087"/>
          </a:xfrm>
        </p:spPr>
        <p:txBody>
          <a:bodyPr/>
          <a:lstStyle/>
          <a:p>
            <a:endParaRPr lang="en-US" dirty="0"/>
          </a:p>
        </p:txBody>
      </p:sp>
      <p:pic>
        <p:nvPicPr>
          <p:cNvPr id="4" name="صورة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85624" y="2486024"/>
            <a:ext cx="5834128" cy="3152775"/>
          </a:xfrm>
          <a:prstGeom prst="rect">
            <a:avLst/>
          </a:prstGeom>
        </p:spPr>
      </p:pic>
    </p:spTree>
    <p:extLst>
      <p:ext uri="{BB962C8B-B14F-4D97-AF65-F5344CB8AC3E}">
        <p14:creationId xmlns:p14="http://schemas.microsoft.com/office/powerpoint/2010/main" val="1619165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46111" y="452718"/>
            <a:ext cx="9404723" cy="641986"/>
          </a:xfrm>
        </p:spPr>
        <p:txBody>
          <a:bodyPr/>
          <a:lstStyle/>
          <a:p>
            <a:pPr algn="ctr"/>
            <a:r>
              <a:rPr lang="ar-IQ" dirty="0" smtClean="0"/>
              <a:t>تعريف مرحلة المراهقة </a:t>
            </a:r>
            <a:endParaRPr lang="en-US" dirty="0"/>
          </a:p>
        </p:txBody>
      </p:sp>
      <p:sp>
        <p:nvSpPr>
          <p:cNvPr id="3" name="عنصر نائب للمحتوى 2"/>
          <p:cNvSpPr>
            <a:spLocks noGrp="1"/>
          </p:cNvSpPr>
          <p:nvPr>
            <p:ph idx="1"/>
          </p:nvPr>
        </p:nvSpPr>
        <p:spPr>
          <a:xfrm>
            <a:off x="1103312" y="1506828"/>
            <a:ext cx="9985398" cy="4741572"/>
          </a:xfrm>
        </p:spPr>
        <p:txBody>
          <a:bodyPr>
            <a:normAutofit lnSpcReduction="10000"/>
          </a:bodyPr>
          <a:lstStyle/>
          <a:p>
            <a:pPr algn="r"/>
            <a:endParaRPr lang="en-US" dirty="0" smtClean="0"/>
          </a:p>
          <a:p>
            <a:pPr algn="r"/>
            <a:r>
              <a:rPr lang="ar-IQ" b="1" dirty="0"/>
              <a:t>ت</a:t>
            </a:r>
            <a:r>
              <a:rPr lang="ar-IQ" b="1" dirty="0" smtClean="0"/>
              <a:t>عد </a:t>
            </a:r>
            <a:r>
              <a:rPr lang="ar-IQ" b="1" dirty="0"/>
              <a:t>المراهقة من أخطر المراحل التي يمر بها الإنسان ضمن أطواره المختلفة التي تتسم بالتجدد المستمر، والترقي في معارج الصعود نحو الكمال الإنساني الرشيد، ومكمن الخطر في هذه المرحلة التي تنتقل بالإنسان من الطفولة إلى الرشد، هي التغيرات في مظاهر النمو المختلفة (الجسمية والفسيولوجية والعقلية والاجتماعية والانفعالية والدينية والخلقية)، ولما يتعرض الإنسان فيها إلى صراعات متعددة، داخلية وخارجية.</a:t>
            </a:r>
            <a:endParaRPr lang="en-US" b="1" dirty="0"/>
          </a:p>
          <a:p>
            <a:pPr marL="0" indent="0" algn="r">
              <a:buNone/>
            </a:pPr>
            <a:endParaRPr lang="en-US" b="1" dirty="0"/>
          </a:p>
          <a:p>
            <a:pPr algn="r"/>
            <a:r>
              <a:rPr lang="ar-IQ" b="1" u="sng" dirty="0" smtClean="0"/>
              <a:t>مراحل المراهقة: </a:t>
            </a:r>
            <a:r>
              <a:rPr lang="ar-IQ" dirty="0"/>
              <a:t>هناك مراحل معيّنة في حياة كل إنسان تمر على حياتهِ وتعتبر من أجمل المراحل التي يمر فيها الإنسان إن أحسن </a:t>
            </a:r>
            <a:r>
              <a:rPr lang="ar-IQ" dirty="0" err="1"/>
              <a:t>إستغلالها</a:t>
            </a:r>
            <a:r>
              <a:rPr lang="ar-IQ" dirty="0"/>
              <a:t> , وتقسم مراحل المراهقة الى 3 أقسام بحيث كل قسم يدل على نمو وظاهرة موجودة في الإنسان , وهذه المراحل تختلف من مجتمع الى آخر باختلاف نمط الحياة التي يعيشها الفرد . </a:t>
            </a:r>
            <a:endParaRPr lang="en-US" dirty="0" smtClean="0"/>
          </a:p>
          <a:p>
            <a:pPr algn="r"/>
            <a:r>
              <a:rPr lang="ar-IQ" u="sng" dirty="0" smtClean="0"/>
              <a:t>المرحلة </a:t>
            </a:r>
            <a:r>
              <a:rPr lang="ar-IQ" u="sng" dirty="0"/>
              <a:t>الأول </a:t>
            </a:r>
            <a:r>
              <a:rPr lang="ar-IQ" dirty="0"/>
              <a:t>: وهي ما بين 11 الى 14 سنة والتي يكون فيها الشخص تظهر عليه تغيرات بيولوجية سريعة . </a:t>
            </a:r>
            <a:endParaRPr lang="ar-IQ" dirty="0" smtClean="0"/>
          </a:p>
          <a:p>
            <a:pPr algn="r"/>
            <a:r>
              <a:rPr lang="ar-IQ" u="sng" dirty="0" smtClean="0"/>
              <a:t>المرحلة </a:t>
            </a:r>
            <a:r>
              <a:rPr lang="ar-IQ" u="sng" dirty="0"/>
              <a:t>الثانية : </a:t>
            </a:r>
            <a:r>
              <a:rPr lang="ar-IQ" dirty="0"/>
              <a:t>وهي ما بين 14 الى 18 سنة بحيث في هذه الفترة يكتمل نمو التغيرات البيولوجية للإنسان </a:t>
            </a:r>
            <a:r>
              <a:rPr lang="ar-IQ" dirty="0" smtClean="0"/>
              <a:t>.</a:t>
            </a:r>
          </a:p>
          <a:p>
            <a:pPr algn="r"/>
            <a:r>
              <a:rPr lang="ar-IQ" dirty="0" smtClean="0"/>
              <a:t> </a:t>
            </a:r>
            <a:r>
              <a:rPr lang="ar-IQ" u="sng" dirty="0"/>
              <a:t>المرحلة الثالثة : </a:t>
            </a:r>
            <a:r>
              <a:rPr lang="ar-IQ" dirty="0"/>
              <a:t>وهي ما بين 18 الى 21 سنة وفي هذه المرحلة يكتمل نمو الإنسان بشخصيتهِ ورشدهِ واكتمال تصرفاتهِ التي تصبح مع مرور الوقت تدل على شخصيتهِ .</a:t>
            </a:r>
          </a:p>
          <a:p>
            <a:pPr algn="r"/>
            <a:endParaRPr lang="ar-IQ" dirty="0"/>
          </a:p>
          <a:p>
            <a:pPr algn="r"/>
            <a:endParaRPr lang="ar-IQ" dirty="0"/>
          </a:p>
          <a:p>
            <a:endParaRPr lang="ar-IQ" dirty="0"/>
          </a:p>
        </p:txBody>
      </p:sp>
    </p:spTree>
    <p:extLst>
      <p:ext uri="{BB962C8B-B14F-4D97-AF65-F5344CB8AC3E}">
        <p14:creationId xmlns:p14="http://schemas.microsoft.com/office/powerpoint/2010/main" val="558429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46111" y="452718"/>
            <a:ext cx="9404723" cy="912443"/>
          </a:xfrm>
        </p:spPr>
        <p:txBody>
          <a:bodyPr/>
          <a:lstStyle/>
          <a:p>
            <a:pPr algn="ctr"/>
            <a:r>
              <a:rPr lang="ar-IQ" dirty="0" smtClean="0"/>
              <a:t>مشاكل مرحلة المراهقة </a:t>
            </a:r>
            <a:endParaRPr lang="en-US" dirty="0"/>
          </a:p>
        </p:txBody>
      </p:sp>
      <p:sp>
        <p:nvSpPr>
          <p:cNvPr id="3" name="عنصر نائب للمحتوى 2"/>
          <p:cNvSpPr>
            <a:spLocks noGrp="1"/>
          </p:cNvSpPr>
          <p:nvPr>
            <p:ph idx="1"/>
          </p:nvPr>
        </p:nvSpPr>
        <p:spPr>
          <a:xfrm>
            <a:off x="399245" y="1545466"/>
            <a:ext cx="10856890" cy="4702934"/>
          </a:xfrm>
        </p:spPr>
        <p:txBody>
          <a:bodyPr>
            <a:normAutofit/>
          </a:bodyPr>
          <a:lstStyle/>
          <a:p>
            <a:pPr algn="r"/>
            <a:r>
              <a:rPr lang="ar-IQ" dirty="0"/>
              <a:t>الصراع الداخلي الموجود عنده : بحيث يكون المراهق في تلك المرحلة في صراع مع نفسه مع حقيقة الأمر والخيال الموجود في داخلهِ والذي يختلف ويكون بعيد كل البعد عن الواقع الذي يعيشه . </a:t>
            </a:r>
            <a:endParaRPr lang="en-US" dirty="0" smtClean="0"/>
          </a:p>
          <a:p>
            <a:pPr algn="r"/>
            <a:r>
              <a:rPr lang="ar-IQ" dirty="0" smtClean="0"/>
              <a:t>العصبية </a:t>
            </a:r>
            <a:r>
              <a:rPr lang="ar-IQ" dirty="0"/>
              <a:t>وصعوبة التعامل : وهي من أهم المشاكل التي قد تمر على المراهقين والتي يكونون فيها متعصبين وزيادة العناد فيهم لتحقيق رغباتهم بفرضها أو لتحقيق مطالبهم . </a:t>
            </a:r>
            <a:endParaRPr lang="en-US" dirty="0" smtClean="0"/>
          </a:p>
          <a:p>
            <a:pPr algn="r"/>
            <a:r>
              <a:rPr lang="ar-IQ" dirty="0" err="1" smtClean="0"/>
              <a:t>الإنفراد</a:t>
            </a:r>
            <a:r>
              <a:rPr lang="ar-IQ" dirty="0" smtClean="0"/>
              <a:t> </a:t>
            </a:r>
            <a:r>
              <a:rPr lang="ar-IQ" dirty="0"/>
              <a:t>بالآراء : إذ أنّ المراهق مقبل على الحياة فهو لا يحب أن يسمع كلام والديه لكي يفرض نفسه أمام الجميع , والكثير منهم يقعون في مشاكل عدم فهم الأهل لهم والتحرر من الأهل كالعيش معزول عنهم وما الى ذلك من أمور قد تؤدي مع مرور الوقت الى مخاوف كبيرة ومشاكل قد </a:t>
            </a:r>
            <a:r>
              <a:rPr lang="ar-IQ" dirty="0" err="1"/>
              <a:t>يواجهها</a:t>
            </a:r>
            <a:r>
              <a:rPr lang="ar-IQ" dirty="0"/>
              <a:t> الشخص </a:t>
            </a:r>
            <a:r>
              <a:rPr lang="ar-IQ" dirty="0" smtClean="0"/>
              <a:t>المراهق</a:t>
            </a:r>
            <a:endParaRPr lang="ar-IQ" dirty="0"/>
          </a:p>
        </p:txBody>
      </p:sp>
    </p:spTree>
    <p:extLst>
      <p:ext uri="{BB962C8B-B14F-4D97-AF65-F5344CB8AC3E}">
        <p14:creationId xmlns:p14="http://schemas.microsoft.com/office/powerpoint/2010/main" val="2929060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46111" y="452718"/>
            <a:ext cx="9404723" cy="500319"/>
          </a:xfrm>
        </p:spPr>
        <p:txBody>
          <a:bodyPr/>
          <a:lstStyle/>
          <a:p>
            <a:pPr algn="ctr"/>
            <a:r>
              <a:rPr lang="ar-IQ" dirty="0" smtClean="0"/>
              <a:t>خصائص النمو في مرحلة المراهقة </a:t>
            </a:r>
            <a:endParaRPr lang="en-US" dirty="0"/>
          </a:p>
        </p:txBody>
      </p:sp>
      <p:sp>
        <p:nvSpPr>
          <p:cNvPr id="3" name="عنصر نائب للمحتوى 2"/>
          <p:cNvSpPr>
            <a:spLocks noGrp="1"/>
          </p:cNvSpPr>
          <p:nvPr>
            <p:ph idx="1"/>
          </p:nvPr>
        </p:nvSpPr>
        <p:spPr>
          <a:xfrm>
            <a:off x="1103312" y="1378040"/>
            <a:ext cx="10165702" cy="4870360"/>
          </a:xfrm>
        </p:spPr>
        <p:txBody>
          <a:bodyPr>
            <a:normAutofit/>
          </a:bodyPr>
          <a:lstStyle/>
          <a:p>
            <a:pPr algn="r"/>
            <a:r>
              <a:rPr lang="ar-IQ" dirty="0"/>
              <a:t>1 - النمو الجسدي: حيث تظهر قفزة سريعة في النمو، طولاً ووزناً، تختلف بين الذكور والإناث، فتبدو الفتاة أطول وأثقل من الشاب خلال مرحلة المراهقة الأولى، وعند الذكور يتسع الكتفان بالنسبة إلى الوركين، وعند الإناث يتسع الوركان بالنسبة للكتفين والخصر، وعند الذكور تكون الساقان طويلتين بالنسبة لبقية الجسد، وتنمو العضلات.</a:t>
            </a:r>
          </a:p>
          <a:p>
            <a:pPr algn="r"/>
            <a:endParaRPr lang="ar-IQ" dirty="0"/>
          </a:p>
          <a:p>
            <a:pPr algn="r"/>
            <a:r>
              <a:rPr lang="en-US" dirty="0" smtClean="0"/>
              <a:t>2</a:t>
            </a:r>
            <a:r>
              <a:rPr lang="ar-IQ" dirty="0" smtClean="0"/>
              <a:t>2- </a:t>
            </a:r>
            <a:r>
              <a:rPr lang="ar-IQ" dirty="0"/>
              <a:t>التغير النفسي: إن للتحولات الهرمونية والتغيرات الجسدية في مرحلة المراهقة تأثيراً قوياً على الصورة الذاتية والمزاج والعلاقات الاجتماعية، فظهور الدورة الشهرية عند الإناث، يمكن أن يكون لها ردة فعل معقدة، تكون عبارة عن مزيج من الشعور بالمفاجأة والخوف والانزعاج، بل والابتهاج أحياناً، وذات الأمر قد يحدث عند الذكور عند حدوث القذف المنوي الأول، أي: مزيج من المشاعر السلبية </a:t>
            </a:r>
            <a:r>
              <a:rPr lang="ar-IQ" dirty="0" err="1"/>
              <a:t>والإيجايبة</a:t>
            </a:r>
            <a:r>
              <a:rPr lang="ar-IQ" dirty="0"/>
              <a:t>. ولكن المهم هنا، أن أكثرية الذكور يكون لديهم علم بالأمر قبل حدوثه، في حين أن معظم الإناث يتكلن على أمهاتهن للحصول على المعلومات أو يبحثن عنها في المصادر والمراجع المتوافرة.</a:t>
            </a:r>
            <a:endParaRPr lang="en-US" dirty="0"/>
          </a:p>
        </p:txBody>
      </p:sp>
    </p:spTree>
    <p:extLst>
      <p:ext uri="{BB962C8B-B14F-4D97-AF65-F5344CB8AC3E}">
        <p14:creationId xmlns:p14="http://schemas.microsoft.com/office/powerpoint/2010/main" val="987032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46111" y="452718"/>
            <a:ext cx="9404723" cy="1028352"/>
          </a:xfrm>
        </p:spPr>
        <p:txBody>
          <a:bodyPr/>
          <a:lstStyle/>
          <a:p>
            <a:pPr algn="ctr"/>
            <a:r>
              <a:rPr lang="ar-IQ" dirty="0" smtClean="0"/>
              <a:t>اشكال المراهقة </a:t>
            </a:r>
            <a:endParaRPr lang="en-US" dirty="0"/>
          </a:p>
        </p:txBody>
      </p:sp>
      <p:sp>
        <p:nvSpPr>
          <p:cNvPr id="3" name="عنصر نائب للمحتوى 2"/>
          <p:cNvSpPr>
            <a:spLocks noGrp="1"/>
          </p:cNvSpPr>
          <p:nvPr>
            <p:ph idx="1"/>
          </p:nvPr>
        </p:nvSpPr>
        <p:spPr/>
        <p:txBody>
          <a:bodyPr/>
          <a:lstStyle/>
          <a:p>
            <a:pPr algn="r"/>
            <a:r>
              <a:rPr lang="ar-IQ" dirty="0"/>
              <a:t>1- مراهقة سوية خالية من المشكلات والصعوبات.</a:t>
            </a:r>
          </a:p>
          <a:p>
            <a:pPr algn="r"/>
            <a:r>
              <a:rPr lang="ar-IQ" dirty="0"/>
              <a:t>2- مراهقة </a:t>
            </a:r>
            <a:r>
              <a:rPr lang="ar-IQ" dirty="0" err="1"/>
              <a:t>انسحابية</a:t>
            </a:r>
            <a:r>
              <a:rPr lang="ar-IQ" dirty="0"/>
              <a:t>، حيث ينسحب المراهق من مجتمع الأسرة، ومن مجتمع الأقران، ويفضل الانعزال والانفراد بنفسه، حيث يتأمل ذاته ومشكلاته.</a:t>
            </a:r>
          </a:p>
          <a:p>
            <a:pPr algn="r"/>
            <a:r>
              <a:rPr lang="ar-IQ" dirty="0"/>
              <a:t>3- مراهقة عدوانية، حيث يتسم سلوك المراهق فيها بالعدوان على نفسه وعلى غيره من الناس والأشياء.</a:t>
            </a:r>
          </a:p>
          <a:p>
            <a:pPr algn="r"/>
            <a:r>
              <a:rPr lang="ar-IQ" dirty="0"/>
              <a:t>والصراع لدى المراهق ينشأ من التغيرات البيولوجية، الجسدية والنفسية التي تطرأ عليه في هذه المرحلة، فجسدياً يشعر بنمو سريع في أعضاء جسمه قد يسبب له قلقاً وإرباكاً، وينتج عنه إحساسه بالخمول والكسل والتراخي، كذلك تؤدي سرعة النمو إلى جعل المهارات الحركية عند المراهق غير دقيقة، وقد يعتري المراهق حالات من اليأس والحزن والألم التي لا يعرف لها سبباً، ونفسيا يبدأ بالتحرر من سلطة الوالدين ليشعر بالاستقلالية والاعتماد على النفس، وبناء المسؤولية الاجتماعية، وهو في الوقت نفسه لا يستطيع أن يبتعد عن الوالدين؛ لأنهم مصدر الأمن والطمأنينة ومنبع الجانب المادي لديه، وهذا التعارض بين الحاجة إلى الاستقلال والتحرر والحاجة إلى الاعتماد على الوالدين، وعدم فهم الأهل لطبيعة المرحلة</a:t>
            </a:r>
            <a:endParaRPr lang="en-US" dirty="0"/>
          </a:p>
        </p:txBody>
      </p:sp>
    </p:spTree>
    <p:extLst>
      <p:ext uri="{BB962C8B-B14F-4D97-AF65-F5344CB8AC3E}">
        <p14:creationId xmlns:p14="http://schemas.microsoft.com/office/powerpoint/2010/main" val="777102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أيون">
  <a:themeElements>
    <a:clrScheme name="Ion">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EC76B5"/>
      </a:hlink>
      <a:folHlink>
        <a:srgbClr val="E8ACCD"/>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A207AED3-9ABC-4A18-9978-A59B65688B15}"/>
    </a:ext>
  </a:extLst>
</a:theme>
</file>

<file path=docProps/app.xml><?xml version="1.0" encoding="utf-8"?>
<Properties xmlns="http://schemas.openxmlformats.org/officeDocument/2006/extended-properties" xmlns:vt="http://schemas.openxmlformats.org/officeDocument/2006/docPropsVTypes">
  <Template>Ion</Template>
  <TotalTime>56</TotalTime>
  <Words>653</Words>
  <Application>Microsoft Office PowerPoint</Application>
  <PresentationFormat>شاشة عريضة</PresentationFormat>
  <Paragraphs>23</Paragraphs>
  <Slides>5</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5</vt:i4>
      </vt:variant>
    </vt:vector>
  </HeadingPairs>
  <TitlesOfParts>
    <vt:vector size="10" baseType="lpstr">
      <vt:lpstr>Arial</vt:lpstr>
      <vt:lpstr>Century Gothic</vt:lpstr>
      <vt:lpstr>Times New Roman</vt:lpstr>
      <vt:lpstr>Wingdings 3</vt:lpstr>
      <vt:lpstr>أيون</vt:lpstr>
      <vt:lpstr>مرحلة المراهقة ج1</vt:lpstr>
      <vt:lpstr>تعريف مرحلة المراهقة </vt:lpstr>
      <vt:lpstr>مشاكل مرحلة المراهقة </vt:lpstr>
      <vt:lpstr>خصائص النمو في مرحلة المراهقة </vt:lpstr>
      <vt:lpstr>اشكال المراهقة </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Maher</dc:creator>
  <cp:lastModifiedBy>Maher</cp:lastModifiedBy>
  <cp:revision>5</cp:revision>
  <dcterms:created xsi:type="dcterms:W3CDTF">2020-03-31T22:35:27Z</dcterms:created>
  <dcterms:modified xsi:type="dcterms:W3CDTF">2020-04-01T22:16:15Z</dcterms:modified>
</cp:coreProperties>
</file>