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B061527-E5B8-4B8F-8B23-54304A976E72}" type="datetimeFigureOut">
              <a:rPr lang="ar-IQ" smtClean="0"/>
              <a:t>03/08/1440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9500FBC-84BE-4BF4-A87D-70ECF6B73CD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500FBC-84BE-4BF4-A87D-70ECF6B73CD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500FBC-84BE-4BF4-A87D-70ECF6B73CD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500FBC-84BE-4BF4-A87D-70ECF6B73CDE}"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500FBC-84BE-4BF4-A87D-70ECF6B73CDE}"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9500FBC-84BE-4BF4-A87D-70ECF6B73CDE}"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29500FBC-84BE-4BF4-A87D-70ECF6B73CDE}"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29500FBC-84BE-4BF4-A87D-70ECF6B73CDE}"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B061527-E5B8-4B8F-8B23-54304A976E72}" type="datetimeFigureOut">
              <a:rPr lang="ar-IQ" smtClean="0"/>
              <a:t>03/08/1440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29500FBC-84BE-4BF4-A87D-70ECF6B73CD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B061527-E5B8-4B8F-8B23-54304A976E72}" type="datetimeFigureOut">
              <a:rPr lang="ar-IQ" smtClean="0"/>
              <a:t>03/08/1440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9500FBC-84BE-4BF4-A87D-70ECF6B73CDE}"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B061527-E5B8-4B8F-8B23-54304A976E72}" type="datetimeFigureOut">
              <a:rPr lang="ar-IQ" smtClean="0"/>
              <a:t>03/08/1440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9500FBC-84BE-4BF4-A87D-70ECF6B73CDE}"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B061527-E5B8-4B8F-8B23-54304A976E72}" type="datetimeFigureOut">
              <a:rPr lang="ar-IQ" smtClean="0"/>
              <a:t>03/08/1440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9500FBC-84BE-4BF4-A87D-70ECF6B73CD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4546" y="2428868"/>
            <a:ext cx="4214842" cy="1071570"/>
          </a:xfrm>
        </p:spPr>
        <p:style>
          <a:lnRef idx="1">
            <a:schemeClr val="accent1"/>
          </a:lnRef>
          <a:fillRef idx="2">
            <a:schemeClr val="accent1"/>
          </a:fillRef>
          <a:effectRef idx="1">
            <a:schemeClr val="accent1"/>
          </a:effectRef>
          <a:fontRef idx="minor">
            <a:schemeClr val="dk1"/>
          </a:fontRef>
        </p:style>
        <p:txBody>
          <a:bodyPr/>
          <a:lstStyle/>
          <a:p>
            <a:r>
              <a:rPr lang="ar-IQ" dirty="0" smtClean="0"/>
              <a:t>     نظرية فروم </a:t>
            </a:r>
            <a:endParaRPr lang="ar-IQ" dirty="0"/>
          </a:p>
        </p:txBody>
      </p:sp>
      <p:sp>
        <p:nvSpPr>
          <p:cNvPr id="3" name="Subtitle 2"/>
          <p:cNvSpPr>
            <a:spLocks noGrp="1"/>
          </p:cNvSpPr>
          <p:nvPr>
            <p:ph type="subTitle" idx="1"/>
          </p:nvPr>
        </p:nvSpPr>
        <p:spPr>
          <a:xfrm>
            <a:off x="2071670" y="3857628"/>
            <a:ext cx="4643470" cy="953683"/>
          </a:xfrm>
        </p:spPr>
        <p:style>
          <a:lnRef idx="1">
            <a:schemeClr val="dk1"/>
          </a:lnRef>
          <a:fillRef idx="2">
            <a:schemeClr val="dk1"/>
          </a:fillRef>
          <a:effectRef idx="1">
            <a:schemeClr val="dk1"/>
          </a:effectRef>
          <a:fontRef idx="minor">
            <a:schemeClr val="dk1"/>
          </a:fontRef>
        </p:style>
        <p:txBody>
          <a:bodyPr>
            <a:normAutofit lnSpcReduction="10000"/>
          </a:bodyPr>
          <a:lstStyle/>
          <a:p>
            <a:r>
              <a:rPr lang="ar-IQ" dirty="0" smtClean="0"/>
              <a:t>               الاستاذ الدكتور </a:t>
            </a:r>
          </a:p>
          <a:p>
            <a:r>
              <a:rPr lang="ar-IQ" dirty="0" smtClean="0"/>
              <a:t>               حيدر كريم سكر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a:t> </a:t>
            </a:r>
            <a:r>
              <a:rPr lang="ar-IQ" sz="2800" dirty="0">
                <a:latin typeface="Simplified Arabic" pitchFamily="18" charset="-78"/>
                <a:cs typeface="Simplified Arabic" pitchFamily="18" charset="-78"/>
              </a:rPr>
              <a:t>افترض فروم (1947) أن الإنسان مخلوق مزدوج الوجود فهو من جانب جزء من الطبيعة و لكنه أكثر الحيوانات ضعفا من الناحية الجسمية في تعايشه مع الطبيعة و هذا الضعف البايولوجي قد جرى تعريض له يتمثل بالقدرات الفريدة التي يتميز بها الإنسان غير أن هذه القدرات قد جعلته يبتعد عن الطبيعة و يشعر بالعزلة ، يرى فروم أن الإنسان حين بدا يبتعد عن الطبيعة حاول أيجاد طرق تربطه بها فعمد الناس القدامى إلى الانتماء لمجموعات تربطها أساطير و طقوس و عبادات أشياء و ظواهر في الطبيعة الشمس و القمر النار البرق أما في المجتمعات المعاصرة فان علاقة الانتماء توجهت إلى الإفراد و المؤسسات الاجتماعية كبديل نفسي للعلاقة بالطبيعة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401080" cy="541180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a:latin typeface="Simplified Arabic" pitchFamily="18" charset="-78"/>
                <a:cs typeface="Simplified Arabic" pitchFamily="18" charset="-78"/>
              </a:rPr>
              <a:t>الحاجة إلى الشموخ (التعالي): الانسان يسعى للارتفاع والارتقاء ، ومن ثم يعمل لتزدهر مواهبه ، ويسعى لأن يصبح مرموقاً من خلال تنمية خياله ومن خلال التحضر ، وإذا ما صدم أو تكررت احباطاته فأنه يصبح كارها والحب والكراهية استجابتان متباينتان لقضية واحدة هي الحاجة إلى الشموخ فإذا تحقق الإشباع أصبح الشخص مهياً ، وإذا لم يتحقق إشباع هذه الحاجة وحدث الإحباط تولدت الكراهية، يرى فروم أن الإنسان يسلك احد طريقتين في تحقيق حاجته إلى التجاوز، إما بإبداع و خلق أشياء ايجابية نافعة و هذا يتطلب أن نحب أنفسنا و الآخرين أيضا ، او بسلوك طريق تدميري يهدف إلى الهدم و ألحاق الضرر بالبيئة و الآخرين و هذا الأسلوب يسلكه عادة الإنسان الضعيف ، الذي يشعر بعدم القدرة على الخلق و كذلك الإنسان الذي تعاق حاجته إلى الخلق والإبداع لأي سبب من الأسباب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329642" cy="5554683"/>
          </a:xfrm>
        </p:spPr>
        <p:style>
          <a:lnRef idx="3">
            <a:schemeClr val="lt1"/>
          </a:lnRef>
          <a:fillRef idx="1">
            <a:schemeClr val="accent4"/>
          </a:fillRef>
          <a:effectRef idx="1">
            <a:schemeClr val="accent4"/>
          </a:effectRef>
          <a:fontRef idx="minor">
            <a:schemeClr val="lt1"/>
          </a:fontRef>
        </p:style>
        <p:txBody>
          <a:bodyPr/>
          <a:lstStyle/>
          <a:p>
            <a:pPr algn="just"/>
            <a:r>
              <a:rPr lang="ar-IQ" sz="2800" dirty="0">
                <a:latin typeface="Simplified Arabic" pitchFamily="18" charset="-78"/>
                <a:cs typeface="Simplified Arabic" pitchFamily="18" charset="-78"/>
              </a:rPr>
              <a:t> 3 ــ الحاجة إلى الهوية: يحتاج الفرد في أثناء بناء طابعه الاجتماعي إلى أن يتوحد مع الآخر أو يتوحد  مع العمل حتى يبتعد عن الوحدة والعزلة والاغتراب وفي الحالات المرضية قد يتوحد مع المعتدي أو مع نموذج مرضي.</a:t>
            </a:r>
            <a:r>
              <a:rPr lang="en-US" sz="2800" dirty="0">
                <a:latin typeface="Simplified Arabic" pitchFamily="18" charset="-78"/>
                <a:cs typeface="Simplified Arabic" pitchFamily="18" charset="-78"/>
              </a:rPr>
              <a:t>          </a:t>
            </a:r>
          </a:p>
          <a:p>
            <a:pPr algn="just"/>
            <a:r>
              <a:rPr lang="ar-IQ" sz="2800" dirty="0">
                <a:latin typeface="Simplified Arabic" pitchFamily="18" charset="-78"/>
                <a:cs typeface="Simplified Arabic" pitchFamily="18" charset="-78"/>
              </a:rPr>
              <a:t>4ــ الحاجة إلى الانضباط الاجتماعي: تحدد المعايير التي يطرحها النظام القائم نوع القيم السائدة التي ينبغي مسايرتها والالتزام بها والتوافق معها والعمل على تدعيمها وإذا ما امتص أفراد المجتمع هذه المعايير والنسق القيمي السائد ساد الوئام كيان المجتمع وعاش في هناء.</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SA" sz="2800" dirty="0">
                <a:latin typeface="Simplified Arabic" pitchFamily="18" charset="-78"/>
                <a:cs typeface="Simplified Arabic" pitchFamily="18" charset="-78"/>
              </a:rPr>
              <a:t>هناك اختلاف  في الحاجات عند "فروم"عن مفهوم الحاجات عند "فرويد " فعند فروم تنمو لدى الفرد من خلال علاقته بالاخرين حاجات مثل الحب ,الكراهية , التعاطف وتعد كل هذه الحاجات ظواهر نفسية اساسية . </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اما عند فرويد فهي ثانوية نتيجة الاشباعات او الاحباطات للحاجات الغريزية . والتثبيت عند "فرويد" يقود الى ميكانيزمات الدفاع كالاعلاء والتكوينات الضدية وتصبح جزء في بناء الطابع لدى الفرد فالبخيل او الشخص الذي يميل الى الادخار (نقود او اشياء اخرى ) يعني انه </a:t>
            </a:r>
            <a:r>
              <a:rPr lang="ar-SA" sz="2800" dirty="0" smtClean="0">
                <a:latin typeface="Simplified Arabic" pitchFamily="18" charset="-78"/>
                <a:cs typeface="Simplified Arabic" pitchFamily="18" charset="-78"/>
              </a:rPr>
              <a:t>اجرى </a:t>
            </a:r>
            <a:r>
              <a:rPr lang="ar-SA" sz="2800" dirty="0">
                <a:latin typeface="Simplified Arabic" pitchFamily="18" charset="-78"/>
                <a:cs typeface="Simplified Arabic" pitchFamily="18" charset="-78"/>
              </a:rPr>
              <a:t>اعلاء لاشعوريا للرغبة في الاحتفاظ </a:t>
            </a:r>
            <a:endParaRPr lang="ar-IQ" sz="2800" dirty="0" smtClean="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مدخل " فروم" لفهم الشخصية الانسانية يكمن في ادراكه لعلاقة الانسان بالعالم وبالاخرين وبالطبيعة وبنفسه ايضا ، فالانسان كائن اجتماعي وليس مكتفيا ذاتيا في المقام الاول كما يذكر فرويد وتاتي حاجته للاخرين لاشباع حاجته الغريزية في مقام ثانوي</a:t>
            </a:r>
            <a:endParaRPr lang="ar-IQ" sz="2800" dirty="0">
              <a:latin typeface="Simplified Arabic" pitchFamily="18" charset="-78"/>
              <a:cs typeface="Simplified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noAutofit/>
          </a:bodyPr>
          <a:lstStyle/>
          <a:p>
            <a:pPr algn="just"/>
            <a:r>
              <a:rPr lang="ar-IQ" sz="2400" dirty="0">
                <a:latin typeface="Simplified Arabic" pitchFamily="18" charset="-78"/>
                <a:cs typeface="Simplified Arabic" pitchFamily="18" charset="-78"/>
              </a:rPr>
              <a:t>يخبرنا فروم بان  هناك طريقتين أساسيتين يمكننا أن نسلكها في محاولاتنا لايجاد معنى و انتماء في الحياة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أول طريقة تحقيق حرية موجبة تتضمن محاولة أعادة الاتحاد مع الأشخاص الآخرين دون التنازل في نفس الوقت عن حرية الفرد </a:t>
            </a:r>
            <a:r>
              <a:rPr lang="ar-IQ" sz="2400" dirty="0" smtClean="0">
                <a:latin typeface="Simplified Arabic" pitchFamily="18" charset="-78"/>
                <a:cs typeface="Simplified Arabic" pitchFamily="18" charset="-78"/>
              </a:rPr>
              <a:t>وكرامته </a:t>
            </a:r>
            <a:r>
              <a:rPr lang="ar-IQ" sz="2400" dirty="0">
                <a:latin typeface="Simplified Arabic" pitchFamily="18" charset="-78"/>
                <a:cs typeface="Simplified Arabic" pitchFamily="18" charset="-78"/>
              </a:rPr>
              <a:t>و وحدته في هذا الشخص المتفائل الايثاري يرانا فروم متصلين بالآخرين عن طريق العمل و الحب عن طريق التعبير والإفصاح الصادق </a:t>
            </a:r>
            <a:r>
              <a:rPr lang="ar-IQ" sz="2400" dirty="0" smtClean="0">
                <a:latin typeface="Simplified Arabic" pitchFamily="18" charset="-78"/>
                <a:cs typeface="Simplified Arabic" pitchFamily="18" charset="-78"/>
              </a:rPr>
              <a:t>والصريح </a:t>
            </a:r>
            <a:r>
              <a:rPr lang="ar-IQ" sz="2400" dirty="0">
                <a:latin typeface="Simplified Arabic" pitchFamily="18" charset="-78"/>
                <a:cs typeface="Simplified Arabic" pitchFamily="18" charset="-78"/>
              </a:rPr>
              <a:t>لعواطفنا و قابلياتنا العقلية في هذا النوع من المجتمع الذي يسميه فروم المجتمع الانساني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الطريقة الثانية لاستعادة الامان هي عن طريق التخلي عن الحرية و التنازل عن فردية الفرد و وحدته الكاملة </a:t>
            </a:r>
            <a:r>
              <a:rPr lang="ar-IQ" sz="2400" dirty="0" smtClean="0">
                <a:latin typeface="Simplified Arabic" pitchFamily="18" charset="-78"/>
                <a:cs typeface="Simplified Arabic" pitchFamily="18" charset="-78"/>
              </a:rPr>
              <a:t>وكرامته </a:t>
            </a:r>
            <a:r>
              <a:rPr lang="ar-IQ" sz="2400" dirty="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والواضح </a:t>
            </a:r>
            <a:r>
              <a:rPr lang="ar-IQ" sz="2400" dirty="0">
                <a:latin typeface="Simplified Arabic" pitchFamily="18" charset="-78"/>
                <a:cs typeface="Simplified Arabic" pitchFamily="18" charset="-78"/>
              </a:rPr>
              <a:t>ان حلا كهذا لن يقود إلى التعبيروالإفصاح عن النفس و النمو الشخصي ، يوضح فروم لماذا يكون عند هذا العدد الكبير من الناس استعداد لقبول النظام الدكتاتوري مثل الحكم النازي في الثلاثينات من القرن العشرين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r>
              <a:rPr lang="ar-IQ" sz="2800" b="1" dirty="0">
                <a:latin typeface="Simplified Arabic" pitchFamily="18" charset="-78"/>
                <a:cs typeface="Simplified Arabic" pitchFamily="18" charset="-78"/>
              </a:rPr>
              <a:t>افترض فروم ميكانزمات هروب خاصة </a:t>
            </a:r>
            <a:r>
              <a:rPr lang="ar-IQ" sz="2800" b="1" dirty="0" smtClean="0">
                <a:latin typeface="Simplified Arabic" pitchFamily="18" charset="-78"/>
                <a:cs typeface="Simplified Arabic" pitchFamily="18" charset="-78"/>
              </a:rPr>
              <a:t>:</a:t>
            </a:r>
          </a:p>
          <a:p>
            <a:pPr algn="just"/>
            <a:r>
              <a:rPr lang="ar-IQ" sz="2800" dirty="0"/>
              <a:t> </a:t>
            </a:r>
            <a:r>
              <a:rPr lang="ar-IQ" sz="2800" dirty="0">
                <a:latin typeface="Simplified Arabic" pitchFamily="18" charset="-78"/>
                <a:cs typeface="Simplified Arabic" pitchFamily="18" charset="-78"/>
              </a:rPr>
              <a:t>الميكانزم الأول السلطوي ( التسلط) يظهر نفسه إما في الكفاح الماسوشيتسي </a:t>
            </a:r>
            <a:r>
              <a:rPr lang="ar-IQ" sz="2800" dirty="0" smtClean="0">
                <a:latin typeface="Simplified Arabic" pitchFamily="18" charset="-78"/>
                <a:cs typeface="Simplified Arabic" pitchFamily="18" charset="-78"/>
              </a:rPr>
              <a:t>أوالسادي </a:t>
            </a:r>
            <a:r>
              <a:rPr lang="ar-IQ" sz="2800" dirty="0">
                <a:latin typeface="Simplified Arabic" pitchFamily="18" charset="-78"/>
                <a:cs typeface="Simplified Arabic" pitchFamily="18" charset="-78"/>
              </a:rPr>
              <a:t>فالأشخاص الذين يصفون بالماسوشيستية يشعرون بالنقص </a:t>
            </a:r>
            <a:r>
              <a:rPr lang="ar-IQ" sz="2800" dirty="0" smtClean="0">
                <a:latin typeface="Simplified Arabic" pitchFamily="18" charset="-78"/>
                <a:cs typeface="Simplified Arabic" pitchFamily="18" charset="-78"/>
              </a:rPr>
              <a:t>وبعدم </a:t>
            </a:r>
            <a:r>
              <a:rPr lang="ar-IQ" sz="2800" dirty="0">
                <a:latin typeface="Simplified Arabic" pitchFamily="18" charset="-78"/>
                <a:cs typeface="Simplified Arabic" pitchFamily="18" charset="-78"/>
              </a:rPr>
              <a:t>الملائمة </a:t>
            </a:r>
            <a:r>
              <a:rPr lang="ar-IQ" sz="2800" dirty="0" smtClean="0">
                <a:latin typeface="Simplified Arabic" pitchFamily="18" charset="-78"/>
                <a:cs typeface="Simplified Arabic" pitchFamily="18" charset="-78"/>
              </a:rPr>
              <a:t>ومع </a:t>
            </a:r>
            <a:r>
              <a:rPr lang="ar-IQ" sz="2800" dirty="0">
                <a:latin typeface="Simplified Arabic" pitchFamily="18" charset="-78"/>
                <a:cs typeface="Simplified Arabic" pitchFamily="18" charset="-78"/>
              </a:rPr>
              <a:t>أنهم قد يشتكون من هذه المشاعر و أنهم يرغبون بالتخلص منها في الواقع يشعرون بالحاجة القوية للاعتماد </a:t>
            </a:r>
            <a:r>
              <a:rPr lang="ar-IQ" sz="2800" dirty="0" smtClean="0">
                <a:latin typeface="Simplified Arabic" pitchFamily="18" charset="-78"/>
                <a:cs typeface="Simplified Arabic" pitchFamily="18" charset="-78"/>
              </a:rPr>
              <a:t>والاتكال أوعلى </a:t>
            </a:r>
            <a:r>
              <a:rPr lang="ar-IQ" sz="2800" dirty="0">
                <a:latin typeface="Simplified Arabic" pitchFamily="18" charset="-78"/>
                <a:cs typeface="Simplified Arabic" pitchFamily="18" charset="-78"/>
              </a:rPr>
              <a:t>شخص أو على مؤسسة </a:t>
            </a:r>
            <a:r>
              <a:rPr lang="ar-IQ" sz="2800" dirty="0" smtClean="0">
                <a:latin typeface="Simplified Arabic" pitchFamily="18" charset="-78"/>
                <a:cs typeface="Simplified Arabic" pitchFamily="18" charset="-78"/>
              </a:rPr>
              <a:t>وهم </a:t>
            </a:r>
            <a:r>
              <a:rPr lang="ar-IQ" sz="2800" dirty="0">
                <a:latin typeface="Simplified Arabic" pitchFamily="18" charset="-78"/>
                <a:cs typeface="Simplified Arabic" pitchFamily="18" charset="-78"/>
              </a:rPr>
              <a:t>يخضعون برغبة لسيطرة </a:t>
            </a:r>
            <a:r>
              <a:rPr lang="ar-IQ" sz="2800" dirty="0" smtClean="0">
                <a:latin typeface="Simplified Arabic" pitchFamily="18" charset="-78"/>
                <a:cs typeface="Simplified Arabic" pitchFamily="18" charset="-78"/>
              </a:rPr>
              <a:t>أشخاص </a:t>
            </a:r>
            <a:r>
              <a:rPr lang="ar-IQ" sz="2800" dirty="0">
                <a:latin typeface="Simplified Arabic" pitchFamily="18" charset="-78"/>
                <a:cs typeface="Simplified Arabic" pitchFamily="18" charset="-78"/>
              </a:rPr>
              <a:t>آخرين آو لقوى اجتماعية و يسلكون بطريقة ضعيفة و عاجزة نحو الآخرين ثم يحصلون على الأمان عن طريق أعمال الخضوع هذه و هذا يلطف مشاعرهم بالوحدة .</a:t>
            </a:r>
            <a:endParaRPr lang="en-US" sz="2800" dirty="0">
              <a:latin typeface="Simplified Arabic" pitchFamily="18" charset="-78"/>
              <a:cs typeface="Simplified Arabic" pitchFamily="18" charset="-78"/>
            </a:endParaRPr>
          </a:p>
          <a:p>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600" dirty="0" smtClean="0">
                <a:latin typeface="Simplified Arabic" pitchFamily="18" charset="-78"/>
                <a:cs typeface="Simplified Arabic" pitchFamily="18" charset="-78"/>
              </a:rPr>
              <a:t>ميكانزمات الهروب النفسية </a:t>
            </a:r>
            <a:endParaRPr lang="ar-IQ" sz="3600" dirty="0">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a:latin typeface="Simplified Arabic" pitchFamily="18" charset="-78"/>
                <a:cs typeface="Simplified Arabic" pitchFamily="18" charset="-78"/>
              </a:rPr>
              <a:t>الكفاح السادي مع انه عكس الماسوشيستية ألا انه يوجد في نفس الشخص انواع كما يقول فروم انه يمثل أساسا الكفاح من أجل السلطة على الاخرين هناك ثلاثة طرق يمكن ان يعبر بها عن كفاح السادي </a:t>
            </a:r>
            <a:r>
              <a:rPr lang="ar-IQ" dirty="0" smtClean="0">
                <a:latin typeface="Simplified Arabic" pitchFamily="18" charset="-78"/>
                <a:cs typeface="Simplified Arabic" pitchFamily="18" charset="-78"/>
              </a:rPr>
              <a:t>التعبير </a:t>
            </a:r>
            <a:r>
              <a:rPr lang="ar-IQ" dirty="0">
                <a:latin typeface="Simplified Arabic" pitchFamily="18" charset="-78"/>
                <a:cs typeface="Simplified Arabic" pitchFamily="18" charset="-78"/>
              </a:rPr>
              <a:t>الاول </a:t>
            </a:r>
            <a:r>
              <a:rPr lang="ar-IQ" dirty="0" smtClean="0">
                <a:latin typeface="Simplified Arabic" pitchFamily="18" charset="-78"/>
                <a:cs typeface="Simplified Arabic" pitchFamily="18" charset="-78"/>
              </a:rPr>
              <a:t>يجعل </a:t>
            </a:r>
            <a:r>
              <a:rPr lang="ar-IQ" dirty="0">
                <a:latin typeface="Simplified Arabic" pitchFamily="18" charset="-78"/>
                <a:cs typeface="Simplified Arabic" pitchFamily="18" charset="-78"/>
              </a:rPr>
              <a:t>الفرد الاخرين معتمدين عليه كليا من اجل ان يكون له سلطة مطلقة عليهم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 التعبير السادي الثاني يذهب ابعد من التحكم في الناس </a:t>
            </a:r>
            <a:r>
              <a:rPr lang="ar-IQ" dirty="0" smtClean="0">
                <a:latin typeface="Simplified Arabic" pitchFamily="18" charset="-78"/>
                <a:cs typeface="Simplified Arabic" pitchFamily="18" charset="-78"/>
              </a:rPr>
              <a:t>وإملاء </a:t>
            </a:r>
            <a:r>
              <a:rPr lang="ar-IQ" dirty="0">
                <a:latin typeface="Simplified Arabic" pitchFamily="18" charset="-78"/>
                <a:cs typeface="Simplified Arabic" pitchFamily="18" charset="-78"/>
              </a:rPr>
              <a:t>الأوامر عليهم هذه الطريقة تتضمن استغلال الآخرين عن طريق اخذ أو استعمال كل شي مرغوب يملكونه أشياء مادية أو صفات فكرية أو عاطفية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النوع الثالث من التعبير السادي يتضمن الرغبة في رؤية الآخرين يتعذبون و أن يكون هو سبب هذا العذاب و مع أن المعاناة قد تشمل الماجسميا حقيقيا ألا أنها في الأعم الأغلب تتضمن المعاناة العاطفية مثل التحقير أو الإرباك.</a:t>
            </a:r>
            <a:endParaRPr lang="en-US" dirty="0">
              <a:latin typeface="Simplified Arabic" pitchFamily="18" charset="-78"/>
              <a:cs typeface="Simplified Arabic" pitchFamily="18" charset="-78"/>
            </a:endParaRPr>
          </a:p>
          <a:p>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58204" cy="541180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a:latin typeface="Simplified Arabic" pitchFamily="18" charset="-78"/>
                <a:cs typeface="Simplified Arabic" pitchFamily="18" charset="-78"/>
              </a:rPr>
              <a:t>ميكانزم الهرب الثاني سماه فروم الهدم الذي هو عكس  السلطوية ( التسلط ) </a:t>
            </a:r>
            <a:r>
              <a:rPr lang="ar-IQ" sz="2800" dirty="0" smtClean="0">
                <a:latin typeface="Simplified Arabic" pitchFamily="18" charset="-78"/>
                <a:cs typeface="Simplified Arabic" pitchFamily="18" charset="-78"/>
              </a:rPr>
              <a:t>وبينما </a:t>
            </a:r>
            <a:r>
              <a:rPr lang="ar-IQ" sz="2800" dirty="0">
                <a:latin typeface="Simplified Arabic" pitchFamily="18" charset="-78"/>
                <a:cs typeface="Simplified Arabic" pitchFamily="18" charset="-78"/>
              </a:rPr>
              <a:t>في الميكانزم الأول يتضمن التعبير السادي أو الماسوشيستي بعض أنواع التفاعل مع الشيء،  يهدف الهدم إلى التخلص من الشيء يقول الشخص الهادم لنفسه ما معناه استطيع الهرب من شعوري عن طريق هدم العالم رأى فروم أدلة و شواهد التخريب و لو أنها خفية أو مبررة في كل أنحاء العالم في الحقيقة شعر فروم في الواقع أن كل شي يستعمل كمبرر للهدم بما في ذلك الحب و الواجب و الضمير و الوطنية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lstStyle/>
          <a:p>
            <a:pPr algn="just"/>
            <a:r>
              <a:rPr lang="ar-IQ" dirty="0"/>
              <a:t> </a:t>
            </a:r>
            <a:r>
              <a:rPr lang="ar-IQ" sz="2800" dirty="0">
                <a:latin typeface="Simplified Arabic" pitchFamily="18" charset="-78"/>
                <a:cs typeface="Simplified Arabic" pitchFamily="18" charset="-78"/>
              </a:rPr>
              <a:t>ميكانزم الهرب الثالث عند فروم له الأهمية الاجتماعية العظمى هو الانصياع و الامتثال الذاتي عن طريق هذا الميكانزم يسهل و يحرر الفرد من وحدته و عزلته عن طريق إزالة كل الظروف بينه و بين الآخرين يحقق الفرد ذلك عن طريق كونه  مثل كل شخص أخر بالانصياع بدون قيمه أو شرط للقواعد التي تحكم السلوك . شبه فروم هذا الميكانزم بالتلون الوقائي لبعض الحيوانات عن طريق كون الحيوان لا يمكن تمييزه عما يحيط به تحمي الحيوانات أنفسها و كذلك الحال مع الناس المنصاعين كل للقواعد (الأوامر )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lstStyle/>
          <a:p>
            <a:pPr algn="just"/>
            <a:r>
              <a:rPr lang="ar-IQ" dirty="0">
                <a:latin typeface="Simplified Arabic" pitchFamily="18" charset="-78"/>
                <a:cs typeface="Simplified Arabic" pitchFamily="18" charset="-78"/>
              </a:rPr>
              <a:t>الصفات التي توصف بها الشخصية السوية تشمل، الحب، الابداع، والعقلانية وتشكل الاطار المرجعي او التوجيهي المنتج ، مثل السلوك الوالدي ، اما المبادئ غير المرغوبة الاطر المرجعية غير المنتجة وتشمل الارتباط المتكافئ او الارتباط الاعتمادي بين الطفل ووالديه، النرجسية ،والخضوع للسلطة تحطيم الذات، والسعي من اجل جمع الثروة بالاضافة الى ذلك فقد وصف فروم اربع انماط من الشخصية هي:</a:t>
            </a:r>
            <a:endParaRPr lang="en-US"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a:t>انماط الشخصية</a:t>
            </a:r>
            <a:r>
              <a:rPr lang="ar-IQ" b="1" dirty="0" smtClean="0"/>
              <a:t>:</a:t>
            </a:r>
            <a:r>
              <a:rPr lang="en-US" dirty="0"/>
              <a:t/>
            </a:r>
            <a:br>
              <a:rPr lang="en-US" dirty="0"/>
            </a:b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58204" cy="5626121"/>
          </a:xfrm>
        </p:spPr>
        <p:style>
          <a:lnRef idx="3">
            <a:schemeClr val="lt1"/>
          </a:lnRef>
          <a:fillRef idx="1">
            <a:schemeClr val="accent4"/>
          </a:fillRef>
          <a:effectRef idx="1">
            <a:schemeClr val="accent4"/>
          </a:effectRef>
          <a:fontRef idx="minor">
            <a:schemeClr val="lt1"/>
          </a:fontRef>
        </p:style>
        <p:txBody>
          <a:bodyPr/>
          <a:lstStyle/>
          <a:p>
            <a:pPr algn="just"/>
            <a:r>
              <a:rPr lang="ar-SA" dirty="0"/>
              <a:t> </a:t>
            </a:r>
            <a:r>
              <a:rPr lang="ar-SA" sz="2800" dirty="0">
                <a:latin typeface="Simplified Arabic" pitchFamily="18" charset="-78"/>
                <a:cs typeface="Simplified Arabic" pitchFamily="18" charset="-78"/>
              </a:rPr>
              <a:t>لم يقدم فروم نظرية منظمة او كاملة في الشخصية ، الا انه اوضح عدة اراء تعد مكملة لاتجاهات التحليل النفسي وعلى النقيض من المحللين النفسيين الاخرين ، كان اهتمام فروم على الطابع الاجتماعي الذي يعد نواة تركيب الخلق والذي يشترك فيها معظم اعضاء ثقافة ما ، ان الموضوع الاساسي لجميع كتابات فروم ، هو ان الانسان يحس بالعزلة والوحدة لانه انفصل عن الطبيعة وبقية البشر وحالة العزلة هذه لاتوجد بين اي نوع اخر من انواع الكائنات ، بل انه الموقف الانساني المميز ، ركز فروم على المجتمع وقال ليس هناك افراد مرضى لكن هناك مجتمع </a:t>
            </a:r>
            <a:r>
              <a:rPr lang="ar-SA" sz="2800" dirty="0" smtClean="0">
                <a:latin typeface="Simplified Arabic" pitchFamily="18" charset="-78"/>
                <a:cs typeface="Simplified Arabic" pitchFamily="18" charset="-78"/>
              </a:rPr>
              <a:t>مريض</a:t>
            </a:r>
            <a:r>
              <a:rPr lang="ar-IQ" sz="2800" dirty="0" smtClean="0">
                <a:latin typeface="Simplified Arabic" pitchFamily="18" charset="-78"/>
                <a:cs typeface="Simplified Arabic" pitchFamily="18" charset="-78"/>
              </a:rPr>
              <a:t>.</a:t>
            </a:r>
            <a:endParaRPr lang="ar-IQ" sz="2800" dirty="0">
              <a:latin typeface="Simplified Arabic" pitchFamily="18" charset="-78"/>
              <a:cs typeface="Simplified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58204" cy="5411807"/>
          </a:xfrm>
        </p:spPr>
        <p:style>
          <a:lnRef idx="3">
            <a:schemeClr val="lt1"/>
          </a:lnRef>
          <a:fillRef idx="1">
            <a:schemeClr val="accent4"/>
          </a:fillRef>
          <a:effectRef idx="1">
            <a:schemeClr val="accent4"/>
          </a:effectRef>
          <a:fontRef idx="minor">
            <a:schemeClr val="lt1"/>
          </a:fontRef>
        </p:style>
        <p:txBody>
          <a:bodyPr/>
          <a:lstStyle/>
          <a:p>
            <a:pPr algn="just"/>
            <a:r>
              <a:rPr lang="ar-IQ" dirty="0"/>
              <a:t>1</a:t>
            </a:r>
            <a:r>
              <a:rPr lang="ar-IQ" dirty="0">
                <a:latin typeface="Simplified Arabic" pitchFamily="18" charset="-78"/>
                <a:cs typeface="Simplified Arabic" pitchFamily="18" charset="-78"/>
              </a:rPr>
              <a:t>ــــ الشخصية حسية المرجع: تتسم بنزعة الى تقبل المقترحات او العروض بعطف وتشبة في خصائصها الشخصية الفمية الاعتمادية في نظرية فرويد (بدون تخمينات جنسية) هذا النمط يعتقد ان منع كل شيء مرغوب يكون خارجي ويبحث عن الامان عن طريق كونه محبوب ومحل رعاية الاخرين. وطبقا لمفهوم هورناي " التحرك نحو الناس " هذا النمط يعتقد ان منبع كل شيء مرغوب يكون خارجي ( مركز التحكم لديه خارجي ) ويبحث عن الامان الكافي عن طريق كونه محبوب ومحل رعاية من الاخرين  </a:t>
            </a:r>
            <a:endParaRPr lang="en-US" dirty="0">
              <a:latin typeface="Simplified Arabic" pitchFamily="18" charset="-78"/>
              <a:cs typeface="Simplified Arabic" pitchFamily="18" charset="-78"/>
            </a:endParaRPr>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a:t>2</a:t>
            </a:r>
            <a:r>
              <a:rPr lang="ar-IQ" sz="2800" dirty="0">
                <a:latin typeface="Simplified Arabic" pitchFamily="18" charset="-78"/>
                <a:cs typeface="Simplified Arabic" pitchFamily="18" charset="-78"/>
              </a:rPr>
              <a:t>.الشخصية استغلالية المرجع:هي تنظر الى ان كل شيء حسن مصدره خارجي( مركز تحكم خارجي) ولكنه يكافح للحصول عليها من خلال استخدام قوته ودهاؤه ، وتشبه في خصائصها الشخصية الفمية السادية في نظرية فرويد. ووصف هورناي للشخصية التي تتحرك ضد الناس</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3. الشخصية سياجية المرجع : تتصف بالبخل والالتزام القهري بالنظام الثابت العناد، وتشبه في خصائصها الشخصية الشرجية عند فرويد وكذلك التي تتحرك بعيدا عن الناس عند هورناي ، وهي شخصية لديها رغبة في الحفاظ على الاشياء عديمة القيمة، تتصف بالقلق والتكتم. وتمنع أي شيء من اسرارها من الخروج وتحافظ على ما بها في داخلها </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lstStyle/>
          <a:p>
            <a:pPr algn="just"/>
            <a:r>
              <a:rPr lang="ar-IQ" dirty="0"/>
              <a:t>4</a:t>
            </a:r>
            <a:r>
              <a:rPr lang="ar-IQ" dirty="0">
                <a:latin typeface="Simplified Arabic" pitchFamily="18" charset="-78"/>
                <a:cs typeface="Simplified Arabic" pitchFamily="18" charset="-78"/>
              </a:rPr>
              <a:t>. الشخصية تسويقية المرجع: هذا النمط لايقابل أي من انماط  نظرية فرويد، لكنه يشبه الى حد ما الشخصية فائقة النمو في نظرية يونك ، والشخصية التسويقية تعتبر نفسها كسلعة لايجاد الرواج الخارجي لها، والفرد يعرض نفسه في السوق الاجتماعي هذا الفرد يميل لكبت حاجاته الداخلية للهوية وتحقيق الذات بغرض ان يصبح قدوة امام الاخرين.</a:t>
            </a:r>
            <a:endParaRPr lang="en-US" dirty="0">
              <a:latin typeface="Simplified Arabic" pitchFamily="18" charset="-78"/>
              <a:cs typeface="Simplified Arabic" pitchFamily="18" charset="-78"/>
            </a:endParaRPr>
          </a:p>
          <a:p>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a:latin typeface="Simplified Arabic" pitchFamily="18" charset="-78"/>
                <a:cs typeface="Simplified Arabic" pitchFamily="18" charset="-78"/>
              </a:rPr>
              <a:t>يضيف فروم ما يسمى بالشخصية البيروقراطية وهي شخصية تتمسك بالتعليمات الوضعية بصورة حرفية، وهي شخصية ذات تكيف غير منتج تخصع لسلطة ويفرق فروم بين التكيف غير المنتج والتكيف المنتج ،  بالفروق الجوهرية بين الشخصية سياجية التكيف والشخصية تسويقية التكيف، وقد اشار فروم بان الانواع المختلفة من التكيف غير المنتج تختلف في الدرجة كما تختلف في النوع ، اذ قد تختلط بالتكيف المنتج ( او يختلط كل منهما بالاخر) بينما نمط الشخصية التسويقية غير المنتجة المتفتحة ربما يكون ضعيف وغير متمسك بالقيم وبالمثل.</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والنمط السياجي ربما يكون عملي وذو حاسة اقتصادية اكثر انتاجية ، وقد يكون ضيق الافق وبخيل—النمط التسويقي ربما يكون ذو هدف ومدن( اكثر انتاجية) وقد يكون انتهازي ومتناقص( اقل انتاجية).</a:t>
            </a:r>
            <a:endParaRPr lang="en-US" dirty="0">
              <a:latin typeface="Simplified Arabic" pitchFamily="18" charset="-78"/>
              <a:cs typeface="Simplified Arabic" pitchFamily="18" charset="-78"/>
            </a:endParaRPr>
          </a:p>
          <a:p>
            <a:pPr algn="just"/>
            <a:endParaRPr lang="ar-IQ" dirty="0">
              <a:latin typeface="Simplified Arabic" pitchFamily="18" charset="-78"/>
              <a:cs typeface="Simplified Arabic"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fontScale="92500"/>
          </a:bodyPr>
          <a:lstStyle/>
          <a:p>
            <a:pPr algn="just"/>
            <a:r>
              <a:rPr lang="ar-IQ" dirty="0"/>
              <a:t> </a:t>
            </a:r>
            <a:r>
              <a:rPr lang="ar-IQ" sz="3000" dirty="0">
                <a:latin typeface="Simplified Arabic" pitchFamily="18" charset="-78"/>
                <a:cs typeface="Simplified Arabic" pitchFamily="18" charset="-78"/>
              </a:rPr>
              <a:t>يركز فروم على ان العصاب غالبا مايحدث بسبب الثقافة التي يحيا فيها الانسان ، وهو مقتنع بان المجتمع يسعى الى جعل الناس تحقق رغباتهم بالطريقة التي يرغبها المجتمع ، انه يحطم ارادة افراده دون ان يكونوا على وعي بذلك من خلال طرق كالاستبداد والاضطهاد والمذلة والعقاب والايدولوجية المناسبة ، فالعصاب هو اطار تكيفي غير منتج يشبه الى حد ما الاعتقادات الشخصية غير الرشيدة ، وهو دائما يحدث نتيجة صراع بين قوتين متضادتين انه يحدث عندما تتصارع دوافعنا الفطرية السوية نحو تحقيق الذات والاستقلال مع التأثيرات الوالدية والاجتماعية ، ويعد المرض بمثابة نقص في اشباع حاجات الانتماء والتعالي والهوية والضبط الاجتماعي </a:t>
            </a:r>
            <a:endParaRPr lang="en-US" sz="3000" dirty="0">
              <a:latin typeface="Simplified Arabic" pitchFamily="18" charset="-78"/>
              <a:cs typeface="Simplified Arabic" pitchFamily="18" charset="-78"/>
            </a:endParaRPr>
          </a:p>
          <a:p>
            <a:pPr algn="just"/>
            <a:endParaRPr lang="ar-IQ" sz="3000" dirty="0">
              <a:latin typeface="Simplified Arabic" pitchFamily="18" charset="-78"/>
              <a:cs typeface="Simplified Arabic" pitchFamily="18" charset="-78"/>
            </a:endParaRP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a:t>العصاب عند فروم </a:t>
            </a:r>
            <a:r>
              <a:rPr lang="ar-IQ" dirty="0"/>
              <a:t>:</a:t>
            </a:r>
            <a:r>
              <a:rPr lang="en-US" dirty="0"/>
              <a:t/>
            </a:r>
            <a:br>
              <a:rPr lang="en-US" dirty="0"/>
            </a:br>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fontScale="92500" lnSpcReduction="10000"/>
          </a:bodyPr>
          <a:lstStyle/>
          <a:p>
            <a:pPr algn="just"/>
            <a:r>
              <a:rPr lang="ar-IQ" dirty="0">
                <a:latin typeface="Simplified Arabic" pitchFamily="18" charset="-78"/>
                <a:cs typeface="Simplified Arabic" pitchFamily="18" charset="-78"/>
              </a:rPr>
              <a:t>يتمثل العلاج عند فروم في محاولة اشباع الحاجات الاربع الاساسية التي يعدها الاساس في السلامة النفسية ، والحاجات الاربع هي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ـــ الحاجة الى الانتماء الاجتماعي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ـــ  الحاجة الى الارتقاء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ـــ الحاجة الى الهوية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ـــ الحاجة الى الانضباط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أي نقص في اشباع الحاجات اعلاه سوف ينتج عنه المرض والحاجة الاولى التى يوليها الاهتمام هي الحاجة الى للانتماء الاجتماعي ، أي ان الفرد السوي لابد له من اشباع هذه الحاجة وطريقته هي دمج الفرد مع المجتمع ، والبحث عن ما هو مشترك بين المريض وبين السمات الشائعة السائدة في مجتمعه ، حتى يصبح الشخص مسايرا وممتصا الطابع الاجتماعي الذي يميز هذا </a:t>
            </a:r>
            <a:r>
              <a:rPr lang="ar-IQ" dirty="0" smtClean="0">
                <a:latin typeface="Simplified Arabic" pitchFamily="18" charset="-78"/>
                <a:cs typeface="Simplified Arabic" pitchFamily="18" charset="-78"/>
              </a:rPr>
              <a:t>المجتمع</a:t>
            </a:r>
            <a:endParaRPr lang="en-US"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b="1" dirty="0"/>
              <a:t>علاج الشخصية عند فروم</a:t>
            </a:r>
            <a:r>
              <a:rPr lang="ar-IQ" dirty="0"/>
              <a:t> : </a:t>
            </a:r>
            <a:r>
              <a:rPr lang="en-US" dirty="0"/>
              <a:t/>
            </a:r>
            <a:br>
              <a:rPr lang="en-US" dirty="0"/>
            </a:br>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329642" cy="5340369"/>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يساهم </a:t>
            </a:r>
            <a:r>
              <a:rPr lang="ar-IQ" sz="2800" dirty="0">
                <a:latin typeface="Simplified Arabic" pitchFamily="18" charset="-78"/>
                <a:cs typeface="Simplified Arabic" pitchFamily="18" charset="-78"/>
              </a:rPr>
              <a:t>العلاج كذلك في اشباع الحاجة الثانية والتي يسميها الحاجة الى الارتقاء ( التعالي ) وتتمثل في ان يجد الفرد عملا ناجحا يؤديه ، اذ ان العمل الناجح في المجتمع المعاصر من المفاهيم الاساسية التي يعدها " فروم " سبيلا الى السواء ، اما الحاجة الى الهوية يرى " فروم " انه لابد للفرد اثناء العلاج ان يتوحد مع الاخر بحيث يؤدي هذا التوحد الى الاحساس بالانتماء وبالتعاطف وبالحب وهي مقومات اساسية للسلامة النفسية اما الحاجة للضبط الاجتماعي فالعلاج هنا يعني اعادة التربية </a:t>
            </a:r>
            <a:r>
              <a:rPr lang="en-US" sz="2800" dirty="0">
                <a:latin typeface="Simplified Arabic" pitchFamily="18" charset="-78"/>
                <a:cs typeface="Simplified Arabic" pitchFamily="18" charset="-78"/>
              </a:rPr>
              <a:t>Re- education</a:t>
            </a:r>
            <a:r>
              <a:rPr lang="ar-IQ" sz="2800" dirty="0">
                <a:latin typeface="Simplified Arabic" pitchFamily="18" charset="-78"/>
                <a:cs typeface="Simplified Arabic" pitchFamily="18" charset="-78"/>
              </a:rPr>
              <a:t> بحيث يصبح المريض شخصا مسايرا لمطالب المجتمع ، ومتمثلا لمفاهيمه ومطامحه ، وبهذا يبتعد عن الاغتراب الذي يعد كظاهرة مرضية شائعة في المجتمع المعاصر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a:latin typeface="Simplified Arabic" pitchFamily="18" charset="-78"/>
                <a:cs typeface="Simplified Arabic" pitchFamily="18" charset="-78"/>
              </a:rPr>
              <a:t>وينصح فروم بوجود مجتمع انساني الطابع الاشتراكي الوجهة يحتوي الجميع ويسودهم التفاهم والتناغم والحب وهو ما يسميه " المجتمع الصحي </a:t>
            </a:r>
            <a:r>
              <a:rPr lang="en-US" sz="2800" dirty="0">
                <a:latin typeface="Simplified Arabic" pitchFamily="18" charset="-78"/>
                <a:cs typeface="Simplified Arabic" pitchFamily="18" charset="-78"/>
              </a:rPr>
              <a:t>the sane society</a:t>
            </a:r>
            <a:r>
              <a:rPr lang="ar-IQ" sz="2800" dirty="0">
                <a:latin typeface="Simplified Arabic" pitchFamily="18" charset="-78"/>
                <a:cs typeface="Simplified Arabic" pitchFamily="18" charset="-78"/>
              </a:rPr>
              <a:t> ، ويحذر فروم المجتمعات بعامة بانها المسؤولة عن اغتراب افرادها ، وقد يكون الشخص سليما معافى ، الا ان المجتمع نفسه اذا لم يكن صحيا بالقدر الكافي فانه يصبح مجتمعا مريضا والطبيعي عندئذ ان يصبح افراده مرضى ، ولذلك ينصح بعلاج المجتمع اكثر من اهتمامه بعلاج الافراد اذ المجتمع الصحي يفرز افراد اصحاء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58204" cy="541180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smtClean="0">
                <a:latin typeface="Simplified Arabic" pitchFamily="18" charset="-78"/>
                <a:cs typeface="Simplified Arabic" pitchFamily="18" charset="-78"/>
              </a:rPr>
              <a:t>ركز </a:t>
            </a:r>
            <a:r>
              <a:rPr lang="ar-SA" sz="2800" dirty="0">
                <a:latin typeface="Simplified Arabic" pitchFamily="18" charset="-78"/>
                <a:cs typeface="Simplified Arabic" pitchFamily="18" charset="-78"/>
              </a:rPr>
              <a:t>فروم على ما يشترك فيه الافراد وليس ما يميز به الفرد ، وهو يقول ان الانسان يشعر انه ارقى الكائنات الحية ويحاول ان يصل الى اعلى المراتب لانه يمتلك العمليات العقلية كالادراك والتفكير ، يرى فروم ان الحل المناسب الوحيد هو ايجاد علاقة مع الانسان والوسط المحيط به ، ويكون ذلك في الاكثر عن طريق الحب والعمل الايجابي البناء الذي من شأنه تقوية الشخصية ومساندة الفرد في شعوره بفرديته ، وفي نفس الوقت امداده بالشعور بالانتماء والاحساس بالوحدة ، يذهب فروم الى ان عملية نمو الفردية تتحدد ببداية وجود الانسان كفرد يبدء بانفصاله الجسدي عن الام، ومع ذلك يبقى من الناحية الوظيفية متحدا مع الام او من ينوب عنها ، فالام هي التي تطعمه وتعتني به في كل نواحي حياته الضرورية ، ويصبح تدريجيا شاعرا بنفسه كذات منفصلة عن امه </a:t>
            </a:r>
            <a:r>
              <a:rPr lang="ar-IQ" sz="2800" dirty="0" smtClean="0">
                <a:latin typeface="Simplified Arabic" pitchFamily="18" charset="-78"/>
                <a:cs typeface="Simplified Arabic" pitchFamily="18" charset="-78"/>
              </a:rPr>
              <a:t>.</a:t>
            </a:r>
            <a:endParaRPr lang="ar-IQ" sz="2800"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تلعب التربية دور مهم في تنشئة الفرد فاذا كانت الام محبة لطفلها فلن يطرأ على شخصية الطفل اي ضرر حقيقي ، واذا ما نشأ الطفل في جو من الاحترام والتقبل والحب ، فانه ينشأ سليما محترما لذاته ولاخره ، اما الامهات والاباء المبغوضون لابنائهم او المغالون لحمايتهم والعناية بهم فهم اشخاص يوقعون الضرر الفادح بشخصية ابنائهم ، فهذا يحد من نمو ذات الطفل ويمنعه من اثبات وجوده واشعاره بالعجز والقصور ، ويتزايد وعي الطفل بوجوده كمخلوق منفصل ومختلف عن الاخرين ، ويتعلم من تزايد خبراته شيء عن امكانياته العقلية والجسدية،  وكيفية استعمالها ويلقي عن نفسه شيئا فشيئا على الاعتماد على الوالدين الى ان يصبح في سن البلوغ مخلوقا حرا مسيطرا على نفسه ، ان فهم نفس الانسان لا بد ان يبنى على تحديد حاجات الانسان النابعة من ظروف وجوده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اختلف فروم عن فرويد من ان البشرية ليست مسوقة انسياقا اعمى او حتميا بفعل قوى بايولوجية ذات طبيعة غريزية ، كما انه يختلف مع فرويد بشأن الجنس ، اذ يراه فروم انه ليس قوة فاعلة اولية في السلوك السوي او العصابي ، وبدلا من ذلك يرى فروم ان شخصيتنا متأثرة بقوى ثقافية تلك التي تؤثر في الفرد ضمن الثقافة وتلك القوى العالمية التي اثرت في البشرية عبر التاريخ ، رغم ذلك فان تأكيده على المحددات الاجتماعية للشخصية اوسع من تلك التي ذهب اليها ( ادلر او هورناي ) </a:t>
            </a:r>
            <a:endParaRPr lang="ar-IQ" sz="2800"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329642" cy="541180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لاحظ بان فروم يقول الناس يخلقون طبائعهم ، رفض فكرة اننا نتقولب بشكل مستسلم بالقوى الاجتماعية ، قائلا باننا نحن انفسنا نقولب القوى الاجتماعية ، هذه القوى تعمل بدورها للتأثير في الشخصية ، وقد يكون من الممكن القول ان فروم يتخذ نظرة لتطور شخصية الفرد اطول مما يتخذه المنظرون الاخرون بسبب اهتمامه بتاريخ الانسانية بالاضافة الى اهتمامه بتاريخ الشخص ، يقول فروم " بسبب تاريخنا ، يعاني الناس في الوقت الحاضر من الشعور بالوحدة والعزلة والشعور بعدم الاهمية </a:t>
            </a:r>
            <a:endParaRPr lang="ar-IQ" sz="2800"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58204" cy="5411807"/>
          </a:xfrm>
        </p:spPr>
        <p:style>
          <a:lnRef idx="3">
            <a:schemeClr val="lt1"/>
          </a:lnRef>
          <a:fillRef idx="1">
            <a:schemeClr val="accent4"/>
          </a:fillRef>
          <a:effectRef idx="1">
            <a:schemeClr val="accent4"/>
          </a:effectRef>
          <a:fontRef idx="minor">
            <a:schemeClr val="lt1"/>
          </a:fontRef>
        </p:style>
        <p:txBody>
          <a:bodyPr/>
          <a:lstStyle/>
          <a:p>
            <a:pPr algn="just"/>
            <a:r>
              <a:rPr lang="ar-SA" sz="2800" dirty="0">
                <a:latin typeface="Simplified Arabic" pitchFamily="18" charset="-78"/>
                <a:cs typeface="Simplified Arabic" pitchFamily="18" charset="-78"/>
              </a:rPr>
              <a:t>ان حاجاتنا الاساسية ،اذن هي الهرب من مشاعر العزلة هذه وتنمية الشعور بالانتماء وايجاد معنى في الحياة ، ان زيادة الحرية التي حققها الانسان خلال العصور من كل من الطبيعة ومن كل الانظمة الاجتماعية الجامدة ادت الى المشاعر الحادة بالعزلة والوحدة ، اصبحت الحرية الزائدة ظرفا سلبيا نحاول الهرب منه " يعتقد فروم بان الصراعات التي يعاني منها الناس تنشأ من نوع المجتمع الذي بنوه ، ومع ذلك ليس الالم محتما علينا بشكل نهائي ، الصحيح هو عكس ذلك تماما ، ظل فروم متفائلا في قدرتنا على حل مشاكلنا ، مشاكل خلقناها نحن انفسنا . </a:t>
            </a:r>
            <a:endParaRPr lang="en-US" sz="2800" dirty="0">
              <a:latin typeface="Simplified Arabic" pitchFamily="18" charset="-78"/>
              <a:cs typeface="Simplified Arabic" pitchFamily="18" charset="-78"/>
            </a:endParaRPr>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329642" cy="5340369"/>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3000" dirty="0">
                <a:latin typeface="Simplified Arabic" pitchFamily="18" charset="-78"/>
                <a:cs typeface="Simplified Arabic" pitchFamily="18" charset="-78"/>
              </a:rPr>
              <a:t>يرى أن الظروف الاجتماعية الاقتصادية يمكن أن تشكل الشخصية ولكن فقط ضمن محددات الطبيعة البشرية وحين تتجاوز الحضارة في عملية تشكيلها للشخصية طبيعة الإنسان البشرية فأن ذلك يقود إلى أن يثور الإنسان وكما أننا نستطيع فهم الشخصية دون الأخذ بنظر الاعتبار العوامل الاجتماعية الاقتصادية فأن العملية الاجتماعية لا يمكن فهمها من غير معرفة حقيقة طبيعة الإنسان ورغم أن فروم يرى أن البشرية ليست مسوقة انسياقاً أعمى أو حتمياً بفعل القوى البيولوجية ذات الطبيعة الغريزية وهذه نقطة خلاف أساسية مع فرويد لأنه يثير انتباهنا إلى أهمية كل من الحضارة والبيئة كما وتطرق فروم إلى عدد من الفروق البيولوجية بين الجنسين منها العملية الجنسية </a:t>
            </a:r>
            <a:endParaRPr lang="en-US" sz="3000" dirty="0">
              <a:latin typeface="Simplified Arabic" pitchFamily="18" charset="-78"/>
              <a:cs typeface="Simplified Arabic" pitchFamily="18" charset="-78"/>
            </a:endParaRP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b="1" dirty="0">
                <a:latin typeface="Simplified Arabic" pitchFamily="18" charset="-78"/>
                <a:cs typeface="Simplified Arabic" pitchFamily="18" charset="-78"/>
              </a:rPr>
              <a:t>الحاجات :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يشير فروم إلى وجود أربع حاجات ضرورية للفرد يسعى لإشباعها حتى يحس بالتوافق هذه الحاجات هي:</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الحاجة إلى الانتماء الاجتماعي: الإنسان يختلف عن أفراد المملكة الحيوانية التي يقتصر تعاملها مع الطبيعة لاشباع حاجاتها العيانية ، أما الإنسان فقد تجاوز اشباعاته العيانية وأصبحت له مجموعة حاجات اجتماعية منها الإحساس بالانتماء فالانتماء إلى الوطن أو إلى مكان العمل أو إلى العائلة أو إلى ناد أو إلى مدرسة فنية معينة كلها حاجات ضرورية للانسان ليرتفع فوق الطابع الحيواني</a:t>
            </a:r>
          </a:p>
        </p:txBody>
      </p:sp>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اهم المفاهيم عند فروم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TotalTime>
  <Words>2625</Words>
  <Application>Microsoft Office PowerPoint</Application>
  <PresentationFormat>On-screen Show (4:3)</PresentationFormat>
  <Paragraphs>51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     نظرية فروم </vt:lpstr>
      <vt:lpstr>Slide 2</vt:lpstr>
      <vt:lpstr>Slide 3</vt:lpstr>
      <vt:lpstr>Slide 4</vt:lpstr>
      <vt:lpstr>Slide 5</vt:lpstr>
      <vt:lpstr>Slide 6</vt:lpstr>
      <vt:lpstr>Slide 7</vt:lpstr>
      <vt:lpstr>Slide 8</vt:lpstr>
      <vt:lpstr>اهم المفاهيم عند فروم :</vt:lpstr>
      <vt:lpstr>Slide 10</vt:lpstr>
      <vt:lpstr>Slide 11</vt:lpstr>
      <vt:lpstr>Slide 12</vt:lpstr>
      <vt:lpstr>Slide 13</vt:lpstr>
      <vt:lpstr>Slide 14</vt:lpstr>
      <vt:lpstr>ميكانزمات الهروب النفسية </vt:lpstr>
      <vt:lpstr>Slide 16</vt:lpstr>
      <vt:lpstr>Slide 17</vt:lpstr>
      <vt:lpstr>Slide 18</vt:lpstr>
      <vt:lpstr>انماط الشخصية: </vt:lpstr>
      <vt:lpstr>Slide 20</vt:lpstr>
      <vt:lpstr>Slide 21</vt:lpstr>
      <vt:lpstr>Slide 22</vt:lpstr>
      <vt:lpstr>Slide 23</vt:lpstr>
      <vt:lpstr>العصاب عند فروم : </vt:lpstr>
      <vt:lpstr>علاج الشخصية عند فروم :  </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فروم </dc:title>
  <dc:creator>pc</dc:creator>
  <cp:lastModifiedBy>pc</cp:lastModifiedBy>
  <cp:revision>10</cp:revision>
  <dcterms:created xsi:type="dcterms:W3CDTF">2019-04-08T20:00:44Z</dcterms:created>
  <dcterms:modified xsi:type="dcterms:W3CDTF">2019-04-08T20:59:29Z</dcterms:modified>
</cp:coreProperties>
</file>