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65" r:id="rId3"/>
    <p:sldId id="258" r:id="rId4"/>
    <p:sldId id="259" r:id="rId5"/>
    <p:sldId id="260" r:id="rId6"/>
    <p:sldId id="261" r:id="rId7"/>
    <p:sldId id="262" r:id="rId8"/>
    <p:sldId id="263" r:id="rId9"/>
    <p:sldId id="264" r:id="rId10"/>
  </p:sldIdLst>
  <p:sldSz cx="12192000" cy="6858000"/>
  <p:notesSz cx="6858000" cy="9144000"/>
  <p:custShowLst>
    <p:custShow name="عرض مخصص 1" id="0">
      <p:sldLst>
        <p:sld r:id="rId2"/>
        <p:sld r:id="rId3"/>
        <p:sld r:id="rId4"/>
        <p:sld r:id="rId5"/>
        <p:sld r:id="rId6"/>
        <p:sld r:id="rId7"/>
        <p:sld r:id="rId8"/>
        <p:sld r:id="rId9"/>
        <p:sld r:id="rId10"/>
      </p:sldLst>
    </p:custShow>
  </p:custShowLst>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9BDD9D8-BFE3-4FB6-8DC6-2F9E9744255B}" type="datetimeFigureOut">
              <a:rPr lang="ar-IQ" smtClean="0"/>
              <a:t>12/08/1441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331491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9BDD9D8-BFE3-4FB6-8DC6-2F9E9744255B}" type="datetimeFigureOut">
              <a:rPr lang="ar-IQ" smtClean="0"/>
              <a:t>12/08/1441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38063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9BDD9D8-BFE3-4FB6-8DC6-2F9E9744255B}" type="datetimeFigureOut">
              <a:rPr lang="ar-IQ" smtClean="0"/>
              <a:t>12/08/1441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123149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9BDD9D8-BFE3-4FB6-8DC6-2F9E9744255B}" type="datetimeFigureOut">
              <a:rPr lang="ar-IQ" smtClean="0"/>
              <a:t>12/08/1441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137598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9BDD9D8-BFE3-4FB6-8DC6-2F9E9744255B}" type="datetimeFigureOut">
              <a:rPr lang="ar-IQ" smtClean="0"/>
              <a:t>12/08/1441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339799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9BDD9D8-BFE3-4FB6-8DC6-2F9E9744255B}" type="datetimeFigureOut">
              <a:rPr lang="ar-IQ" smtClean="0"/>
              <a:t>12/08/1441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29783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9BDD9D8-BFE3-4FB6-8DC6-2F9E9744255B}" type="datetimeFigureOut">
              <a:rPr lang="ar-IQ" smtClean="0"/>
              <a:t>12/08/1441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277385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9BDD9D8-BFE3-4FB6-8DC6-2F9E9744255B}" type="datetimeFigureOut">
              <a:rPr lang="ar-IQ" smtClean="0"/>
              <a:t>12/08/1441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368177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9BDD9D8-BFE3-4FB6-8DC6-2F9E9744255B}" type="datetimeFigureOut">
              <a:rPr lang="ar-IQ" smtClean="0"/>
              <a:t>12/08/1441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386027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9BDD9D8-BFE3-4FB6-8DC6-2F9E9744255B}" type="datetimeFigureOut">
              <a:rPr lang="ar-IQ" smtClean="0"/>
              <a:t>12/08/1441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188861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9BDD9D8-BFE3-4FB6-8DC6-2F9E9744255B}" type="datetimeFigureOut">
              <a:rPr lang="ar-IQ" smtClean="0"/>
              <a:t>12/08/1441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9441D7C-66A4-4CE8-A348-5F6DE0C119D7}" type="slidenum">
              <a:rPr lang="ar-IQ" smtClean="0"/>
              <a:t>‹#›</a:t>
            </a:fld>
            <a:endParaRPr lang="ar-IQ"/>
          </a:p>
        </p:txBody>
      </p:sp>
    </p:spTree>
    <p:extLst>
      <p:ext uri="{BB962C8B-B14F-4D97-AF65-F5344CB8AC3E}">
        <p14:creationId xmlns:p14="http://schemas.microsoft.com/office/powerpoint/2010/main" val="131809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BDD9D8-BFE3-4FB6-8DC6-2F9E9744255B}" type="datetimeFigureOut">
              <a:rPr lang="ar-IQ" smtClean="0"/>
              <a:t>12/08/1441</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441D7C-66A4-4CE8-A348-5F6DE0C119D7}" type="slidenum">
              <a:rPr lang="ar-IQ" smtClean="0"/>
              <a:t>‹#›</a:t>
            </a:fld>
            <a:endParaRPr lang="ar-IQ"/>
          </a:p>
        </p:txBody>
      </p:sp>
    </p:spTree>
    <p:extLst>
      <p:ext uri="{BB962C8B-B14F-4D97-AF65-F5344CB8AC3E}">
        <p14:creationId xmlns:p14="http://schemas.microsoft.com/office/powerpoint/2010/main" val="380430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8400" y="238125"/>
            <a:ext cx="10515600" cy="1325563"/>
          </a:xfrm>
        </p:spPr>
        <p:txBody>
          <a:bodyPr>
            <a:normAutofit/>
          </a:bodyPr>
          <a:lstStyle/>
          <a:p>
            <a:pPr algn="ctr"/>
            <a:r>
              <a:rPr lang="ar-IQ" sz="5400" dirty="0" smtClean="0"/>
              <a:t>فقه اللّغة العربيّة</a:t>
            </a:r>
            <a:endParaRPr lang="en-US" sz="5400" dirty="0"/>
          </a:p>
        </p:txBody>
      </p:sp>
      <p:sp>
        <p:nvSpPr>
          <p:cNvPr id="3" name="عنصر نائب للمحتوى 2"/>
          <p:cNvSpPr>
            <a:spLocks noGrp="1"/>
          </p:cNvSpPr>
          <p:nvPr>
            <p:ph idx="1"/>
          </p:nvPr>
        </p:nvSpPr>
        <p:spPr/>
        <p:txBody>
          <a:bodyPr>
            <a:normAutofit/>
          </a:bodyPr>
          <a:lstStyle/>
          <a:p>
            <a:pPr algn="just"/>
            <a:r>
              <a:rPr lang="ar-IQ" sz="6600" dirty="0" smtClean="0">
                <a:solidFill>
                  <a:schemeClr val="accent1">
                    <a:lumMod val="75000"/>
                  </a:schemeClr>
                </a:solidFill>
              </a:rPr>
              <a:t>الظواهر اللّغويّة </a:t>
            </a:r>
            <a:endParaRPr lang="ar-IQ" sz="6600" dirty="0">
              <a:solidFill>
                <a:schemeClr val="accent1">
                  <a:lumMod val="75000"/>
                </a:schemeClr>
              </a:solidFill>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36598780"/>
      </p:ext>
    </p:extLst>
  </p:cSld>
  <p:clrMapOvr>
    <a:masterClrMapping/>
  </p:clrMapOvr>
  <mc:AlternateContent xmlns:mc="http://schemas.openxmlformats.org/markup-compatibility/2006">
    <mc:Choice xmlns:p14="http://schemas.microsoft.com/office/powerpoint/2010/main" Requires="p14">
      <p:transition spd="slow" p14:dur="2000" advTm="13272"/>
    </mc:Choice>
    <mc:Fallback>
      <p:transition spd="slow" advTm="13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IQ" sz="4000" b="1" dirty="0"/>
              <a:t>ظواهر لغويـّـة لها أثر فـي نـموّ العربيّة وثرائها واتّساعها:</a:t>
            </a:r>
            <a:endParaRPr lang="ar-IQ" sz="4000" dirty="0"/>
          </a:p>
        </p:txBody>
      </p:sp>
      <p:sp>
        <p:nvSpPr>
          <p:cNvPr id="3" name="عنوان فرعي 2"/>
          <p:cNvSpPr>
            <a:spLocks noGrp="1"/>
          </p:cNvSpPr>
          <p:nvPr>
            <p:ph type="subTitle" idx="1"/>
          </p:nvPr>
        </p:nvSpPr>
        <p:spPr/>
        <p:txBody>
          <a:bodyPr>
            <a:normAutofit fontScale="92500"/>
          </a:bodyPr>
          <a:lstStyle/>
          <a:p>
            <a:r>
              <a:rPr lang="ar-IQ" sz="2800" dirty="0">
                <a:latin typeface="Traditional Arabic" panose="02020603050405020304" pitchFamily="18" charset="-78"/>
                <a:cs typeface="Traditional Arabic" panose="02020603050405020304" pitchFamily="18" charset="-78"/>
              </a:rPr>
              <a:t>ثـمّة ظواهر لغوية في لغتنا العربيّة أثّرت تأثيرًا كبيرًا في لغتنا، فنجد اللّفظ الواحد صار حاملًا لـمعنيين أو أكثر، أو نـجد للمعنى العامّ أكثر من لفظ يدل عليه مع مائز الفروق الدّلاليّة الدّقيقة، وغير ذلك من </a:t>
            </a:r>
            <a:r>
              <a:rPr lang="ar-IQ" sz="2800" dirty="0" err="1">
                <a:latin typeface="Traditional Arabic" panose="02020603050405020304" pitchFamily="18" charset="-78"/>
                <a:cs typeface="Traditional Arabic" panose="02020603050405020304" pitchFamily="18" charset="-78"/>
              </a:rPr>
              <a:t>الإثراءات</a:t>
            </a:r>
            <a:r>
              <a:rPr lang="ar-IQ" sz="2800" dirty="0">
                <a:latin typeface="Traditional Arabic" panose="02020603050405020304" pitchFamily="18" charset="-78"/>
                <a:cs typeface="Traditional Arabic" panose="02020603050405020304" pitchFamily="18" charset="-78"/>
              </a:rPr>
              <a:t> التي نالت كلام العرب عن طريق ظواهر لغويّة كثيرة كانت فاعلة فيه كالألفاظ الإسلاميّة، والـمشترك اللّفظيّ، التّرادف، الأضداد، والاشتقاق، والتّعريب، والإتباع اللّفظيّ، والـمثنّى، وغيرها. </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52426441"/>
      </p:ext>
    </p:extLst>
  </p:cSld>
  <p:clrMapOvr>
    <a:masterClrMapping/>
  </p:clrMapOvr>
  <mc:AlternateContent xmlns:mc="http://schemas.openxmlformats.org/markup-compatibility/2006">
    <mc:Choice xmlns:p14="http://schemas.microsoft.com/office/powerpoint/2010/main" Requires="p14">
      <p:transition spd="slow" p14:dur="2000" advTm="46149"/>
    </mc:Choice>
    <mc:Fallback>
      <p:transition spd="slow" advTm="46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أولًا : ظاهرة الألفاظ الإسلاميّة :</a:t>
            </a:r>
            <a:endParaRPr lang="ar-IQ" dirty="0">
              <a:solidFill>
                <a:srgbClr val="FF0000"/>
              </a:solidFill>
            </a:endParaRPr>
          </a:p>
        </p:txBody>
      </p:sp>
      <p:sp>
        <p:nvSpPr>
          <p:cNvPr id="3" name="عنصر نائب للنص 2"/>
          <p:cNvSpPr>
            <a:spLocks noGrp="1"/>
          </p:cNvSpPr>
          <p:nvPr>
            <p:ph type="body" idx="1"/>
          </p:nvPr>
        </p:nvSpPr>
        <p:spPr/>
        <p:txBody>
          <a:bodyPr/>
          <a:lstStyle/>
          <a:p>
            <a:endParaRPr lang="ar-IQ"/>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05085775"/>
      </p:ext>
    </p:extLst>
  </p:cSld>
  <p:clrMapOvr>
    <a:masterClrMapping/>
  </p:clrMapOvr>
  <mc:AlternateContent xmlns:mc="http://schemas.openxmlformats.org/markup-compatibility/2006">
    <mc:Choice xmlns:p14="http://schemas.microsoft.com/office/powerpoint/2010/main" Requires="p14">
      <p:transition spd="slow" p14:dur="2000" advTm="4112"/>
    </mc:Choice>
    <mc:Fallback>
      <p:transition spd="slow" advTm="4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7500" y="342900"/>
            <a:ext cx="11442700" cy="4893647"/>
          </a:xfrm>
          <a:prstGeom prst="rect">
            <a:avLst/>
          </a:prstGeom>
        </p:spPr>
        <p:txBody>
          <a:bodyPr wrap="square">
            <a:spAutoFit/>
          </a:bodyPr>
          <a:lstStyle/>
          <a:p>
            <a:pPr algn="just"/>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هي ألفاظ أكسبها الدِّين الإسلاميّ معاني جديدة لـم يكن الـمجتمع الـجاهليّ يعرفها إلّا على غير هذه الوجوه مِن الـمعاني. وتـمثّل الألفاظ الإسلامية مظهرًا مهمًا من مظاهر التّطور الدّلاليّ في اللّغة العربيّة، فقد كان للقرآن الكريـم أثر عظيم في تغيير دلالة هذه الألفاظ إذ أضفى عليها دلالات لـم تكن مُتَداولة عند أهل الـجاهلية كالإيـمان، والكفر، والصّلاة، والـمنافق، والـماعون، والـحجّ، والصّيام، والتّيمّم، وغيرها.</a:t>
            </a:r>
          </a:p>
          <a:p>
            <a:pPr algn="just"/>
            <a:r>
              <a:rPr lang="ar-IQ" sz="2400" dirty="0" smtClean="0"/>
              <a:t>	</a:t>
            </a:r>
            <a:r>
              <a:rPr lang="ar-IQ" sz="3200" dirty="0" smtClean="0">
                <a:latin typeface="Traditional Arabic" panose="02020603050405020304" pitchFamily="18" charset="-78"/>
                <a:cs typeface="Traditional Arabic" panose="02020603050405020304" pitchFamily="18" charset="-78"/>
              </a:rPr>
              <a:t>وقد </a:t>
            </a:r>
            <a:r>
              <a:rPr lang="ar-IQ" sz="3200" dirty="0">
                <a:latin typeface="Traditional Arabic" panose="02020603050405020304" pitchFamily="18" charset="-78"/>
                <a:cs typeface="Traditional Arabic" panose="02020603050405020304" pitchFamily="18" charset="-78"/>
              </a:rPr>
              <a:t>عُنِـي اللّغويّون القدامى بـمعاني هذه الألفاظ فبيّنوا الأصل الذي كانت عليه، ثـم وقفوا عند الـمعنى الذي آلت إليه في عهد الإسلام، كما صنع ابن قتيبة -المتوفّى سنة276للهجرة- فــي مواضع مـن كتبه (تفسيـــر</a:t>
            </a:r>
            <a:r>
              <a:rPr lang="ar-IQ" sz="3200" b="1" dirty="0">
                <a:latin typeface="Traditional Arabic" panose="02020603050405020304" pitchFamily="18" charset="-78"/>
                <a:cs typeface="Traditional Arabic" panose="02020603050405020304" pitchFamily="18" charset="-78"/>
              </a:rPr>
              <a:t> </a:t>
            </a:r>
            <a:r>
              <a:rPr lang="ar-IQ" sz="3200" dirty="0">
                <a:latin typeface="Traditional Arabic" panose="02020603050405020304" pitchFamily="18" charset="-78"/>
                <a:cs typeface="Traditional Arabic" panose="02020603050405020304" pitchFamily="18" charset="-78"/>
              </a:rPr>
              <a:t>غريب القرآن</a:t>
            </a:r>
            <a:r>
              <a:rPr lang="ar-IQ" sz="3200" b="1" dirty="0">
                <a:latin typeface="Traditional Arabic" panose="02020603050405020304" pitchFamily="18" charset="-78"/>
                <a:cs typeface="Traditional Arabic" panose="02020603050405020304" pitchFamily="18" charset="-78"/>
              </a:rPr>
              <a:t>)، </a:t>
            </a:r>
            <a:r>
              <a:rPr lang="ar-IQ" sz="3200" dirty="0">
                <a:latin typeface="Traditional Arabic" panose="02020603050405020304" pitchFamily="18" charset="-78"/>
                <a:cs typeface="Traditional Arabic" panose="02020603050405020304" pitchFamily="18" charset="-78"/>
              </a:rPr>
              <a:t>و</a:t>
            </a:r>
            <a:r>
              <a:rPr lang="ar-IQ" sz="3200" b="1" dirty="0">
                <a:latin typeface="Traditional Arabic" panose="02020603050405020304" pitchFamily="18" charset="-78"/>
                <a:cs typeface="Traditional Arabic" panose="02020603050405020304" pitchFamily="18" charset="-78"/>
              </a:rPr>
              <a:t>(</a:t>
            </a:r>
            <a:r>
              <a:rPr lang="ar-IQ" sz="3200" dirty="0">
                <a:latin typeface="Traditional Arabic" panose="02020603050405020304" pitchFamily="18" charset="-78"/>
                <a:cs typeface="Traditional Arabic" panose="02020603050405020304" pitchFamily="18" charset="-78"/>
              </a:rPr>
              <a:t>غريب الحديث</a:t>
            </a:r>
            <a:r>
              <a:rPr lang="ar-IQ" sz="3200" b="1" dirty="0">
                <a:latin typeface="Traditional Arabic" panose="02020603050405020304" pitchFamily="18" charset="-78"/>
                <a:cs typeface="Traditional Arabic" panose="02020603050405020304" pitchFamily="18" charset="-78"/>
              </a:rPr>
              <a:t>)، </a:t>
            </a:r>
            <a:r>
              <a:rPr lang="ar-IQ" sz="3200" dirty="0">
                <a:latin typeface="Traditional Arabic" panose="02020603050405020304" pitchFamily="18" charset="-78"/>
                <a:cs typeface="Traditional Arabic" panose="02020603050405020304" pitchFamily="18" charset="-78"/>
              </a:rPr>
              <a:t>و</a:t>
            </a:r>
            <a:r>
              <a:rPr lang="ar-IQ" sz="3200" b="1" dirty="0">
                <a:latin typeface="Traditional Arabic" panose="02020603050405020304" pitchFamily="18" charset="-78"/>
                <a:cs typeface="Traditional Arabic" panose="02020603050405020304" pitchFamily="18" charset="-78"/>
              </a:rPr>
              <a:t>(</a:t>
            </a:r>
            <a:r>
              <a:rPr lang="ar-IQ" sz="3200" dirty="0">
                <a:latin typeface="Traditional Arabic" panose="02020603050405020304" pitchFamily="18" charset="-78"/>
                <a:cs typeface="Traditional Arabic" panose="02020603050405020304" pitchFamily="18" charset="-78"/>
              </a:rPr>
              <a:t>تأويــل مشكل القرآن</a:t>
            </a:r>
            <a:r>
              <a:rPr lang="ar-IQ" sz="3200" b="1" dirty="0">
                <a:latin typeface="Traditional Arabic" panose="02020603050405020304" pitchFamily="18" charset="-78"/>
                <a:cs typeface="Traditional Arabic" panose="02020603050405020304" pitchFamily="18" charset="-78"/>
              </a:rPr>
              <a:t>)</a:t>
            </a:r>
            <a:r>
              <a:rPr lang="ar-IQ" sz="3200" dirty="0">
                <a:latin typeface="Traditional Arabic" panose="02020603050405020304" pitchFamily="18" charset="-78"/>
                <a:cs typeface="Traditional Arabic" panose="02020603050405020304" pitchFamily="18" charset="-78"/>
              </a:rPr>
              <a:t>، وكما صنـــع أبو بكر بن الأنباري المتوفّى سنة 328للهجرة- في مواضع من كتابه </a:t>
            </a:r>
            <a:r>
              <a:rPr lang="ar-IQ" sz="3200" b="1" dirty="0">
                <a:latin typeface="Traditional Arabic" panose="02020603050405020304" pitchFamily="18" charset="-78"/>
                <a:cs typeface="Traditional Arabic" panose="02020603050405020304" pitchFamily="18" charset="-78"/>
              </a:rPr>
              <a:t>(</a:t>
            </a:r>
            <a:r>
              <a:rPr lang="ar-IQ" sz="3200" dirty="0">
                <a:latin typeface="Traditional Arabic" panose="02020603050405020304" pitchFamily="18" charset="-78"/>
                <a:cs typeface="Traditional Arabic" panose="02020603050405020304" pitchFamily="18" charset="-78"/>
              </a:rPr>
              <a:t>الزاهر في معاني كلمات النّاس</a:t>
            </a:r>
            <a:r>
              <a:rPr lang="ar-IQ" sz="3200" b="1" dirty="0">
                <a:latin typeface="Traditional Arabic" panose="02020603050405020304" pitchFamily="18" charset="-78"/>
                <a:cs typeface="Traditional Arabic" panose="02020603050405020304" pitchFamily="18" charset="-78"/>
              </a:rPr>
              <a:t>)</a:t>
            </a:r>
            <a:r>
              <a:rPr lang="ar-IQ" sz="3200" dirty="0">
                <a:latin typeface="Traditional Arabic" panose="02020603050405020304" pitchFamily="18" charset="-78"/>
                <a:cs typeface="Traditional Arabic" panose="02020603050405020304" pitchFamily="18" charset="-78"/>
              </a:rPr>
              <a:t>، ومِن مظاهر هذه العناية أنْ أفردَ أبو حاتـم الرّازيّ -المتوفّى سنة322للهجرة-كتابًا خاصًّا بالألفاظ الإسلاميّة سـمّاه (الزِّينة في الألفاظ العربيّة الإسلاميّة)</a:t>
            </a:r>
            <a:r>
              <a:rPr lang="ar-IQ" sz="3200" b="1" dirty="0">
                <a:latin typeface="Traditional Arabic" panose="02020603050405020304" pitchFamily="18" charset="-78"/>
                <a:cs typeface="Traditional Arabic" panose="02020603050405020304" pitchFamily="18" charset="-78"/>
              </a:rPr>
              <a:t>.</a:t>
            </a:r>
            <a:endParaRPr lang="en-US" sz="3200" dirty="0">
              <a:latin typeface="Traditional Arabic" panose="02020603050405020304" pitchFamily="18" charset="-78"/>
              <a:cs typeface="Traditional Arabic" panose="02020603050405020304" pitchFamily="18" charset="-78"/>
            </a:endParaRPr>
          </a:p>
          <a:p>
            <a:pPr algn="just"/>
            <a:endParaRPr lang="en-US" sz="2400" dirty="0">
              <a:effectLst/>
              <a:latin typeface="Times New Roman" panose="02020603050405020304" pitchFamily="18" charset="0"/>
              <a:ea typeface="Times New Roman" panose="02020603050405020304" pitchFamily="18"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12969947"/>
      </p:ext>
    </p:extLst>
  </p:cSld>
  <p:clrMapOvr>
    <a:masterClrMapping/>
  </p:clrMapOvr>
  <mc:AlternateContent xmlns:mc="http://schemas.openxmlformats.org/markup-compatibility/2006">
    <mc:Choice xmlns:p14="http://schemas.microsoft.com/office/powerpoint/2010/main" Requires="p14">
      <p:transition spd="slow" p14:dur="2000" advTm="103005"/>
    </mc:Choice>
    <mc:Fallback>
      <p:transition spd="slow" advTm="103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82600" y="584200"/>
            <a:ext cx="10934700" cy="6370975"/>
          </a:xfrm>
          <a:prstGeom prst="rect">
            <a:avLst/>
          </a:prstGeom>
        </p:spPr>
        <p:txBody>
          <a:bodyPr wrap="square">
            <a:spAutoFit/>
          </a:bodyPr>
          <a:lstStyle/>
          <a:p>
            <a:pPr algn="just"/>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ولتمييز الـمعنى القديـم الذي عرفه العرب القدامى مِن الـمعنى الإسلاميّ رأى ابن فارس –المتوفّى سنة395للهجرة- أنْ يُسمّى الأوّل لغويًّا، والثّاني شرعيًّا، قال في كتابه </a:t>
            </a:r>
            <a:r>
              <a:rPr lang="ar-IQ" sz="3200" dirty="0" err="1" smtClean="0">
                <a:effectLst/>
                <a:latin typeface="Times New Roman" panose="02020603050405020304" pitchFamily="18" charset="0"/>
                <a:ea typeface="Times New Roman" panose="02020603050405020304" pitchFamily="18" charset="0"/>
                <a:cs typeface="Traditional Arabic" panose="02020603050405020304" pitchFamily="18" charset="-78"/>
              </a:rPr>
              <a:t>الصّاحبي</a:t>
            </a:r>
            <a:r>
              <a:rPr lang="ar-IQ" sz="3200" b="1" dirty="0" err="1"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200" dirty="0" err="1" smtClean="0">
                <a:effectLst/>
                <a:latin typeface="Times New Roman" panose="02020603050405020304" pitchFamily="18" charset="0"/>
                <a:ea typeface="Times New Roman" panose="02020603050405020304" pitchFamily="18" charset="0"/>
                <a:cs typeface="Traditional Arabic" panose="02020603050405020304" pitchFamily="18" charset="-78"/>
              </a:rPr>
              <a:t>فالوجه</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في هذا إذا سُئِل الإنسان عنه أنْ يقول: في الصّلاة اسـمان: لغويّ وشرعيّ، ويَذْكر ما كانت العرب تعرفه، ثـمّ ما جاء الإسلام به</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endParaRPr lang="en-US" sz="2400" dirty="0" smtClean="0">
              <a:effectLst/>
              <a:latin typeface="Times New Roman" panose="02020603050405020304" pitchFamily="18" charset="0"/>
              <a:ea typeface="Times New Roman" panose="02020603050405020304" pitchFamily="18" charset="0"/>
            </a:endParaRPr>
          </a:p>
          <a:p>
            <a:pPr algn="just"/>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وتعدّ لفظة (الـمنافق) من الألفاظ الإسلاميّة، قال ابن قتيبة: "النِّفاق فـي اللّغة مأخوذ من نافِقاء اليربوع، وهو جُحْر مِن جِحَرَتِه، يـخرج منه إذا أُخذ عليه الـجُحْر الذي دخل فيه، فيقال: قد نَفَقَ ونَافَقَ، شُبِّهَ بفعل اليربوع؛ لأنّه يدخل مِن باب ويـخرج مِن باب، وكذلك الـمنافق يدخل في الإسلام باللّفظ، ويـخرج منه بالعقد...والنِّفاق لفظ إسلاميّ لـم تكن العرب قبل الإسلام تعرفه".</a:t>
            </a:r>
          </a:p>
          <a:p>
            <a:pPr algn="just"/>
            <a:r>
              <a:rPr lang="ar-IQ" sz="3200" dirty="0">
                <a:latin typeface="Traditional Arabic" panose="02020603050405020304" pitchFamily="18" charset="-78"/>
                <a:cs typeface="Traditional Arabic" panose="02020603050405020304" pitchFamily="18" charset="-78"/>
              </a:rPr>
              <a:t>وجـماع القول أنّ العلاقة بين الـمعنيين –اللّغوي والإسلامي– متأتّية مـن مشابـهة الـمنافق لليربوع في سلوكه، ووجه الشّبه بينهما الإيهام الذي يوقعانهِ في نفس مَن ينظر إليهما، وذلك بدخولـهما مِن باب وخروجهما مِن آخر، فلا يَعْرف مَن ينظر إلى فعلهما سوى الباب الذي دخلا منه، ويـجهل أمر الباب الآخر الذي أضمراه للخروج.</a:t>
            </a:r>
            <a:endParaRPr lang="en-US" sz="3200" dirty="0">
              <a:latin typeface="Traditional Arabic" panose="02020603050405020304" pitchFamily="18" charset="-78"/>
              <a:cs typeface="Traditional Arabic" panose="02020603050405020304" pitchFamily="18" charset="-78"/>
            </a:endParaRPr>
          </a:p>
          <a:p>
            <a:pPr algn="just"/>
            <a:endParaRPr lang="en-US" sz="2400" dirty="0">
              <a:effectLst/>
              <a:latin typeface="Times New Roman" panose="02020603050405020304" pitchFamily="18" charset="0"/>
              <a:ea typeface="Times New Roman" panose="02020603050405020304" pitchFamily="18"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00528305"/>
      </p:ext>
    </p:extLst>
  </p:cSld>
  <p:clrMapOvr>
    <a:masterClrMapping/>
  </p:clrMapOvr>
  <mc:AlternateContent xmlns:mc="http://schemas.openxmlformats.org/markup-compatibility/2006">
    <mc:Choice xmlns:p14="http://schemas.microsoft.com/office/powerpoint/2010/main" Requires="p14">
      <p:transition spd="slow" p14:dur="2000" advTm="122026"/>
    </mc:Choice>
    <mc:Fallback>
      <p:transition spd="slow" advTm="122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0900" y="495300"/>
            <a:ext cx="10337800" cy="4524315"/>
          </a:xfrm>
          <a:prstGeom prst="rect">
            <a:avLst/>
          </a:prstGeom>
        </p:spPr>
        <p:txBody>
          <a:bodyPr wrap="square">
            <a:spAutoFit/>
          </a:bodyPr>
          <a:lstStyle/>
          <a:p>
            <a:pPr algn="just"/>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ومِن الألفاظ الإسلاميَة التي </a:t>
            </a:r>
            <a:r>
              <a:rPr lang="ar-IQ" sz="3600" dirty="0" err="1" smtClean="0">
                <a:effectLst/>
                <a:latin typeface="Times New Roman" panose="02020603050405020304" pitchFamily="18" charset="0"/>
                <a:ea typeface="Times New Roman" panose="02020603050405020304" pitchFamily="18" charset="0"/>
                <a:cs typeface="Traditional Arabic" panose="02020603050405020304" pitchFamily="18" charset="-78"/>
              </a:rPr>
              <a:t>تـختصّص</a:t>
            </a:r>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معناها بعد أنْ كان عامًا </a:t>
            </a:r>
            <a:r>
              <a:rPr lang="ar-IQ" sz="36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التّيمّم</a:t>
            </a:r>
            <a:r>
              <a:rPr lang="ar-IQ" sz="36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قال تعالــى: </a:t>
            </a:r>
            <a:r>
              <a:rPr lang="ar-IQ" sz="36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وَإِنْ كُنتُم مَّرْضَى أَوْ عَلَى سَفَرٍ أَوْ جَاءَ أَحَدٌ مِّنكُم مِّنَ الغَائِطِ أَوْ لامَسْتُمُ النِّسَاءَ فَلَمْ تَـجِدُوا مَاءً فَتَيَمَّمُوا صَعِيدًا طَيِّبًا فَامْسَحُوا بِوُجُوهِكُمْ وَأَيْدِيكُمْ</a:t>
            </a:r>
            <a:r>
              <a:rPr lang="ar-IQ" sz="36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[الـمائدة 6]، أي: اقصدوا الصّعيد الطّيّب، وكان التّيمم يُطْلَق أوّلاً على القصد مطلقًا، يقال: يَـمَّمْته إذا قصدته، وهكـذا تغيّرت دلالة الفعل </a:t>
            </a:r>
            <a:r>
              <a:rPr lang="ar-IQ" sz="36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تيمم</a:t>
            </a:r>
            <a:r>
              <a:rPr lang="ar-IQ" sz="36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مِن القصد مطلقًا إلى مسح الوجه واليدين بالتّراب؛ لأنّ الغرض مِن قصد التّراب التّمسّح به. ولـم تكن العرب تعرف لـهذا الفعل معنى غير القصد، قال الشّاعر:</a:t>
            </a:r>
            <a:endParaRPr lang="en-US" sz="2800" dirty="0" smtClean="0">
              <a:effectLst/>
              <a:latin typeface="Times New Roman" panose="02020603050405020304" pitchFamily="18" charset="0"/>
              <a:ea typeface="Times New Roman" panose="02020603050405020304" pitchFamily="18" charset="0"/>
            </a:endParaRPr>
          </a:p>
          <a:p>
            <a:pPr algn="just"/>
            <a:r>
              <a:rPr lang="ar-IQ" sz="36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وَفي الأَظعانِ آنِسَةٌ لَعوبٌ                  تَيَمَّمَ أَهْلُها بَلَدًا فَساروا </a:t>
            </a:r>
            <a:endParaRPr lang="en-US" sz="2800" dirty="0">
              <a:effectLst/>
              <a:latin typeface="Times New Roman" panose="02020603050405020304" pitchFamily="18" charset="0"/>
              <a:ea typeface="Times New Roman" panose="02020603050405020304" pitchFamily="18"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00325996"/>
      </p:ext>
    </p:extLst>
  </p:cSld>
  <p:clrMapOvr>
    <a:masterClrMapping/>
  </p:clrMapOvr>
  <mc:AlternateContent xmlns:mc="http://schemas.openxmlformats.org/markup-compatibility/2006">
    <mc:Choice xmlns:p14="http://schemas.microsoft.com/office/powerpoint/2010/main" Requires="p14">
      <p:transition spd="slow" p14:dur="2000" advTm="65184"/>
    </mc:Choice>
    <mc:Fallback>
      <p:transition spd="slow" advTm="65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22300" y="495300"/>
            <a:ext cx="10947400" cy="4031873"/>
          </a:xfrm>
          <a:prstGeom prst="rect">
            <a:avLst/>
          </a:prstGeom>
        </p:spPr>
        <p:txBody>
          <a:bodyPr wrap="square">
            <a:spAutoFit/>
          </a:bodyPr>
          <a:lstStyle/>
          <a:p>
            <a:pPr algn="just"/>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أي: قصد أهلُها بلدًا، وقد استعمله القرآن الكريـم بـهذا الـمعنى، قال تعالى: </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وَلَا تَيَمَّمُوا الـخَبِيثَ مِنْهُ تُنفِقُونَ</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أي: لا تقصدوا ولا تعمدوا، وهذا هو المعنى اللّغويّ للّفظ لا الإسلاميّ. </a:t>
            </a:r>
            <a:endParaRPr lang="en-US" sz="2400" dirty="0" smtClean="0">
              <a:effectLst/>
              <a:latin typeface="Times New Roman" panose="02020603050405020304" pitchFamily="18" charset="0"/>
              <a:ea typeface="Times New Roman" panose="02020603050405020304" pitchFamily="18" charset="0"/>
            </a:endParaRPr>
          </a:p>
          <a:p>
            <a:pPr algn="just"/>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ومن الألفاظ الإسلاميّة (الـمؤمن)، فقد ذكر ابن فارس أنّ العرب قبل الإسلام عرفت الـمؤمن من الإيـمان، وهو التّصديق، ثـمّ زادت الشّريعة شرائط وأوصافًا بـها سُـمِّي الـمؤمن مؤمنًا. وقد استعمل القرآن الكريـم الـمعنى اللّغويّ للّفظة علـى لسان إِخوة يوسف –عليه السّلام–، قـال تعالـى: </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وَمَا أَنتَ بِـمُؤْمِنٍ لَّنَا وَلَوْ كُنَّا صادقين</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[يوسف17]، أي: وما أنت بـمصدِّق، ولو كنّا صادقين. ويُقال فــي كلام العرب: ما أُومِنُ بشيء مـمّا تقول، أي: ما أُصدِّق بذلك، وهكذا تـحوَّل معنى اللّفظة من التّصديق الـمطلق إلى التّصديق بالله، ورسله، وكتبه، وبالبعث، والصراط، والـجنّة والنّار...</a:t>
            </a:r>
            <a:endParaRPr lang="en-US" sz="2400" dirty="0">
              <a:effectLst/>
              <a:latin typeface="Times New Roman" panose="02020603050405020304" pitchFamily="18" charset="0"/>
              <a:ea typeface="Times New Roman" panose="02020603050405020304" pitchFamily="18"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3841841"/>
      </p:ext>
    </p:extLst>
  </p:cSld>
  <p:clrMapOvr>
    <a:masterClrMapping/>
  </p:clrMapOvr>
  <mc:AlternateContent xmlns:mc="http://schemas.openxmlformats.org/markup-compatibility/2006">
    <mc:Choice xmlns:p14="http://schemas.microsoft.com/office/powerpoint/2010/main" Requires="p14">
      <p:transition spd="slow" p14:dur="2000" advTm="158500"/>
    </mc:Choice>
    <mc:Fallback>
      <p:transition spd="slow" advTm="15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500" y="520700"/>
            <a:ext cx="11201400" cy="4524315"/>
          </a:xfrm>
          <a:prstGeom prst="rect">
            <a:avLst/>
          </a:prstGeom>
        </p:spPr>
        <p:txBody>
          <a:bodyPr wrap="square">
            <a:spAutoFit/>
          </a:bodyPr>
          <a:lstStyle/>
          <a:p>
            <a:pPr algn="just"/>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ويلحظ أنّ القرآن الكريم حين وجّه معاني هذه الألفاظ إلى ما يريده كمعنى جحد نعم الله مع لفظ الكافر، ومعنى التّمسّح بالتّراب مع التّيمّم، ومعنى التصديق بالله، ورسله، وكتبه، وبالبعث، والصراط، والـجنّة والنّار...</a:t>
            </a:r>
            <a:endParaRPr lang="en-US" sz="2400" dirty="0" smtClean="0">
              <a:effectLst/>
              <a:latin typeface="Times New Roman" panose="02020603050405020304" pitchFamily="18" charset="0"/>
              <a:ea typeface="Times New Roman" panose="02020603050405020304" pitchFamily="18" charset="0"/>
            </a:endParaRPr>
          </a:p>
          <a:p>
            <a:pPr algn="just"/>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مع الإيمان يلحظ أنّه لـم يلغ المعنى اللغوي للفظ بل استعمله كما رأينا مع الـمؤمن والتّيمّم هنا، والعربيّ يعرف الـمراد بالـموضعين، ومرشده في ذلك هو السّياق الذي ورد فيه اللّفظ. </a:t>
            </a:r>
            <a:endParaRPr lang="en-US" sz="2400" dirty="0" smtClean="0">
              <a:effectLst/>
              <a:latin typeface="Times New Roman" panose="02020603050405020304" pitchFamily="18" charset="0"/>
              <a:ea typeface="Times New Roman" panose="02020603050405020304" pitchFamily="18" charset="0"/>
            </a:endParaRPr>
          </a:p>
          <a:p>
            <a:pPr algn="just"/>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وألقت السّنّة النّبويّة الشّريفة بظلالـها على طائفة كبيرة من ألفاظ اللّغة فأكسبتها معاني جديدة، لـم تكن مألوفة قبل الـمبعث، ومن الكلمات التي انضوت تـحت لواء الألفاظ الإسلامية </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الصُّرَعَة</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فقد كان للحديث النّبويّ الشّريف أثر بيِّن في نقل اللّفظة مِن معناها الأصليّ إلى معنى جديد غير مسبوق، قال ابن الأثير –المتوفّى سنة606للهجرة- في حديث </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ما تَعُدُّون الصُّرَعَةَ فيكم</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ar-IQ" sz="3200" dirty="0" smtClean="0">
                <a:effectLst/>
                <a:latin typeface="Times New Roman" panose="02020603050405020304" pitchFamily="18" charset="0"/>
                <a:ea typeface="Times New Roman" panose="02020603050405020304" pitchFamily="18" charset="0"/>
                <a:cs typeface="Traditional Arabic" panose="02020603050405020304" pitchFamily="18" charset="-78"/>
              </a:rPr>
              <a:t>الصُّرَعَةُ المبالغ في الصِّراع الذي لا يُغْلَب، فنقله إلى الذي يَغْلِب نفسه عند الغضب ويقهرها"</a:t>
            </a:r>
            <a:r>
              <a:rPr lang="ar-IQ" sz="32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 </a:t>
            </a:r>
            <a:endParaRPr lang="en-US" sz="2400" dirty="0">
              <a:effectLst/>
              <a:latin typeface="Times New Roman" panose="02020603050405020304" pitchFamily="18" charset="0"/>
              <a:ea typeface="Times New Roman" panose="02020603050405020304" pitchFamily="18"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2775680"/>
      </p:ext>
    </p:extLst>
  </p:cSld>
  <p:clrMapOvr>
    <a:masterClrMapping/>
  </p:clrMapOvr>
  <mc:AlternateContent xmlns:mc="http://schemas.openxmlformats.org/markup-compatibility/2006">
    <mc:Choice xmlns:p14="http://schemas.microsoft.com/office/powerpoint/2010/main" Requires="p14">
      <p:transition spd="slow" p14:dur="2000" advTm="70158"/>
    </mc:Choice>
    <mc:Fallback>
      <p:transition spd="slow" advTm="70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23900" y="584200"/>
            <a:ext cx="10985500" cy="2677656"/>
          </a:xfrm>
          <a:prstGeom prst="rect">
            <a:avLst/>
          </a:prstGeom>
        </p:spPr>
        <p:txBody>
          <a:bodyPr wrap="square">
            <a:spAutoFit/>
          </a:bodyPr>
          <a:lstStyle/>
          <a:p>
            <a:pPr algn="just"/>
            <a:r>
              <a:rPr lang="ar-IQ" sz="2800" dirty="0" smtClean="0">
                <a:effectLst/>
                <a:latin typeface="Times New Roman" panose="02020603050405020304" pitchFamily="18" charset="0"/>
                <a:ea typeface="Times New Roman" panose="02020603050405020304" pitchFamily="18" charset="0"/>
                <a:cs typeface="Traditional Arabic" panose="02020603050405020304" pitchFamily="18" charset="-78"/>
              </a:rPr>
              <a:t>ونشير إلى أنّ بناء فُعَلَة يفيد الـمبالغة في اسم الفاعل كقولهم: رجل هُزَأَة وهو الذي يهزأ بالنّاس كثيرًا، ولُـحَنَة وهو الذي يلحن كثيرًا، وهُذَرَة وهو الذي يُكْثر الكلام في ما لا يعنيه. وقــــد حافظت لفظة </a:t>
            </a:r>
            <a:r>
              <a:rPr lang="ar-IQ" sz="28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(الصُّرَعَة) </a:t>
            </a:r>
            <a:r>
              <a:rPr lang="ar-IQ" sz="2800" dirty="0" smtClean="0">
                <a:effectLst/>
                <a:latin typeface="Times New Roman" panose="02020603050405020304" pitchFamily="18" charset="0"/>
                <a:ea typeface="Times New Roman" panose="02020603050405020304" pitchFamily="18" charset="0"/>
                <a:cs typeface="Traditional Arabic" panose="02020603050405020304" pitchFamily="18" charset="-78"/>
              </a:rPr>
              <a:t>بعد انتقال دلالتها إلى المعنى الإسلامي على ما </a:t>
            </a:r>
            <a:r>
              <a:rPr lang="ar-IQ" sz="2800" dirty="0" err="1" smtClean="0">
                <a:effectLst/>
                <a:latin typeface="Times New Roman" panose="02020603050405020304" pitchFamily="18" charset="0"/>
                <a:ea typeface="Times New Roman" panose="02020603050405020304" pitchFamily="18" charset="0"/>
                <a:cs typeface="Traditional Arabic" panose="02020603050405020304" pitchFamily="18" charset="-78"/>
              </a:rPr>
              <a:t>يفيده</a:t>
            </a:r>
            <a:r>
              <a:rPr lang="ar-IQ" sz="28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بناء فُعَلَة مِن إرادة الـمبالغة في اسم الفاعل؛ لأنّ الصُّرَعَة مِن الرِّجال هو مَنْ يبالغ في حِلْمه وقهر نفسه عند الغضب.</a:t>
            </a:r>
          </a:p>
          <a:p>
            <a:pPr algn="just"/>
            <a:r>
              <a:rPr lang="ar-IQ" sz="2800" dirty="0" smtClean="0">
                <a:latin typeface="Times New Roman" panose="02020603050405020304" pitchFamily="18" charset="0"/>
                <a:ea typeface="Times New Roman" panose="02020603050405020304" pitchFamily="18" charset="0"/>
                <a:cs typeface="Traditional Arabic" panose="02020603050405020304" pitchFamily="18" charset="-78"/>
              </a:rPr>
              <a:t>وبهذا نكون قد علمنا ماذا نقصد بظاهرة الألفاظ الإسلاميّة ، وكيف </a:t>
            </a:r>
            <a:r>
              <a:rPr lang="ar-IQ" sz="2800" smtClean="0">
                <a:latin typeface="Times New Roman" panose="02020603050405020304" pitchFamily="18" charset="0"/>
                <a:ea typeface="Times New Roman" panose="02020603050405020304" pitchFamily="18" charset="0"/>
                <a:cs typeface="Traditional Arabic" panose="02020603050405020304" pitchFamily="18" charset="-78"/>
              </a:rPr>
              <a:t>أنّ الإسلام قد أضفى معنىً جديدًا مخصصًا للفظة المستعملة .</a:t>
            </a:r>
            <a:endParaRPr lang="en-US" sz="2000" dirty="0">
              <a:effectLst/>
              <a:latin typeface="Times New Roman" panose="02020603050405020304" pitchFamily="18" charset="0"/>
              <a:ea typeface="Times New Roman" panose="02020603050405020304" pitchFamily="18"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48735662"/>
      </p:ext>
    </p:extLst>
  </p:cSld>
  <p:clrMapOvr>
    <a:masterClrMapping/>
  </p:clrMapOvr>
  <mc:AlternateContent xmlns:mc="http://schemas.openxmlformats.org/markup-compatibility/2006">
    <mc:Choice xmlns:p14="http://schemas.microsoft.com/office/powerpoint/2010/main" Requires="p14">
      <p:transition spd="slow" p14:dur="2000" advTm="44195"/>
    </mc:Choice>
    <mc:Fallback>
      <p:transition spd="slow" advTm="441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799</Words>
  <Application>Microsoft Office PowerPoint</Application>
  <PresentationFormat>ملء الشاشة</PresentationFormat>
  <Paragraphs>19</Paragraphs>
  <Slides>9</Slides>
  <Notes>0</Notes>
  <HiddenSlides>0</HiddenSlides>
  <MMClips>9</MMClips>
  <ScaleCrop>false</ScaleCrop>
  <HeadingPairs>
    <vt:vector size="8" baseType="variant">
      <vt:variant>
        <vt:lpstr>الخطوط المستخدمة</vt:lpstr>
      </vt:variant>
      <vt:variant>
        <vt:i4>5</vt:i4>
      </vt:variant>
      <vt:variant>
        <vt:lpstr>نسق</vt:lpstr>
      </vt:variant>
      <vt:variant>
        <vt:i4>1</vt:i4>
      </vt:variant>
      <vt:variant>
        <vt:lpstr>عناوين الشرائح</vt:lpstr>
      </vt:variant>
      <vt:variant>
        <vt:i4>9</vt:i4>
      </vt:variant>
      <vt:variant>
        <vt:lpstr>عروض مخصصة</vt:lpstr>
      </vt:variant>
      <vt:variant>
        <vt:i4>1</vt:i4>
      </vt:variant>
    </vt:vector>
  </HeadingPairs>
  <TitlesOfParts>
    <vt:vector size="16" baseType="lpstr">
      <vt:lpstr>Arial</vt:lpstr>
      <vt:lpstr>Calibri</vt:lpstr>
      <vt:lpstr>Calibri Light</vt:lpstr>
      <vt:lpstr>Times New Roman</vt:lpstr>
      <vt:lpstr>Traditional Arabic</vt:lpstr>
      <vt:lpstr>نسق Office</vt:lpstr>
      <vt:lpstr>فقه اللّغة العربيّة</vt:lpstr>
      <vt:lpstr>ظواهر لغويـّـة لها أثر فـي نـموّ العربيّة وثرائها واتّساعها:</vt:lpstr>
      <vt:lpstr>أولًا : ظاهرة الألفاظ الإسلاميّة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مخصص 1</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فقه اللّغة العربيّة</dc:title>
  <dc:creator>KH</dc:creator>
  <cp:lastModifiedBy>KH</cp:lastModifiedBy>
  <cp:revision>7</cp:revision>
  <dcterms:created xsi:type="dcterms:W3CDTF">2020-04-05T08:36:16Z</dcterms:created>
  <dcterms:modified xsi:type="dcterms:W3CDTF">2020-04-05T09:38:08Z</dcterms:modified>
</cp:coreProperties>
</file>