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ar-BH" smtClean="0"/>
              <a:t>افاق التربة محاضرة 11</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B339D4-0FF7-4DC2-B53C-7E49C326930C}" type="datetimeFigureOut">
              <a:rPr lang="en-US" smtClean="0"/>
              <a:t>4/4/2020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434940-A86D-46F8-8A5A-50A069FAD549}" type="slidenum">
              <a:rPr lang="en-US" smtClean="0"/>
              <a:t>‹#›</a:t>
            </a:fld>
            <a:endParaRPr lang="en-US"/>
          </a:p>
        </p:txBody>
      </p:sp>
    </p:spTree>
    <p:extLst>
      <p:ext uri="{BB962C8B-B14F-4D97-AF65-F5344CB8AC3E}">
        <p14:creationId xmlns:p14="http://schemas.microsoft.com/office/powerpoint/2010/main" val="360244912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ar-BH" smtClean="0"/>
              <a:t>افاق التربة محاضرة 11</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3E674-6612-408F-A169-73C766BFD09A}" type="datetimeFigureOut">
              <a:rPr lang="en-US" smtClean="0"/>
              <a:t>4/4/2020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7A79D-87BF-4B4A-AF26-A4C6410AFA3A}" type="slidenum">
              <a:rPr lang="en-US" smtClean="0"/>
              <a:t>‹#›</a:t>
            </a:fld>
            <a:endParaRPr lang="en-US"/>
          </a:p>
        </p:txBody>
      </p:sp>
    </p:spTree>
    <p:extLst>
      <p:ext uri="{BB962C8B-B14F-4D97-AF65-F5344CB8AC3E}">
        <p14:creationId xmlns:p14="http://schemas.microsoft.com/office/powerpoint/2010/main" val="93337341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75E1AF-CD26-47CC-B7E2-71C390C180D1}"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712CCD4-EE54-4811-AD4B-D6171FA4C8D4}" type="slidenum">
              <a:rPr lang="en-US" smtClean="0"/>
              <a:t>‹#›</a:t>
            </a:fld>
            <a:endParaRPr lang="en-US"/>
          </a:p>
        </p:txBody>
      </p:sp>
    </p:spTree>
    <p:extLst>
      <p:ext uri="{BB962C8B-B14F-4D97-AF65-F5344CB8AC3E}">
        <p14:creationId xmlns:p14="http://schemas.microsoft.com/office/powerpoint/2010/main" val="21965835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DF53A4-A652-4A56-9312-C2A6A57A15DF}"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12CCD4-EE54-4811-AD4B-D6171FA4C8D4}" type="slidenum">
              <a:rPr lang="en-US" smtClean="0"/>
              <a:t>‹#›</a:t>
            </a:fld>
            <a:endParaRPr lang="en-US"/>
          </a:p>
        </p:txBody>
      </p:sp>
    </p:spTree>
    <p:extLst>
      <p:ext uri="{BB962C8B-B14F-4D97-AF65-F5344CB8AC3E}">
        <p14:creationId xmlns:p14="http://schemas.microsoft.com/office/powerpoint/2010/main" val="8763068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DF53A4-A652-4A56-9312-C2A6A57A15DF}"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12CCD4-EE54-4811-AD4B-D6171FA4C8D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303946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6DF53A4-A652-4A56-9312-C2A6A57A15DF}" type="datetime1">
              <a:rPr lang="en-US" smtClean="0"/>
              <a:t>4/4/2020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12CCD4-EE54-4811-AD4B-D6171FA4C8D4}" type="slidenum">
              <a:rPr lang="en-US" smtClean="0"/>
              <a:t>‹#›</a:t>
            </a:fld>
            <a:endParaRPr lang="en-US"/>
          </a:p>
        </p:txBody>
      </p:sp>
    </p:spTree>
    <p:extLst>
      <p:ext uri="{BB962C8B-B14F-4D97-AF65-F5344CB8AC3E}">
        <p14:creationId xmlns:p14="http://schemas.microsoft.com/office/powerpoint/2010/main" val="1168672961"/>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6DF53A4-A652-4A56-9312-C2A6A57A15DF}" type="datetime1">
              <a:rPr lang="en-US" smtClean="0"/>
              <a:t>4/4/2020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12CCD4-EE54-4811-AD4B-D6171FA4C8D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391758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6DF53A4-A652-4A56-9312-C2A6A57A15DF}" type="datetime1">
              <a:rPr lang="en-US" smtClean="0"/>
              <a:t>4/4/2020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12CCD4-EE54-4811-AD4B-D6171FA4C8D4}" type="slidenum">
              <a:rPr lang="en-US" smtClean="0"/>
              <a:t>‹#›</a:t>
            </a:fld>
            <a:endParaRPr lang="en-US"/>
          </a:p>
        </p:txBody>
      </p:sp>
    </p:spTree>
    <p:extLst>
      <p:ext uri="{BB962C8B-B14F-4D97-AF65-F5344CB8AC3E}">
        <p14:creationId xmlns:p14="http://schemas.microsoft.com/office/powerpoint/2010/main" val="183919119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B6F14C-A6FB-4B2E-81E5-85897EB03053}"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12CCD4-EE54-4811-AD4B-D6171FA4C8D4}" type="slidenum">
              <a:rPr lang="en-US" smtClean="0"/>
              <a:t>‹#›</a:t>
            </a:fld>
            <a:endParaRPr lang="en-US"/>
          </a:p>
        </p:txBody>
      </p:sp>
    </p:spTree>
    <p:extLst>
      <p:ext uri="{BB962C8B-B14F-4D97-AF65-F5344CB8AC3E}">
        <p14:creationId xmlns:p14="http://schemas.microsoft.com/office/powerpoint/2010/main" val="3542871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3F0966-F4FC-41CD-A217-6C087D33EDB3}"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12CCD4-EE54-4811-AD4B-D6171FA4C8D4}" type="slidenum">
              <a:rPr lang="en-US" smtClean="0"/>
              <a:t>‹#›</a:t>
            </a:fld>
            <a:endParaRPr lang="en-US"/>
          </a:p>
        </p:txBody>
      </p:sp>
    </p:spTree>
    <p:extLst>
      <p:ext uri="{BB962C8B-B14F-4D97-AF65-F5344CB8AC3E}">
        <p14:creationId xmlns:p14="http://schemas.microsoft.com/office/powerpoint/2010/main" val="56669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87962B-7E89-4754-8840-CDAE22FA8DBA}"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12CCD4-EE54-4811-AD4B-D6171FA4C8D4}" type="slidenum">
              <a:rPr lang="en-US" smtClean="0"/>
              <a:t>‹#›</a:t>
            </a:fld>
            <a:endParaRPr lang="en-US"/>
          </a:p>
        </p:txBody>
      </p:sp>
    </p:spTree>
    <p:extLst>
      <p:ext uri="{BB962C8B-B14F-4D97-AF65-F5344CB8AC3E}">
        <p14:creationId xmlns:p14="http://schemas.microsoft.com/office/powerpoint/2010/main" val="352976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847867-5122-4D78-B115-FC39A2A2E779}"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12CCD4-EE54-4811-AD4B-D6171FA4C8D4}" type="slidenum">
              <a:rPr lang="en-US" smtClean="0"/>
              <a:t>‹#›</a:t>
            </a:fld>
            <a:endParaRPr lang="en-US"/>
          </a:p>
        </p:txBody>
      </p:sp>
    </p:spTree>
    <p:extLst>
      <p:ext uri="{BB962C8B-B14F-4D97-AF65-F5344CB8AC3E}">
        <p14:creationId xmlns:p14="http://schemas.microsoft.com/office/powerpoint/2010/main" val="60245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5E362B-992E-4AF2-83CB-4D1B05D62717}" type="datetime1">
              <a:rPr lang="en-US" smtClean="0"/>
              <a:t>4/4/2020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712CCD4-EE54-4811-AD4B-D6171FA4C8D4}" type="slidenum">
              <a:rPr lang="en-US" smtClean="0"/>
              <a:t>‹#›</a:t>
            </a:fld>
            <a:endParaRPr lang="en-US"/>
          </a:p>
        </p:txBody>
      </p:sp>
    </p:spTree>
    <p:extLst>
      <p:ext uri="{BB962C8B-B14F-4D97-AF65-F5344CB8AC3E}">
        <p14:creationId xmlns:p14="http://schemas.microsoft.com/office/powerpoint/2010/main" val="331922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7BE6F7-7310-4127-9856-A1807AD26356}" type="datetime1">
              <a:rPr lang="en-US" smtClean="0"/>
              <a:t>4/4/2020</a:t>
            </a:fld>
            <a:endParaRPr lang="en-US"/>
          </a:p>
        </p:txBody>
      </p:sp>
      <p:sp>
        <p:nvSpPr>
          <p:cNvPr id="8" name="Footer Placeholder 7"/>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712CCD4-EE54-4811-AD4B-D6171FA4C8D4}" type="slidenum">
              <a:rPr lang="en-US" smtClean="0"/>
              <a:t>‹#›</a:t>
            </a:fld>
            <a:endParaRPr lang="en-US"/>
          </a:p>
        </p:txBody>
      </p:sp>
    </p:spTree>
    <p:extLst>
      <p:ext uri="{BB962C8B-B14F-4D97-AF65-F5344CB8AC3E}">
        <p14:creationId xmlns:p14="http://schemas.microsoft.com/office/powerpoint/2010/main" val="337218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1EC91F-6486-4977-BD56-05C87804F42E}" type="datetime1">
              <a:rPr lang="en-US" smtClean="0"/>
              <a:t>4/4/2020</a:t>
            </a:fld>
            <a:endParaRPr lang="en-US"/>
          </a:p>
        </p:txBody>
      </p:sp>
      <p:sp>
        <p:nvSpPr>
          <p:cNvPr id="4" name="Footer Placeholder 3"/>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712CCD4-EE54-4811-AD4B-D6171FA4C8D4}" type="slidenum">
              <a:rPr lang="en-US" smtClean="0"/>
              <a:t>‹#›</a:t>
            </a:fld>
            <a:endParaRPr lang="en-US"/>
          </a:p>
        </p:txBody>
      </p:sp>
    </p:spTree>
    <p:extLst>
      <p:ext uri="{BB962C8B-B14F-4D97-AF65-F5344CB8AC3E}">
        <p14:creationId xmlns:p14="http://schemas.microsoft.com/office/powerpoint/2010/main" val="156297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4D7C7-02D5-45F9-B4A9-8B7ED68FCB1E}" type="datetime1">
              <a:rPr lang="en-US" smtClean="0"/>
              <a:t>4/4/2020</a:t>
            </a:fld>
            <a:endParaRPr lang="en-US"/>
          </a:p>
        </p:txBody>
      </p:sp>
      <p:sp>
        <p:nvSpPr>
          <p:cNvPr id="3" name="Footer Placeholder 2"/>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712CCD4-EE54-4811-AD4B-D6171FA4C8D4}" type="slidenum">
              <a:rPr lang="en-US" smtClean="0"/>
              <a:t>‹#›</a:t>
            </a:fld>
            <a:endParaRPr lang="en-US"/>
          </a:p>
        </p:txBody>
      </p:sp>
    </p:spTree>
    <p:extLst>
      <p:ext uri="{BB962C8B-B14F-4D97-AF65-F5344CB8AC3E}">
        <p14:creationId xmlns:p14="http://schemas.microsoft.com/office/powerpoint/2010/main" val="244624130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291271C-FE7E-408A-B619-1485F02FF697}" type="datetime1">
              <a:rPr lang="en-US" smtClean="0"/>
              <a:t>4/4/2020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712CCD4-EE54-4811-AD4B-D6171FA4C8D4}" type="slidenum">
              <a:rPr lang="en-US" smtClean="0"/>
              <a:t>‹#›</a:t>
            </a:fld>
            <a:endParaRPr lang="en-US"/>
          </a:p>
        </p:txBody>
      </p:sp>
    </p:spTree>
    <p:extLst>
      <p:ext uri="{BB962C8B-B14F-4D97-AF65-F5344CB8AC3E}">
        <p14:creationId xmlns:p14="http://schemas.microsoft.com/office/powerpoint/2010/main" val="20897923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70477C3-02CE-4708-AD86-8CD06360B221}" type="datetime1">
              <a:rPr lang="en-US" smtClean="0"/>
              <a:t>4/4/2020</a:t>
            </a:fld>
            <a:endParaRPr lang="en-US"/>
          </a:p>
        </p:txBody>
      </p:sp>
      <p:sp>
        <p:nvSpPr>
          <p:cNvPr id="6" name="Footer Placeholder 5"/>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12CCD4-EE54-4811-AD4B-D6171FA4C8D4}" type="slidenum">
              <a:rPr lang="en-US" smtClean="0"/>
              <a:t>‹#›</a:t>
            </a:fld>
            <a:endParaRPr lang="en-US"/>
          </a:p>
        </p:txBody>
      </p:sp>
    </p:spTree>
    <p:extLst>
      <p:ext uri="{BB962C8B-B14F-4D97-AF65-F5344CB8AC3E}">
        <p14:creationId xmlns:p14="http://schemas.microsoft.com/office/powerpoint/2010/main" val="126337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6DF53A4-A652-4A56-9312-C2A6A57A15DF}" type="datetime1">
              <a:rPr lang="en-US" smtClean="0"/>
              <a:t>4/4/2020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712CCD4-EE54-4811-AD4B-D6171FA4C8D4}" type="slidenum">
              <a:rPr lang="en-US" smtClean="0"/>
              <a:t>‹#›</a:t>
            </a:fld>
            <a:endParaRPr lang="en-US"/>
          </a:p>
        </p:txBody>
      </p:sp>
    </p:spTree>
    <p:extLst>
      <p:ext uri="{BB962C8B-B14F-4D97-AF65-F5344CB8AC3E}">
        <p14:creationId xmlns:p14="http://schemas.microsoft.com/office/powerpoint/2010/main" val="708144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ar-BH" dirty="0" smtClean="0"/>
              <a:t>افاق التربة</a:t>
            </a:r>
            <a:br>
              <a:rPr lang="ar-BH" dirty="0" smtClean="0"/>
            </a:br>
            <a:r>
              <a:rPr lang="ar-BH" dirty="0" smtClean="0"/>
              <a:t>محاضرة 11</a:t>
            </a:r>
            <a:endParaRPr lang="en-US" dirty="0"/>
          </a:p>
        </p:txBody>
      </p:sp>
      <p:sp>
        <p:nvSpPr>
          <p:cNvPr id="3" name="Subtitle 2"/>
          <p:cNvSpPr>
            <a:spLocks noGrp="1"/>
          </p:cNvSpPr>
          <p:nvPr>
            <p:ph type="subTitle" idx="1"/>
          </p:nvPr>
        </p:nvSpPr>
        <p:spPr/>
        <p:txBody>
          <a:bodyPr/>
          <a:lstStyle/>
          <a:p>
            <a:r>
              <a:rPr lang="ar-BH" dirty="0" smtClean="0"/>
              <a:t>اعداد الأستاذ المساعد الدكتور</a:t>
            </a:r>
          </a:p>
          <a:p>
            <a:r>
              <a:rPr lang="ar-BH" dirty="0" smtClean="0"/>
              <a:t>احمد عبد </a:t>
            </a:r>
            <a:r>
              <a:rPr lang="ar-BH" dirty="0" err="1" smtClean="0"/>
              <a:t>الستارالعذاري</a:t>
            </a:r>
            <a:endParaRPr lang="en-US" dirty="0"/>
          </a:p>
        </p:txBody>
      </p:sp>
      <p:sp>
        <p:nvSpPr>
          <p:cNvPr id="4" name="Date Placeholder 3"/>
          <p:cNvSpPr>
            <a:spLocks noGrp="1"/>
          </p:cNvSpPr>
          <p:nvPr>
            <p:ph type="dt" sz="half" idx="10"/>
          </p:nvPr>
        </p:nvSpPr>
        <p:spPr/>
        <p:txBody>
          <a:bodyPr/>
          <a:lstStyle/>
          <a:p>
            <a:fld id="{6B4AB4C0-7CC0-4269-90DD-AA90DB86130D}"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1</a:t>
            </a:fld>
            <a:endParaRPr lang="en-US"/>
          </a:p>
        </p:txBody>
      </p:sp>
    </p:spTree>
    <p:extLst>
      <p:ext uri="{BB962C8B-B14F-4D97-AF65-F5344CB8AC3E}">
        <p14:creationId xmlns:p14="http://schemas.microsoft.com/office/powerpoint/2010/main" val="1257516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486399"/>
          </a:xfrm>
        </p:spPr>
        <p:txBody>
          <a:bodyPr>
            <a:noAutofit/>
          </a:bodyPr>
          <a:lstStyle/>
          <a:p>
            <a:pPr marL="0" indent="0" algn="r" rtl="1">
              <a:buNone/>
            </a:pPr>
            <a:r>
              <a:rPr lang="ar-SA" sz="2800" dirty="0">
                <a:ea typeface="Calibri" panose="020F0502020204030204" pitchFamily="34" charset="0"/>
                <a:cs typeface="Calibri" panose="020F0502020204030204" pitchFamily="34" charset="0"/>
              </a:rPr>
              <a:t>وبطبيعة الحال ليس من الضروري أن تتمثل جميع هذه الطبقات او الافاق في كل تربة من تربات العالمان ان مقطع التربة في اللاترايت يختلف عن مقطع تربة التشرنوزم وهذا بدوره يختلف عن مقطع التربة الصحراوية، فبينما تتمثل في اللاترايت أربع طبقات تتمثل في الصحراء طبقتان فقط ويشير وجود هذه الطبقات في التربة على انها تربة ناضجة التكوين بعكس التربات فير الناضجة. ويتضح من مقطع التربة المثالي أن طبقة (</a:t>
            </a:r>
            <a:r>
              <a:rPr lang="en-US" sz="2800" dirty="0">
                <a:latin typeface="Calibri" panose="020F0502020204030204" pitchFamily="34" charset="0"/>
                <a:ea typeface="Calibri" panose="020F0502020204030204" pitchFamily="34" charset="0"/>
              </a:rPr>
              <a:t>A</a:t>
            </a:r>
            <a:r>
              <a:rPr lang="ar-SA" sz="2800" dirty="0">
                <a:latin typeface="Calibri" panose="020F0502020204030204" pitchFamily="34" charset="0"/>
                <a:ea typeface="Calibri" panose="020F0502020204030204" pitchFamily="34" charset="0"/>
              </a:rPr>
              <a:t>) هي طبقة تصفية او استخلاص وازالة بعض عناصرها في حين تمثل طبقة (</a:t>
            </a:r>
            <a:r>
              <a:rPr lang="en-US" sz="2800" dirty="0">
                <a:latin typeface="Calibri" panose="020F0502020204030204" pitchFamily="34" charset="0"/>
                <a:ea typeface="Calibri" panose="020F0502020204030204" pitchFamily="34" charset="0"/>
              </a:rPr>
              <a:t>B</a:t>
            </a:r>
            <a:r>
              <a:rPr lang="ar-SA" sz="2800" dirty="0">
                <a:latin typeface="Calibri" panose="020F0502020204030204" pitchFamily="34" charset="0"/>
                <a:ea typeface="Calibri" panose="020F0502020204030204" pitchFamily="34" charset="0"/>
              </a:rPr>
              <a:t>) طبقة الاستقبال او التراكم للمواد التي ازيلت من طبقة (</a:t>
            </a:r>
            <a:r>
              <a:rPr lang="en-US" sz="2800" dirty="0">
                <a:latin typeface="Calibri" panose="020F0502020204030204" pitchFamily="34" charset="0"/>
                <a:ea typeface="Calibri" panose="020F0502020204030204" pitchFamily="34" charset="0"/>
              </a:rPr>
              <a:t>A</a:t>
            </a:r>
            <a:r>
              <a:rPr lang="ar-SA" sz="2800" dirty="0">
                <a:latin typeface="Calibri" panose="020F0502020204030204" pitchFamily="34" charset="0"/>
                <a:ea typeface="Calibri" panose="020F0502020204030204" pitchFamily="34" charset="0"/>
              </a:rPr>
              <a:t>) وهاتان الطبقتان تمثلان المجال الاول الذي تمتد فيه جذور النباتات اما الطبقة (</a:t>
            </a:r>
            <a:r>
              <a:rPr lang="en-US" sz="2800" dirty="0">
                <a:latin typeface="Calibri" panose="020F0502020204030204" pitchFamily="34" charset="0"/>
                <a:ea typeface="Calibri" panose="020F0502020204030204" pitchFamily="34" charset="0"/>
              </a:rPr>
              <a:t>C</a:t>
            </a:r>
            <a:r>
              <a:rPr lang="ar-SA" sz="2800" dirty="0">
                <a:latin typeface="Calibri" panose="020F0502020204030204" pitchFamily="34" charset="0"/>
                <a:ea typeface="Calibri" panose="020F0502020204030204" pitchFamily="34" charset="0"/>
              </a:rPr>
              <a:t>)</a:t>
            </a:r>
            <a:r>
              <a:rPr lang="ar-SA" sz="6000" dirty="0">
                <a:solidFill>
                  <a:srgbClr val="000000"/>
                </a:solidFill>
                <a:ea typeface="Calibri" panose="020F0502020204030204" pitchFamily="34" charset="0"/>
              </a:rPr>
              <a:t> </a:t>
            </a:r>
            <a:r>
              <a:rPr lang="ar-SA" sz="2800" dirty="0">
                <a:ea typeface="Calibri" panose="020F0502020204030204" pitchFamily="34" charset="0"/>
                <a:cs typeface="Calibri" panose="020F0502020204030204" pitchFamily="34" charset="0"/>
              </a:rPr>
              <a:t>تمثل المواد المشتقة من الصخر الاصلي والتي تأثرت بعوامل التجوية واخيرا توجد طبقة</a:t>
            </a:r>
            <a:r>
              <a:rPr lang="en-US" sz="2800" dirty="0">
                <a:latin typeface="Calibri" panose="020F0502020204030204" pitchFamily="34" charset="0"/>
                <a:ea typeface="Calibri" panose="020F0502020204030204" pitchFamily="34" charset="0"/>
              </a:rPr>
              <a:t> (D) </a:t>
            </a:r>
            <a:r>
              <a:rPr lang="ar-SA" sz="2800" dirty="0">
                <a:latin typeface="Calibri" panose="020F0502020204030204" pitchFamily="34" charset="0"/>
                <a:ea typeface="Calibri" panose="020F0502020204030204" pitchFamily="34" charset="0"/>
              </a:rPr>
              <a:t>التي تمثل الصخور الأصلية والتي لم تتأثر بدورها بعمليات التفكك والتحلل</a:t>
            </a:r>
            <a:endParaRPr lang="en-US" sz="2800" dirty="0"/>
          </a:p>
        </p:txBody>
      </p:sp>
      <p:sp>
        <p:nvSpPr>
          <p:cNvPr id="4" name="Date Placeholder 3"/>
          <p:cNvSpPr>
            <a:spLocks noGrp="1"/>
          </p:cNvSpPr>
          <p:nvPr>
            <p:ph type="dt" sz="half" idx="10"/>
          </p:nvPr>
        </p:nvSpPr>
        <p:spPr/>
        <p:txBody>
          <a:bodyPr/>
          <a:lstStyle/>
          <a:p>
            <a:fld id="{5487962B-7E89-4754-8840-CDAE22FA8DBA}"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10</a:t>
            </a:fld>
            <a:endParaRPr lang="en-US"/>
          </a:p>
        </p:txBody>
      </p:sp>
    </p:spTree>
    <p:extLst>
      <p:ext uri="{BB962C8B-B14F-4D97-AF65-F5344CB8AC3E}">
        <p14:creationId xmlns:p14="http://schemas.microsoft.com/office/powerpoint/2010/main" val="3205611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4915"/>
            <a:ext cx="10515600" cy="4836433"/>
          </a:xfrm>
        </p:spPr>
        <p:txBody>
          <a:bodyPr>
            <a:normAutofit lnSpcReduction="10000"/>
          </a:bodyPr>
          <a:lstStyle/>
          <a:p>
            <a:pPr marL="0" marR="0" algn="just" rtl="1">
              <a:lnSpc>
                <a:spcPct val="107000"/>
              </a:lnSpc>
              <a:spcBef>
                <a:spcPts val="0"/>
              </a:spcBef>
              <a:spcAft>
                <a:spcPts val="800"/>
              </a:spcAft>
            </a:pPr>
            <a:r>
              <a:rPr lang="ar-SA" sz="2800" dirty="0">
                <a:latin typeface="Calibri" panose="020F0502020204030204" pitchFamily="34" charset="0"/>
                <a:ea typeface="Calibri" panose="020F0502020204030204" pitchFamily="34" charset="0"/>
                <a:cs typeface="Calibri" panose="020F0502020204030204" pitchFamily="34" charset="0"/>
              </a:rPr>
              <a:t> ونتيجة لعمليات تكوين التربة والمتغيرات التي تطرأ عليها لذا ينقسم مقد التربة</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800" dirty="0">
                <a:latin typeface="Calibri" panose="020F0502020204030204" pitchFamily="34" charset="0"/>
                <a:ea typeface="Calibri" panose="020F0502020204030204" pitchFamily="34" charset="0"/>
                <a:cs typeface="Calibri" panose="020F0502020204030204" pitchFamily="34" charset="0"/>
              </a:rPr>
              <a:t>المقطع الطولي للتربة) إلى طبقات متمايزة في مظهرها الخارجي كاللون والتركيب الكيميائي وتسمى هذه الطبقات بالأفاق الوراثية </a:t>
            </a:r>
            <a:r>
              <a:rPr lang="en-US" sz="2800" dirty="0">
                <a:latin typeface="Calibri" panose="020F0502020204030204" pitchFamily="34" charset="0"/>
                <a:ea typeface="Calibri" panose="020F0502020204030204" pitchFamily="34" charset="0"/>
                <a:cs typeface="Calibri" panose="020F0502020204030204" pitchFamily="34" charset="0"/>
              </a:rPr>
              <a:t>Genetically horizons</a:t>
            </a:r>
            <a:r>
              <a:rPr lang="ar-SA" sz="2800" dirty="0">
                <a:latin typeface="Calibri" panose="020F0502020204030204" pitchFamily="34" charset="0"/>
                <a:ea typeface="Calibri" panose="020F0502020204030204" pitchFamily="34" charset="0"/>
                <a:cs typeface="Calibri" panose="020F0502020204030204" pitchFamily="34" charset="0"/>
              </a:rPr>
              <a:t> لأنها تتصف بخواص يفترض أنها نتجت عن عمليات تطور التربة، وبعد تكون الأفاق تصبح عمليات تكوين التربة أكثر تعقيد فبعد ان كانت تجري في وسط متجانس نسبيا فإنها سوف تجري في وسط غير متجانس توجد فيه الحوامض والقواعد والغازات المختلفة وفعاليات الأحياء الدقيقة فضلا عن اختلاف درجات حرارة التربة ومحتواها من الماء فتصبح جميع هذه المؤثرات سببا في تعقيد واستمرار تكوين التربة وتطورها</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800" dirty="0">
                <a:latin typeface="Calibri" panose="020F0502020204030204" pitchFamily="34" charset="0"/>
                <a:ea typeface="Calibri" panose="020F0502020204030204" pitchFamily="34" charset="0"/>
                <a:cs typeface="Calibri" panose="020F0502020204030204" pitchFamily="34" charset="0"/>
              </a:rPr>
              <a:t>يمكن تمييز عدة آفاق في التربة المعدنية وهي</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Calibri" panose="020F0502020204030204" pitchFamily="34" charset="0"/>
              </a:rPr>
              <a:t>R , C , B , A , O</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
        <p:nvSpPr>
          <p:cNvPr id="4" name="Date Placeholder 3"/>
          <p:cNvSpPr>
            <a:spLocks noGrp="1"/>
          </p:cNvSpPr>
          <p:nvPr>
            <p:ph type="dt" sz="half" idx="10"/>
          </p:nvPr>
        </p:nvSpPr>
        <p:spPr/>
        <p:txBody>
          <a:bodyPr/>
          <a:lstStyle/>
          <a:p>
            <a:fld id="{5487962B-7E89-4754-8840-CDAE22FA8DBA}"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11</a:t>
            </a:fld>
            <a:endParaRPr lang="en-US"/>
          </a:p>
        </p:txBody>
      </p:sp>
    </p:spTree>
    <p:extLst>
      <p:ext uri="{BB962C8B-B14F-4D97-AF65-F5344CB8AC3E}">
        <p14:creationId xmlns:p14="http://schemas.microsoft.com/office/powerpoint/2010/main" val="2897892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258"/>
            <a:ext cx="10515600" cy="5747656"/>
          </a:xfrm>
        </p:spPr>
        <p:txBody>
          <a:bodyPr>
            <a:noAutofit/>
          </a:bodyPr>
          <a:lstStyle/>
          <a:p>
            <a:pPr marL="0" indent="0" algn="r" rtl="1">
              <a:buNone/>
            </a:pPr>
            <a:r>
              <a:rPr lang="ar-SA" sz="2800" dirty="0">
                <a:ea typeface="Calibri" panose="020F0502020204030204" pitchFamily="34" charset="0"/>
                <a:cs typeface="Calibri" panose="020F0502020204030204" pitchFamily="34" charset="0"/>
              </a:rPr>
              <a:t>فالأفق 0 يطلق عليه الأفق العضوي للترب المعنية وقد يتضمن أفاقا ثانوية تعطي أرقاما خاصة بها فالأفق .</a:t>
            </a:r>
            <a:r>
              <a:rPr lang="en-US" sz="2800" dirty="0">
                <a:latin typeface="Calibri" panose="020F0502020204030204" pitchFamily="34" charset="0"/>
                <a:ea typeface="Calibri" panose="020F0502020204030204" pitchFamily="34" charset="0"/>
              </a:rPr>
              <a:t>O</a:t>
            </a:r>
            <a:r>
              <a:rPr lang="ar-SA" sz="2800" dirty="0">
                <a:latin typeface="Calibri" panose="020F0502020204030204" pitchFamily="34" charset="0"/>
                <a:ea typeface="Calibri" panose="020F0502020204030204" pitchFamily="34" charset="0"/>
              </a:rPr>
              <a:t> مثلا يمثل أفقأ عضوية يتصف بإمكانية تمييز معظم أجزاء النباتية الداخلة في تكوينه كما في الطبقة السطحية لتربة الغابات، أما الأفق </a:t>
            </a:r>
            <a:r>
              <a:rPr lang="en-US" sz="2800" dirty="0" smtClean="0">
                <a:latin typeface="Calibri" panose="020F0502020204030204" pitchFamily="34" charset="0"/>
                <a:ea typeface="Calibri" panose="020F0502020204030204" pitchFamily="34" charset="0"/>
              </a:rPr>
              <a:t>o3</a:t>
            </a:r>
            <a:r>
              <a:rPr lang="ar-SA" sz="2800" dirty="0" smtClean="0">
                <a:latin typeface="Calibri" panose="020F0502020204030204" pitchFamily="34" charset="0"/>
                <a:ea typeface="Calibri" panose="020F0502020204030204" pitchFamily="34" charset="0"/>
              </a:rPr>
              <a:t>ويقع </a:t>
            </a:r>
            <a:r>
              <a:rPr lang="ar-SA" sz="2800" dirty="0">
                <a:latin typeface="Calibri" panose="020F0502020204030204" pitchFamily="34" charset="0"/>
                <a:ea typeface="Calibri" panose="020F0502020204030204" pitchFamily="34" charset="0"/>
              </a:rPr>
              <a:t>تحت الأفق السابق مباشرة وهو أفق عضوي لا يمكن تمييز الأجزاء النباتية الداخلة في تركيبه لأنه يمثل مواد عضوية متحللة، أما الأفق </a:t>
            </a:r>
            <a:r>
              <a:rPr lang="en-US" sz="2800" dirty="0">
                <a:latin typeface="Calibri" panose="020F0502020204030204" pitchFamily="34" charset="0"/>
                <a:ea typeface="Calibri" panose="020F0502020204030204" pitchFamily="34" charset="0"/>
              </a:rPr>
              <a:t>A</a:t>
            </a:r>
            <a:r>
              <a:rPr lang="ar-SA" sz="2800" dirty="0">
                <a:latin typeface="Calibri" panose="020F0502020204030204" pitchFamily="34" charset="0"/>
                <a:ea typeface="Calibri" panose="020F0502020204030204" pitchFamily="34" charset="0"/>
              </a:rPr>
              <a:t> فهو أفق معدني يتكون من خليط من مواد معدنية وعضوية بنسب متفاوتة وفي هذا الأفق تحدث عمليات تفكك المواد الصخرية وكذلك تحلل المواد العضوية سواء كانت نباتية أو حيوانية ولهذا يعد هذا الأفق أكثر الآفاق تعرضا للتجوية الفيزيائية والكيميائية إذ انه يتأثر مباشرة بأحوال المناخ من جانب وتحلل المواد العضوية بوساطة الكائنات الدقيقة في التربة من جانب آخر،</a:t>
            </a:r>
            <a:endParaRPr lang="en-US" sz="2800" dirty="0"/>
          </a:p>
        </p:txBody>
      </p:sp>
      <p:sp>
        <p:nvSpPr>
          <p:cNvPr id="4" name="Date Placeholder 3"/>
          <p:cNvSpPr>
            <a:spLocks noGrp="1"/>
          </p:cNvSpPr>
          <p:nvPr>
            <p:ph type="dt" sz="half" idx="10"/>
          </p:nvPr>
        </p:nvSpPr>
        <p:spPr/>
        <p:txBody>
          <a:bodyPr/>
          <a:lstStyle/>
          <a:p>
            <a:fld id="{5487962B-7E89-4754-8840-CDAE22FA8DBA}"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12</a:t>
            </a:fld>
            <a:endParaRPr lang="en-US"/>
          </a:p>
        </p:txBody>
      </p:sp>
    </p:spTree>
    <p:extLst>
      <p:ext uri="{BB962C8B-B14F-4D97-AF65-F5344CB8AC3E}">
        <p14:creationId xmlns:p14="http://schemas.microsoft.com/office/powerpoint/2010/main" val="2368940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9086"/>
            <a:ext cx="10515600" cy="5477963"/>
          </a:xfrm>
        </p:spPr>
        <p:txBody>
          <a:bodyPr>
            <a:normAutofit lnSpcReduction="10000"/>
          </a:bodyPr>
          <a:lstStyle/>
          <a:p>
            <a:pPr marL="0" marR="0" algn="just" rtl="1">
              <a:lnSpc>
                <a:spcPct val="107000"/>
              </a:lnSpc>
              <a:spcBef>
                <a:spcPts val="0"/>
              </a:spcBef>
              <a:spcAft>
                <a:spcPts val="800"/>
              </a:spcAft>
            </a:pPr>
            <a:r>
              <a:rPr lang="ar-SA" sz="2800" dirty="0">
                <a:latin typeface="Calibri" panose="020F0502020204030204" pitchFamily="34" charset="0"/>
                <a:ea typeface="Calibri" panose="020F0502020204030204" pitchFamily="34" charset="0"/>
                <a:cs typeface="Calibri" panose="020F0502020204030204" pitchFamily="34" charset="0"/>
              </a:rPr>
              <a:t>ومما تجدر الإشارة إليه أن عملية تفكك المواد الصخرية إلى بلورات اصغر حجمة إلى ذرات اصغر فاصغر عملية بطيئة جدا تحتاج إلى آلاف من السنين لكي تتحول التربة عبر هذا الزمن من كونها تربة في مرحلة الشباب إلى تربة في مرحلة النضج و أخيرة إلى تربة في مرحلة الشيخوخة، ويمكن تمييز عدة آفاق ثانوية في هذا الأفق أيضأ فالأفق </a:t>
            </a:r>
            <a:r>
              <a:rPr lang="en-US" sz="2800" dirty="0">
                <a:latin typeface="Calibri" panose="020F0502020204030204" pitchFamily="34" charset="0"/>
                <a:ea typeface="Calibri" panose="020F0502020204030204" pitchFamily="34" charset="0"/>
                <a:cs typeface="Calibri" panose="020F0502020204030204" pitchFamily="34" charset="0"/>
              </a:rPr>
              <a:t>A1</a:t>
            </a:r>
            <a:r>
              <a:rPr lang="ar-SA" sz="2800" dirty="0">
                <a:latin typeface="Calibri" panose="020F0502020204030204" pitchFamily="34" charset="0"/>
                <a:ea typeface="Calibri" panose="020F0502020204030204" pitchFamily="34" charset="0"/>
                <a:cs typeface="Calibri" panose="020F0502020204030204" pitchFamily="34" charset="0"/>
              </a:rPr>
              <a:t> هو أفق معدني يوجد على أو قرب السطح في الترب المعدنية تتجمع فيه المادة الحوبانية، المشتقة من المواد النباتية والحيوانية المتحللة تحلل کاملا، أما الأفق </a:t>
            </a:r>
            <a:r>
              <a:rPr lang="en-US" sz="2800" dirty="0">
                <a:latin typeface="Calibri" panose="020F0502020204030204" pitchFamily="34" charset="0"/>
                <a:ea typeface="Calibri" panose="020F0502020204030204" pitchFamily="34" charset="0"/>
                <a:cs typeface="Calibri" panose="020F0502020204030204" pitchFamily="34" charset="0"/>
              </a:rPr>
              <a:t>A7</a:t>
            </a:r>
            <a:r>
              <a:rPr lang="ar-SA" sz="2800" dirty="0">
                <a:latin typeface="Calibri" panose="020F0502020204030204" pitchFamily="34" charset="0"/>
                <a:ea typeface="Calibri" panose="020F0502020204030204" pitchFamily="34" charset="0"/>
                <a:cs typeface="Calibri" panose="020F0502020204030204" pitchFamily="34" charset="0"/>
              </a:rPr>
              <a:t> فهو أفق قريب من السطح في بعض الترب المعدنية يتصف بفقدانه للطين أو الدوبال أو كلاهما بوساطة عملية السلب </a:t>
            </a:r>
            <a:r>
              <a:rPr lang="en-US" sz="2800" dirty="0">
                <a:latin typeface="Calibri" panose="020F0502020204030204" pitchFamily="34" charset="0"/>
                <a:ea typeface="Calibri" panose="020F0502020204030204" pitchFamily="34" charset="0"/>
                <a:cs typeface="Calibri" panose="020F0502020204030204" pitchFamily="34" charset="0"/>
              </a:rPr>
              <a:t>Eluviation</a:t>
            </a:r>
            <a:r>
              <a:rPr lang="ar-SA" sz="2800" dirty="0">
                <a:latin typeface="Calibri" panose="020F0502020204030204" pitchFamily="34" charset="0"/>
                <a:ea typeface="Calibri" panose="020F0502020204030204" pitchFamily="34" charset="0"/>
                <a:cs typeface="Calibri" panose="020F0502020204030204" pitchFamily="34" charset="0"/>
              </a:rPr>
              <a:t> ويتصف هذا الأفق بفقد المعادن الثقيلة القليلة الثبات نسبية بوساطة التجربة تحت الظروف السائدة في المنطقة، و غالبا ما يتصف بلونه الفاتح، أما الأفق الثانوي الثالث الذي يمكن تمييزه ضمن هذا الأفق الرئيسي فهو الذي يرمز له بالرمز </a:t>
            </a:r>
            <a:r>
              <a:rPr lang="en-US" sz="2800" dirty="0">
                <a:latin typeface="Calibri" panose="020F0502020204030204" pitchFamily="34" charset="0"/>
                <a:ea typeface="Calibri" panose="020F0502020204030204" pitchFamily="34" charset="0"/>
                <a:cs typeface="Calibri" panose="020F0502020204030204" pitchFamily="34" charset="0"/>
              </a:rPr>
              <a:t>A</a:t>
            </a:r>
            <a:r>
              <a:rPr lang="fa-IR" sz="2800" dirty="0">
                <a:latin typeface="Calibri" panose="020F0502020204030204" pitchFamily="34" charset="0"/>
                <a:ea typeface="Calibri" panose="020F0502020204030204" pitchFamily="34" charset="0"/>
                <a:cs typeface="Calibri" panose="020F0502020204030204" pitchFamily="34" charset="0"/>
              </a:rPr>
              <a:t>۳</a:t>
            </a:r>
            <a:r>
              <a:rPr lang="ar-SA" sz="2800" dirty="0">
                <a:latin typeface="Calibri" panose="020F0502020204030204" pitchFamily="34" charset="0"/>
                <a:ea typeface="Calibri" panose="020F0502020204030204" pitchFamily="34" charset="0"/>
                <a:cs typeface="Calibri" panose="020F0502020204030204" pitchFamily="34" charset="0"/>
              </a:rPr>
              <a:t> الذي هو بمثابة أفق انتقالي في خصائصه بین ما فوقه من الأفاق </a:t>
            </a:r>
            <a:r>
              <a:rPr lang="en-US" sz="2800" dirty="0">
                <a:latin typeface="Calibri" panose="020F0502020204030204" pitchFamily="34" charset="0"/>
                <a:ea typeface="Calibri" panose="020F0502020204030204" pitchFamily="34" charset="0"/>
                <a:cs typeface="Calibri" panose="020F0502020204030204" pitchFamily="34" charset="0"/>
              </a:rPr>
              <a:t>A</a:t>
            </a:r>
            <a:r>
              <a:rPr lang="ar-SA" sz="2800" dirty="0">
                <a:latin typeface="Calibri" panose="020F0502020204030204" pitchFamily="34" charset="0"/>
                <a:ea typeface="Calibri" panose="020F0502020204030204" pitchFamily="34" charset="0"/>
                <a:cs typeface="Calibri" panose="020F0502020204030204" pitchFamily="34" charset="0"/>
              </a:rPr>
              <a:t> أو </a:t>
            </a:r>
            <a:r>
              <a:rPr lang="en-US" sz="2800" dirty="0">
                <a:latin typeface="Calibri" panose="020F0502020204030204" pitchFamily="34" charset="0"/>
                <a:ea typeface="Calibri" panose="020F0502020204030204" pitchFamily="34" charset="0"/>
                <a:cs typeface="Calibri" panose="020F0502020204030204" pitchFamily="34" charset="0"/>
              </a:rPr>
              <a:t>A</a:t>
            </a:r>
            <a:r>
              <a:rPr lang="ar-SA" sz="2800" dirty="0">
                <a:latin typeface="Calibri" panose="020F0502020204030204" pitchFamily="34" charset="0"/>
                <a:ea typeface="Calibri" panose="020F0502020204030204" pitchFamily="34" charset="0"/>
                <a:cs typeface="Calibri" panose="020F0502020204030204" pitchFamily="34" charset="0"/>
              </a:rPr>
              <a:t> وبين ما تحته وهو الأفق، ويتكون هذا الأفق بدوره من آفاق ثانوية هي </a:t>
            </a:r>
            <a:r>
              <a:rPr lang="en-US" sz="2800" dirty="0">
                <a:latin typeface="Calibri" panose="020F0502020204030204" pitchFamily="34" charset="0"/>
                <a:ea typeface="Calibri" panose="020F0502020204030204" pitchFamily="34" charset="0"/>
                <a:cs typeface="Calibri" panose="020F0502020204030204" pitchFamily="34" charset="0"/>
              </a:rPr>
              <a:t>B1</a:t>
            </a:r>
            <a:r>
              <a:rPr lang="ar-SA" sz="2800" dirty="0">
                <a:latin typeface="Calibri" panose="020F0502020204030204" pitchFamily="34" charset="0"/>
                <a:ea typeface="Calibri" panose="020F0502020204030204" pitchFamily="34" charset="0"/>
                <a:cs typeface="Calibri" panose="020F0502020204030204" pitchFamily="34" charset="0"/>
              </a:rPr>
              <a:t> وهو أيضا أفق انتقالي له صفات الأفق</a:t>
            </a:r>
            <a:r>
              <a:rPr lang="en-US" sz="2800" dirty="0">
                <a:latin typeface="Calibri" panose="020F0502020204030204" pitchFamily="34" charset="0"/>
                <a:ea typeface="Calibri" panose="020F0502020204030204" pitchFamily="34" charset="0"/>
                <a:cs typeface="Calibri" panose="020F0502020204030204" pitchFamily="34" charset="0"/>
              </a:rPr>
              <a:t>B</a:t>
            </a:r>
            <a:r>
              <a:rPr lang="ar-SA" sz="2800" dirty="0">
                <a:latin typeface="Calibri" panose="020F0502020204030204" pitchFamily="34" charset="0"/>
                <a:ea typeface="Calibri" panose="020F0502020204030204" pitchFamily="34" charset="0"/>
                <a:cs typeface="Calibri" panose="020F0502020204030204" pitchFamily="34" charset="0"/>
              </a:rPr>
              <a:t>2</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
        <p:nvSpPr>
          <p:cNvPr id="4" name="Date Placeholder 3"/>
          <p:cNvSpPr>
            <a:spLocks noGrp="1"/>
          </p:cNvSpPr>
          <p:nvPr>
            <p:ph type="dt" sz="half" idx="10"/>
          </p:nvPr>
        </p:nvSpPr>
        <p:spPr/>
        <p:txBody>
          <a:bodyPr/>
          <a:lstStyle/>
          <a:p>
            <a:fld id="{5487962B-7E89-4754-8840-CDAE22FA8DBA}"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13</a:t>
            </a:fld>
            <a:endParaRPr lang="en-US"/>
          </a:p>
        </p:txBody>
      </p:sp>
    </p:spTree>
    <p:extLst>
      <p:ext uri="{BB962C8B-B14F-4D97-AF65-F5344CB8AC3E}">
        <p14:creationId xmlns:p14="http://schemas.microsoft.com/office/powerpoint/2010/main" val="40434151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3143"/>
            <a:ext cx="10515600" cy="5368834"/>
          </a:xfrm>
        </p:spPr>
        <p:txBody>
          <a:bodyPr>
            <a:normAutofit fontScale="92500"/>
          </a:bodyPr>
          <a:lstStyle/>
          <a:p>
            <a:pPr marL="0" marR="0" algn="just" rtl="1">
              <a:lnSpc>
                <a:spcPct val="107000"/>
              </a:lnSpc>
              <a:spcBef>
                <a:spcPts val="0"/>
              </a:spcBef>
              <a:spcAft>
                <a:spcPts val="800"/>
              </a:spcAft>
            </a:pPr>
            <a:r>
              <a:rPr lang="ar-SA" sz="2800" dirty="0">
                <a:latin typeface="Calibri" panose="020F0502020204030204" pitchFamily="34" charset="0"/>
                <a:ea typeface="Calibri" panose="020F0502020204030204" pitchFamily="34" charset="0"/>
                <a:cs typeface="Calibri" panose="020F0502020204030204" pitchFamily="34" charset="0"/>
              </a:rPr>
              <a:t>الواقع تحته كما انه يحمل بعض صفات الأفق </a:t>
            </a:r>
            <a:r>
              <a:rPr lang="en-US" sz="2800" dirty="0">
                <a:latin typeface="Calibri" panose="020F0502020204030204" pitchFamily="34" charset="0"/>
                <a:ea typeface="Calibri" panose="020F0502020204030204" pitchFamily="34" charset="0"/>
                <a:cs typeface="Calibri" panose="020F0502020204030204" pitchFamily="34" charset="0"/>
              </a:rPr>
              <a:t>A</a:t>
            </a:r>
            <a:r>
              <a:rPr lang="ar-SA" sz="2800" dirty="0">
                <a:latin typeface="Calibri" panose="020F0502020204030204" pitchFamily="34" charset="0"/>
                <a:ea typeface="Calibri" panose="020F0502020204030204" pitchFamily="34" charset="0"/>
                <a:cs typeface="Calibri" panose="020F0502020204030204" pitchFamily="34" charset="0"/>
              </a:rPr>
              <a:t> الواقع فوقه، أما الأفق</a:t>
            </a:r>
            <a:r>
              <a:rPr lang="en-US" sz="2800" dirty="0">
                <a:latin typeface="Calibri" panose="020F0502020204030204" pitchFamily="34" charset="0"/>
                <a:ea typeface="Calibri" panose="020F0502020204030204" pitchFamily="34" charset="0"/>
                <a:cs typeface="Calibri" panose="020F0502020204030204" pitchFamily="34" charset="0"/>
              </a:rPr>
              <a:t>B  </a:t>
            </a:r>
            <a:r>
              <a:rPr lang="ar-SA" sz="2800" dirty="0">
                <a:latin typeface="Calibri" panose="020F0502020204030204" pitchFamily="34" charset="0"/>
                <a:ea typeface="Calibri" panose="020F0502020204030204" pitchFamily="34" charset="0"/>
                <a:cs typeface="Calibri" panose="020F0502020204030204" pitchFamily="34" charset="0"/>
              </a:rPr>
              <a:t>2 فهو أفق معدني يتميز بتراكم المواد الذوبانية أو أطيان السلكيات وكذلك اكاسيد الحديد والألمنيوم كما يتميز هذا الأفق بوجود رقائق طينية مكتسبة من الأفق الذي يقع فوقه ولذلك يسمى بالأفق الكاسب </a:t>
            </a:r>
            <a:r>
              <a:rPr lang="en-US" sz="2800" dirty="0">
                <a:latin typeface="Calibri" panose="020F0502020204030204" pitchFamily="34" charset="0"/>
                <a:ea typeface="Calibri" panose="020F0502020204030204" pitchFamily="34" charset="0"/>
                <a:cs typeface="Calibri" panose="020F0502020204030204" pitchFamily="34" charset="0"/>
              </a:rPr>
              <a:t>illuviation Horizon</a:t>
            </a:r>
            <a:r>
              <a:rPr lang="ar-SA" sz="2800" dirty="0">
                <a:latin typeface="Calibri" panose="020F0502020204030204" pitchFamily="34" charset="0"/>
                <a:ea typeface="Calibri" panose="020F0502020204030204" pitchFamily="34" charset="0"/>
                <a:cs typeface="Calibri" panose="020F0502020204030204" pitchFamily="34" charset="0"/>
              </a:rPr>
              <a:t> [، ويتميز هذا الأفق بوجود اختلافات في ألوانه وبناءه مقارنة بالآفاق المجاورة له، أما الأفق</a:t>
            </a:r>
            <a:r>
              <a:rPr lang="en-US" sz="2800" dirty="0">
                <a:latin typeface="Calibri" panose="020F0502020204030204" pitchFamily="34" charset="0"/>
                <a:ea typeface="Calibri" panose="020F0502020204030204" pitchFamily="34" charset="0"/>
                <a:cs typeface="Calibri" panose="020F0502020204030204" pitchFamily="34" charset="0"/>
              </a:rPr>
              <a:t>B</a:t>
            </a:r>
            <a:r>
              <a:rPr lang="ar-SA" sz="2800" dirty="0">
                <a:latin typeface="Calibri" panose="020F0502020204030204" pitchFamily="34" charset="0"/>
                <a:ea typeface="Calibri" panose="020F0502020204030204" pitchFamily="34" charset="0"/>
                <a:cs typeface="Calibri" panose="020F0502020204030204" pitchFamily="34" charset="0"/>
              </a:rPr>
              <a:t>2فهو أفق معدني انتقالي يجمع بين خواص الأفق</a:t>
            </a:r>
            <a:r>
              <a:rPr lang="en-US" sz="2800" dirty="0">
                <a:latin typeface="Calibri" panose="020F0502020204030204" pitchFamily="34" charset="0"/>
                <a:ea typeface="Calibri" panose="020F0502020204030204" pitchFamily="34" charset="0"/>
                <a:cs typeface="Calibri" panose="020F0502020204030204" pitchFamily="34" charset="0"/>
              </a:rPr>
              <a:t>B</a:t>
            </a:r>
            <a:r>
              <a:rPr lang="ar-SA" sz="2800" dirty="0">
                <a:latin typeface="Calibri" panose="020F0502020204030204" pitchFamily="34" charset="0"/>
                <a:ea typeface="Calibri" panose="020F0502020204030204" pitchFamily="34" charset="0"/>
                <a:cs typeface="Calibri" panose="020F0502020204030204" pitchFamily="34" charset="0"/>
              </a:rPr>
              <a:t>2 الذي يقع فوقه والأفق أو الأفق</a:t>
            </a:r>
            <a:r>
              <a:rPr lang="en-US" sz="2800" dirty="0">
                <a:latin typeface="Calibri" panose="020F0502020204030204" pitchFamily="34" charset="0"/>
                <a:ea typeface="Calibri" panose="020F0502020204030204" pitchFamily="34" charset="0"/>
                <a:cs typeface="Calibri" panose="020F0502020204030204" pitchFamily="34" charset="0"/>
              </a:rPr>
              <a:t>R</a:t>
            </a:r>
            <a:r>
              <a:rPr lang="ar-SA" sz="2800" dirty="0">
                <a:latin typeface="Calibri" panose="020F0502020204030204" pitchFamily="34" charset="0"/>
                <a:ea typeface="Calibri" panose="020F0502020204030204" pitchFamily="34" charset="0"/>
                <a:cs typeface="Calibri" panose="020F0502020204030204" pitchFamily="34" charset="0"/>
              </a:rPr>
              <a:t> الواقع تحته. وفيما يتعلق بالأفق الرئيسي الثالث فهو الأفق</a:t>
            </a:r>
            <a:r>
              <a:rPr lang="en-US" sz="2800" dirty="0">
                <a:latin typeface="Calibri" panose="020F0502020204030204" pitchFamily="34" charset="0"/>
                <a:ea typeface="Calibri" panose="020F0502020204030204" pitchFamily="34" charset="0"/>
                <a:cs typeface="Calibri" panose="020F0502020204030204" pitchFamily="34" charset="0"/>
              </a:rPr>
              <a:t>C</a:t>
            </a:r>
            <a:r>
              <a:rPr lang="ar-SA" sz="2800" dirty="0">
                <a:latin typeface="Calibri" panose="020F0502020204030204" pitchFamily="34" charset="0"/>
                <a:ea typeface="Calibri" panose="020F0502020204030204" pitchFamily="34" charset="0"/>
                <a:cs typeface="Calibri" panose="020F0502020204030204" pitchFamily="34" charset="0"/>
              </a:rPr>
              <a:t> وهو أفق معدني لا يشمل الصخور الأساسية في اغلب الأحوال ويتأثر هذا الأفق بدرجة قليلة بعوامل تكوين التربة ولا يمتلك صفات الأفاق الوراثية كالأفقين </a:t>
            </a:r>
            <a:r>
              <a:rPr lang="en-US" sz="2800" dirty="0">
                <a:latin typeface="Calibri" panose="020F0502020204030204" pitchFamily="34" charset="0"/>
                <a:ea typeface="Calibri" panose="020F0502020204030204" pitchFamily="34" charset="0"/>
                <a:cs typeface="Calibri" panose="020F0502020204030204" pitchFamily="34" charset="0"/>
              </a:rPr>
              <a:t>A , B</a:t>
            </a:r>
            <a:r>
              <a:rPr lang="ar-SA" sz="2800" dirty="0">
                <a:latin typeface="Calibri" panose="020F0502020204030204" pitchFamily="34" charset="0"/>
                <a:ea typeface="Calibri" panose="020F0502020204030204" pitchFamily="34" charset="0"/>
                <a:cs typeface="Calibri" panose="020F0502020204030204" pitchFamily="34" charset="0"/>
              </a:rPr>
              <a:t> وأخيرا وفيما يتعلق بالأفق </a:t>
            </a:r>
            <a:r>
              <a:rPr lang="en-US" sz="2800" dirty="0">
                <a:latin typeface="Calibri" panose="020F0502020204030204" pitchFamily="34" charset="0"/>
                <a:ea typeface="Calibri" panose="020F0502020204030204" pitchFamily="34" charset="0"/>
                <a:cs typeface="Calibri" panose="020F0502020204030204" pitchFamily="34" charset="0"/>
              </a:rPr>
              <a:t>R</a:t>
            </a:r>
            <a:r>
              <a:rPr lang="ar-SA" sz="2800" dirty="0">
                <a:latin typeface="Calibri" panose="020F0502020204030204" pitchFamily="34" charset="0"/>
                <a:ea typeface="Calibri" panose="020F0502020204030204" pitchFamily="34" charset="0"/>
                <a:cs typeface="Calibri" panose="020F0502020204030204" pitchFamily="34" charset="0"/>
              </a:rPr>
              <a:t> فهو يمثل الصخور الأساسية الصلبة التي قد تكون أو لا تكون مصدرة للمادة الأم التربة الواقعة فوقها وهي بنفس الوقت لم تتأثر بعد بعمليات التجوية سواء منها الطبيعية ام الكيميائية، ويختلف سمك الأفق</a:t>
            </a:r>
            <a:r>
              <a:rPr lang="en-US" sz="2800" dirty="0">
                <a:latin typeface="Calibri" panose="020F0502020204030204" pitchFamily="34" charset="0"/>
                <a:ea typeface="Calibri" panose="020F0502020204030204" pitchFamily="34" charset="0"/>
                <a:cs typeface="Calibri" panose="020F0502020204030204" pitchFamily="34" charset="0"/>
              </a:rPr>
              <a:t>C</a:t>
            </a:r>
            <a:r>
              <a:rPr lang="ar-SA" sz="2800" dirty="0">
                <a:latin typeface="Calibri" panose="020F0502020204030204" pitchFamily="34" charset="0"/>
                <a:ea typeface="Calibri" panose="020F0502020204030204" pitchFamily="34" charset="0"/>
                <a:cs typeface="Calibri" panose="020F0502020204030204" pitchFamily="34" charset="0"/>
              </a:rPr>
              <a:t> بين منطقة وأخرى فقد يكون عميقة في مكان ما وضحة في مكان آخر وقد لا يتمثل وجوده في بعض الترب المنقولة كالترب الطموية أو ترب المناطق ذات التضاريس الشديدة الانحدار</a:t>
            </a:r>
            <a:r>
              <a:rPr lang="ar-SA" sz="2800" dirty="0" smtClean="0">
                <a:latin typeface="Calibri" panose="020F0502020204030204" pitchFamily="34" charset="0"/>
                <a:ea typeface="Calibri" panose="020F0502020204030204" pitchFamily="34" charset="0"/>
                <a:cs typeface="Calibri" panose="020F0502020204030204" pitchFamily="34" charset="0"/>
              </a:rPr>
              <a:t>.</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
        <p:nvSpPr>
          <p:cNvPr id="4" name="Date Placeholder 3"/>
          <p:cNvSpPr>
            <a:spLocks noGrp="1"/>
          </p:cNvSpPr>
          <p:nvPr>
            <p:ph type="dt" sz="half" idx="10"/>
          </p:nvPr>
        </p:nvSpPr>
        <p:spPr/>
        <p:txBody>
          <a:bodyPr/>
          <a:lstStyle/>
          <a:p>
            <a:fld id="{5487962B-7E89-4754-8840-CDAE22FA8DBA}"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14</a:t>
            </a:fld>
            <a:endParaRPr lang="en-US"/>
          </a:p>
        </p:txBody>
      </p:sp>
    </p:spTree>
    <p:extLst>
      <p:ext uri="{BB962C8B-B14F-4D97-AF65-F5344CB8AC3E}">
        <p14:creationId xmlns:p14="http://schemas.microsoft.com/office/powerpoint/2010/main" val="2040398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980" y="783771"/>
            <a:ext cx="9889820" cy="5393192"/>
          </a:xfrm>
        </p:spPr>
        <p:txBody>
          <a:bodyPr>
            <a:normAutofit lnSpcReduction="10000"/>
          </a:bodyPr>
          <a:lstStyle/>
          <a:p>
            <a:pPr marL="0" marR="0" algn="just" rtl="1">
              <a:lnSpc>
                <a:spcPct val="107000"/>
              </a:lnSpc>
              <a:spcBef>
                <a:spcPts val="0"/>
              </a:spcBef>
              <a:spcAft>
                <a:spcPts val="800"/>
              </a:spcAft>
            </a:pPr>
            <a:r>
              <a:rPr lang="ar-SA" sz="2800" dirty="0">
                <a:latin typeface="Calibri" panose="020F0502020204030204" pitchFamily="34" charset="0"/>
                <a:ea typeface="Calibri" panose="020F0502020204030204" pitchFamily="34" charset="0"/>
                <a:cs typeface="Calibri" panose="020F0502020204030204" pitchFamily="34" charset="0"/>
              </a:rPr>
              <a:t>ولابد من الإشارة إلى أن القليل من التربات في العالم تضم جميع الأفاق التي ذكرناها سابقا فالترب الحديثة التكوين والتي لا زالت في مرحلة الشباب قد يمكن تمييز الأفقين </a:t>
            </a:r>
            <a:r>
              <a:rPr lang="en-US" sz="2800" dirty="0">
                <a:latin typeface="Calibri" panose="020F0502020204030204" pitchFamily="34" charset="0"/>
                <a:ea typeface="Calibri" panose="020F0502020204030204" pitchFamily="34" charset="0"/>
                <a:cs typeface="Calibri" panose="020F0502020204030204" pitchFamily="34" charset="0"/>
              </a:rPr>
              <a:t>A </a:t>
            </a:r>
            <a:r>
              <a:rPr lang="ar-SA" sz="2800" dirty="0">
                <a:latin typeface="Calibri" panose="020F0502020204030204" pitchFamily="34" charset="0"/>
                <a:ea typeface="Calibri" panose="020F0502020204030204" pitchFamily="34" charset="0"/>
                <a:cs typeface="Calibri" panose="020F0502020204030204" pitchFamily="34" charset="0"/>
              </a:rPr>
              <a:t>و</a:t>
            </a:r>
            <a:r>
              <a:rPr lang="en-US" sz="2800" dirty="0">
                <a:latin typeface="Calibri" panose="020F0502020204030204" pitchFamily="34" charset="0"/>
                <a:ea typeface="Calibri" panose="020F0502020204030204" pitchFamily="34" charset="0"/>
                <a:cs typeface="Calibri" panose="020F0502020204030204" pitchFamily="34" charset="0"/>
              </a:rPr>
              <a:t>C</a:t>
            </a:r>
            <a:r>
              <a:rPr lang="ar-SA" sz="2800" dirty="0">
                <a:latin typeface="Calibri" panose="020F0502020204030204" pitchFamily="34" charset="0"/>
                <a:ea typeface="Calibri" panose="020F0502020204030204" pitchFamily="34" charset="0"/>
                <a:cs typeface="Calibri" panose="020F0502020204030204" pitchFamily="34" charset="0"/>
              </a:rPr>
              <a:t> في مقدها إذ لم يتكون ال أفق</a:t>
            </a:r>
            <a:r>
              <a:rPr lang="en-US" sz="2800" dirty="0">
                <a:latin typeface="Calibri" panose="020F0502020204030204" pitchFamily="34" charset="0"/>
                <a:ea typeface="Calibri" panose="020F0502020204030204" pitchFamily="34" charset="0"/>
                <a:cs typeface="Calibri" panose="020F0502020204030204" pitchFamily="34" charset="0"/>
              </a:rPr>
              <a:t>B</a:t>
            </a:r>
            <a:r>
              <a:rPr lang="ar-SA" sz="2800" dirty="0">
                <a:latin typeface="Calibri" panose="020F0502020204030204" pitchFamily="34" charset="0"/>
                <a:ea typeface="Calibri" panose="020F0502020204030204" pitchFamily="34" charset="0"/>
                <a:cs typeface="Calibri" panose="020F0502020204030204" pitchFamily="34" charset="0"/>
              </a:rPr>
              <a:t> بعد فيها، وقد يمكن تمييز الأفقين </a:t>
            </a:r>
            <a:r>
              <a:rPr lang="en-US" sz="2800" dirty="0">
                <a:latin typeface="Calibri" panose="020F0502020204030204" pitchFamily="34" charset="0"/>
                <a:ea typeface="Calibri" panose="020F0502020204030204" pitchFamily="34" charset="0"/>
                <a:cs typeface="Calibri" panose="020F0502020204030204" pitchFamily="34" charset="0"/>
              </a:rPr>
              <a:t>B</a:t>
            </a:r>
            <a:r>
              <a:rPr lang="ar-SA" sz="2800" dirty="0">
                <a:latin typeface="Calibri" panose="020F0502020204030204" pitchFamily="34" charset="0"/>
                <a:ea typeface="Calibri" panose="020F0502020204030204" pitchFamily="34" charset="0"/>
                <a:cs typeface="Calibri" panose="020F0502020204030204" pitchFamily="34" charset="0"/>
              </a:rPr>
              <a:t>،</a:t>
            </a:r>
            <a:r>
              <a:rPr lang="en-US" sz="2800" dirty="0">
                <a:latin typeface="Calibri" panose="020F0502020204030204" pitchFamily="34" charset="0"/>
                <a:ea typeface="Calibri" panose="020F0502020204030204" pitchFamily="34" charset="0"/>
                <a:cs typeface="Calibri" panose="020F0502020204030204" pitchFamily="34" charset="0"/>
              </a:rPr>
              <a:t> C</a:t>
            </a:r>
            <a:r>
              <a:rPr lang="ar-SA" sz="2800" dirty="0">
                <a:latin typeface="Calibri" panose="020F0502020204030204" pitchFamily="34" charset="0"/>
                <a:ea typeface="Calibri" panose="020F0502020204030204" pitchFamily="34" charset="0"/>
                <a:cs typeface="Calibri" panose="020F0502020204030204" pitchFamily="34" charset="0"/>
              </a:rPr>
              <a:t> في بعض الترب بسبب إزالة الأفقم بعمليات التعرية، ويتكون قطاع التربة المشتقة من الصخور الصلبة المقاومة لعمليات التجوية من الأفقين </a:t>
            </a:r>
            <a:r>
              <a:rPr lang="en-US" sz="2800" dirty="0" smtClean="0">
                <a:latin typeface="Calibri" panose="020F0502020204030204" pitchFamily="34" charset="0"/>
                <a:ea typeface="Calibri" panose="020F0502020204030204" pitchFamily="34" charset="0"/>
                <a:cs typeface="Calibri" panose="020F0502020204030204" pitchFamily="34" charset="0"/>
              </a:rPr>
              <a:t>B</a:t>
            </a:r>
            <a:r>
              <a:rPr lang="ar-SA"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A</a:t>
            </a:r>
            <a:r>
              <a:rPr lang="ar-SA" sz="2800" dirty="0">
                <a:latin typeface="Calibri" panose="020F0502020204030204" pitchFamily="34" charset="0"/>
                <a:ea typeface="Calibri" panose="020F0502020204030204" pitchFamily="34" charset="0"/>
                <a:cs typeface="Calibri" panose="020F0502020204030204" pitchFamily="34" charset="0"/>
              </a:rPr>
              <a:t> فقط وهكذا يلاحظ انه ليس من الضروري تمييز جميع الأفاق في مقد التربة بسبب العديد من المتغيرات والعوامل التي تحدد ذلك، بقي أن نعلم انه يطلق على الأفقين </a:t>
            </a:r>
            <a:r>
              <a:rPr lang="en-US" sz="2800" dirty="0">
                <a:latin typeface="Calibri" panose="020F0502020204030204" pitchFamily="34" charset="0"/>
                <a:ea typeface="Calibri" panose="020F0502020204030204" pitchFamily="34" charset="0"/>
                <a:cs typeface="Calibri" panose="020F0502020204030204" pitchFamily="34" charset="0"/>
              </a:rPr>
              <a:t>A</a:t>
            </a:r>
            <a:r>
              <a:rPr lang="ar-SA" sz="2800"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B</a:t>
            </a:r>
            <a:r>
              <a:rPr lang="ar-SA" sz="2800" dirty="0">
                <a:latin typeface="Calibri" panose="020F0502020204030204" pitchFamily="34" charset="0"/>
                <a:ea typeface="Calibri" panose="020F0502020204030204" pitchFamily="34" charset="0"/>
                <a:cs typeface="Calibri" panose="020F0502020204030204" pitchFamily="34" charset="0"/>
              </a:rPr>
              <a:t>للترب مصطلح سولم </a:t>
            </a:r>
            <a:r>
              <a:rPr lang="en-US" sz="2800" dirty="0">
                <a:latin typeface="Calibri" panose="020F0502020204030204" pitchFamily="34" charset="0"/>
                <a:ea typeface="Calibri" panose="020F0502020204030204" pitchFamily="34" charset="0"/>
                <a:cs typeface="Calibri" panose="020F0502020204030204" pitchFamily="34" charset="0"/>
              </a:rPr>
              <a:t>Slum</a:t>
            </a:r>
            <a:r>
              <a:rPr lang="ar-SA" sz="2800" dirty="0">
                <a:latin typeface="Calibri" panose="020F0502020204030204" pitchFamily="34" charset="0"/>
                <a:ea typeface="Calibri" panose="020F0502020204030204" pitchFamily="34" charset="0"/>
                <a:cs typeface="Calibri" panose="020F0502020204030204" pitchFamily="34" charset="0"/>
              </a:rPr>
              <a:t>أي التربة الحقيقية تمييز ألهما عن الأفق الذي يعبر عنه بطبقة المادة الأولية ومما تجدر الإشارة إليه أن سمك هذه الأفاق يختلف من تربة الأخرى وقد يختلف السمك من أفق لآخر ضمن القطاع الواحد وذلك حسب ظروف تكوين التربة وزمن نشؤها كما تختلف آفاق التربة بألوانها الذي يعد أكثر الخصائص المورفولوجية للتربة أهمية في وصف الآفاق لغرض تمييزها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
        <p:nvSpPr>
          <p:cNvPr id="4" name="Date Placeholder 3"/>
          <p:cNvSpPr>
            <a:spLocks noGrp="1"/>
          </p:cNvSpPr>
          <p:nvPr>
            <p:ph type="dt" sz="half" idx="10"/>
          </p:nvPr>
        </p:nvSpPr>
        <p:spPr/>
        <p:txBody>
          <a:bodyPr/>
          <a:lstStyle/>
          <a:p>
            <a:fld id="{5487962B-7E89-4754-8840-CDAE22FA8DBA}"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15</a:t>
            </a:fld>
            <a:endParaRPr lang="en-US"/>
          </a:p>
        </p:txBody>
      </p:sp>
    </p:spTree>
    <p:extLst>
      <p:ext uri="{BB962C8B-B14F-4D97-AF65-F5344CB8AC3E}">
        <p14:creationId xmlns:p14="http://schemas.microsoft.com/office/powerpoint/2010/main" val="25951653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5577"/>
            <a:ext cx="10515600" cy="5641386"/>
          </a:xfrm>
        </p:spPr>
        <p:txBody>
          <a:bodyPr>
            <a:normAutofit fontScale="92500"/>
          </a:bodyPr>
          <a:lstStyle/>
          <a:p>
            <a:pPr marL="0" indent="0" algn="r" rtl="1">
              <a:buNone/>
            </a:pPr>
            <a:r>
              <a:rPr lang="ar-BH" dirty="0" smtClean="0"/>
              <a:t>-</a:t>
            </a:r>
            <a:r>
              <a:rPr lang="ar-BH" b="1" dirty="0" smtClean="0">
                <a:solidFill>
                  <a:srgbClr val="FF0000"/>
                </a:solidFill>
              </a:rPr>
              <a:t> قطاع التربة </a:t>
            </a:r>
            <a:r>
              <a:rPr lang="en-US" b="1" dirty="0" smtClean="0">
                <a:solidFill>
                  <a:srgbClr val="FF0000"/>
                </a:solidFill>
              </a:rPr>
              <a:t>soil profile) </a:t>
            </a:r>
            <a:r>
              <a:rPr lang="ar-BH" b="1" dirty="0" smtClean="0">
                <a:solidFill>
                  <a:srgbClr val="FF0000"/>
                </a:solidFill>
              </a:rPr>
              <a:t> )</a:t>
            </a:r>
            <a:endParaRPr lang="en-US" b="1" dirty="0" smtClean="0">
              <a:solidFill>
                <a:srgbClr val="FF0000"/>
              </a:solidFill>
            </a:endParaRPr>
          </a:p>
          <a:p>
            <a:pPr marL="0" indent="0" algn="r" rtl="1">
              <a:buNone/>
            </a:pPr>
            <a:r>
              <a:rPr lang="ar-BH" sz="4000" dirty="0" smtClean="0"/>
              <a:t>يمكن تعريف قطاع التربة على انه المقطع العمودي لجسم التربة والذي يظهر فيه نتائج طبقاتها ابتداء من السطح وانتهاء بالصخر الذي تكونت فوق التربة ولكل تربة قطاعها الخاص الذي يتكون من طبقات </a:t>
            </a:r>
            <a:r>
              <a:rPr lang="en-US" sz="4000" dirty="0" smtClean="0"/>
              <a:t>Layers</a:t>
            </a:r>
            <a:r>
              <a:rPr lang="en-US" sz="4000" dirty="0" smtClean="0"/>
              <a:t>) </a:t>
            </a:r>
            <a:r>
              <a:rPr lang="ar-BH" sz="4000" dirty="0" smtClean="0"/>
              <a:t>)او افاق</a:t>
            </a:r>
            <a:r>
              <a:rPr lang="en-US" sz="4000" dirty="0" smtClean="0"/>
              <a:t>Horizons</a:t>
            </a:r>
            <a:r>
              <a:rPr lang="en-US" sz="4000" dirty="0" smtClean="0"/>
              <a:t>) </a:t>
            </a:r>
            <a:r>
              <a:rPr lang="ar-BH" sz="4000" dirty="0" smtClean="0"/>
              <a:t> )وكل </a:t>
            </a:r>
            <a:r>
              <a:rPr lang="ar-BH" sz="4000" dirty="0" smtClean="0"/>
              <a:t>قطاع يختلف عن الاخر بملاحظته بالعين المجردة </a:t>
            </a:r>
            <a:r>
              <a:rPr lang="ar-BH" sz="4000" dirty="0" smtClean="0"/>
              <a:t>,من </a:t>
            </a:r>
            <a:r>
              <a:rPr lang="ar-BH" sz="4000" dirty="0" smtClean="0"/>
              <a:t>خلال اللون او السمك او درجة المقاومة للضغط بين الأصابع، لكن علماء التربة يستطيعون تمييز اختلافات اخرى كالنسيج والتركيب والمسامية والنفاذية وغيرها.</a:t>
            </a:r>
          </a:p>
          <a:p>
            <a:pPr marL="0" indent="0" algn="r" rtl="1">
              <a:buNone/>
            </a:pPr>
            <a:endParaRPr lang="en-US" dirty="0"/>
          </a:p>
        </p:txBody>
      </p:sp>
      <p:sp>
        <p:nvSpPr>
          <p:cNvPr id="4" name="Date Placeholder 3"/>
          <p:cNvSpPr>
            <a:spLocks noGrp="1"/>
          </p:cNvSpPr>
          <p:nvPr>
            <p:ph type="dt" sz="half" idx="10"/>
          </p:nvPr>
        </p:nvSpPr>
        <p:spPr/>
        <p:txBody>
          <a:bodyPr/>
          <a:lstStyle/>
          <a:p>
            <a:fld id="{68A7B597-E352-4C2C-A3E0-A6EB9404D1CC}"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2</a:t>
            </a:fld>
            <a:endParaRPr lang="en-US"/>
          </a:p>
        </p:txBody>
      </p:sp>
    </p:spTree>
    <p:extLst>
      <p:ext uri="{BB962C8B-B14F-4D97-AF65-F5344CB8AC3E}">
        <p14:creationId xmlns:p14="http://schemas.microsoft.com/office/powerpoint/2010/main" val="127232215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2378" y="970344"/>
            <a:ext cx="8915400" cy="4725062"/>
          </a:xfrm>
        </p:spPr>
        <p:txBody>
          <a:bodyPr>
            <a:noAutofit/>
          </a:bodyPr>
          <a:lstStyle/>
          <a:p>
            <a:pPr marL="0" indent="0" algn="r" rtl="1">
              <a:buNone/>
            </a:pPr>
            <a:r>
              <a:rPr lang="ar-BH" sz="2800" dirty="0" smtClean="0"/>
              <a:t>ويبدو قطاع الناضجة مكونا من افقين يرتكزان على المادة الاولية (الصخر) ويشار الى الأفق العلوي </a:t>
            </a:r>
            <a:r>
              <a:rPr lang="ar-BH" sz="2800" dirty="0" smtClean="0"/>
              <a:t>بحرف</a:t>
            </a:r>
            <a:r>
              <a:rPr lang="en-US" sz="2800" dirty="0" smtClean="0"/>
              <a:t>A</a:t>
            </a:r>
            <a:r>
              <a:rPr lang="en-US" sz="2800" dirty="0" smtClean="0"/>
              <a:t>) </a:t>
            </a:r>
            <a:r>
              <a:rPr lang="ar-BH" sz="2800" dirty="0" smtClean="0"/>
              <a:t> )ويسمى </a:t>
            </a:r>
            <a:r>
              <a:rPr lang="ar-BH" sz="2800" dirty="0" smtClean="0"/>
              <a:t>احيانا بالتربة العليا او بالتربة السطحية ويشار الى الأفق الأدنى بحرف </a:t>
            </a:r>
            <a:r>
              <a:rPr lang="en-US" sz="2800" dirty="0" smtClean="0"/>
              <a:t>B</a:t>
            </a:r>
            <a:r>
              <a:rPr lang="en-US" sz="2800" dirty="0" smtClean="0"/>
              <a:t>) </a:t>
            </a:r>
            <a:r>
              <a:rPr lang="ar-BH" sz="2800" dirty="0" smtClean="0"/>
              <a:t> )ويسمى </a:t>
            </a:r>
            <a:r>
              <a:rPr lang="ar-BH" sz="2800" dirty="0" smtClean="0"/>
              <a:t>احيانا بالتربة التحت سطحية ولا توجد حدود واضحة بين الأفقين وانما يوجد تدرج بينهما كما يوجد تدرج من </a:t>
            </a:r>
            <a:r>
              <a:rPr lang="ar-BH" sz="2800" dirty="0" smtClean="0"/>
              <a:t>الافق</a:t>
            </a:r>
            <a:r>
              <a:rPr lang="en-US" sz="2800" dirty="0" smtClean="0"/>
              <a:t>B</a:t>
            </a:r>
            <a:r>
              <a:rPr lang="en-US" sz="2800" dirty="0" smtClean="0"/>
              <a:t>) </a:t>
            </a:r>
            <a:r>
              <a:rPr lang="ar-BH" sz="2800" dirty="0" smtClean="0"/>
              <a:t> )الى </a:t>
            </a:r>
            <a:r>
              <a:rPr lang="ar-BH" sz="2800" dirty="0" smtClean="0"/>
              <a:t>المواد الاولية (الصخر) </a:t>
            </a:r>
            <a:r>
              <a:rPr lang="ar-BH" sz="2800" dirty="0" smtClean="0"/>
              <a:t>ويكون </a:t>
            </a:r>
            <a:r>
              <a:rPr lang="ar-BH" sz="2800" dirty="0" smtClean="0"/>
              <a:t>الافقان </a:t>
            </a:r>
            <a:r>
              <a:rPr lang="ar-BH" sz="2800" dirty="0" smtClean="0"/>
              <a:t>و</a:t>
            </a:r>
            <a:r>
              <a:rPr lang="en-US" sz="2800" dirty="0" smtClean="0"/>
              <a:t>B</a:t>
            </a:r>
            <a:r>
              <a:rPr lang="en-US" sz="2800" dirty="0" smtClean="0"/>
              <a:t>) </a:t>
            </a:r>
            <a:r>
              <a:rPr lang="ar-BH" sz="2800" dirty="0" smtClean="0"/>
              <a:t> )جسم </a:t>
            </a:r>
            <a:r>
              <a:rPr lang="ar-BH" sz="2800" dirty="0" smtClean="0"/>
              <a:t>التربة ويضيف بعض الباحثين افقا ثالثا وهو المادة الأولية ويمثله حرف </a:t>
            </a:r>
            <a:r>
              <a:rPr lang="en-US" sz="2800" dirty="0" smtClean="0"/>
              <a:t>C</a:t>
            </a:r>
            <a:r>
              <a:rPr lang="en-US" sz="2800" dirty="0" smtClean="0"/>
              <a:t>) </a:t>
            </a:r>
            <a:r>
              <a:rPr lang="ar-BH" sz="2800" dirty="0" smtClean="0"/>
              <a:t> ) فيكون </a:t>
            </a:r>
            <a:r>
              <a:rPr lang="ar-BH" sz="2800" dirty="0" smtClean="0"/>
              <a:t>قطاع التربة مكونة من </a:t>
            </a:r>
            <a:r>
              <a:rPr lang="ar-BH" sz="2800" dirty="0" smtClean="0"/>
              <a:t>الافاق</a:t>
            </a:r>
            <a:r>
              <a:rPr lang="en-US" sz="2800" dirty="0" smtClean="0"/>
              <a:t>A- B C) </a:t>
            </a:r>
            <a:r>
              <a:rPr lang="ar-BH" sz="2800" dirty="0" smtClean="0"/>
              <a:t> )ويضاف </a:t>
            </a:r>
            <a:r>
              <a:rPr lang="ar-BH" sz="2800" dirty="0" smtClean="0"/>
              <a:t>ايضا الصخور الموجودة تحت التربة ويرمز له </a:t>
            </a:r>
            <a:r>
              <a:rPr lang="ar-BH" sz="2800" dirty="0" smtClean="0"/>
              <a:t>بحرف </a:t>
            </a:r>
            <a:r>
              <a:rPr lang="en-US" sz="2800" dirty="0" smtClean="0"/>
              <a:t>D) </a:t>
            </a:r>
            <a:r>
              <a:rPr lang="ar-BH" sz="2800" smtClean="0"/>
              <a:t> )شكل </a:t>
            </a:r>
            <a:r>
              <a:rPr lang="ar-BH" sz="2800" dirty="0" smtClean="0"/>
              <a:t>4 و5</a:t>
            </a:r>
            <a:endParaRPr lang="en-US" sz="2800" dirty="0"/>
          </a:p>
        </p:txBody>
      </p:sp>
      <p:sp>
        <p:nvSpPr>
          <p:cNvPr id="4" name="Date Placeholder 3"/>
          <p:cNvSpPr>
            <a:spLocks noGrp="1"/>
          </p:cNvSpPr>
          <p:nvPr>
            <p:ph type="dt" sz="half" idx="10"/>
          </p:nvPr>
        </p:nvSpPr>
        <p:spPr/>
        <p:txBody>
          <a:bodyPr/>
          <a:lstStyle/>
          <a:p>
            <a:fld id="{5487962B-7E89-4754-8840-CDAE22FA8DBA}"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3</a:t>
            </a:fld>
            <a:endParaRPr lang="en-US"/>
          </a:p>
        </p:txBody>
      </p:sp>
    </p:spTree>
    <p:extLst>
      <p:ext uri="{BB962C8B-B14F-4D97-AF65-F5344CB8AC3E}">
        <p14:creationId xmlns:p14="http://schemas.microsoft.com/office/powerpoint/2010/main" val="1828355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566" y="366077"/>
            <a:ext cx="5575663" cy="719092"/>
          </a:xfrm>
        </p:spPr>
        <p:txBody>
          <a:bodyPr>
            <a:normAutofit fontScale="90000"/>
          </a:bodyPr>
          <a:lstStyle/>
          <a:p>
            <a:r>
              <a:rPr lang="ar-BH" dirty="0" smtClean="0"/>
              <a:t> شكل (4 أ) مقطع لترب مختلفة</a:t>
            </a:r>
            <a:endParaRPr lang="en-US" dirty="0"/>
          </a:p>
        </p:txBody>
      </p:sp>
      <p:pic>
        <p:nvPicPr>
          <p:cNvPr id="7" name="Content Placeholder 6"/>
          <p:cNvPicPr>
            <a:picLocks noGrp="1" noChangeAspect="1"/>
          </p:cNvPicPr>
          <p:nvPr>
            <p:ph idx="1"/>
          </p:nvPr>
        </p:nvPicPr>
        <p:blipFill>
          <a:blip r:embed="rId2"/>
          <a:stretch>
            <a:fillRect/>
          </a:stretch>
        </p:blipFill>
        <p:spPr>
          <a:xfrm>
            <a:off x="2011681" y="1085168"/>
            <a:ext cx="7262948" cy="5271181"/>
          </a:xfrm>
          <a:prstGeom prst="rect">
            <a:avLst/>
          </a:prstGeom>
        </p:spPr>
      </p:pic>
      <p:sp>
        <p:nvSpPr>
          <p:cNvPr id="4" name="Date Placeholder 3"/>
          <p:cNvSpPr>
            <a:spLocks noGrp="1"/>
          </p:cNvSpPr>
          <p:nvPr>
            <p:ph type="dt" sz="half" idx="10"/>
          </p:nvPr>
        </p:nvSpPr>
        <p:spPr/>
        <p:txBody>
          <a:bodyPr/>
          <a:lstStyle/>
          <a:p>
            <a:fld id="{5487962B-7E89-4754-8840-CDAE22FA8DBA}"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4</a:t>
            </a:fld>
            <a:endParaRPr lang="en-US"/>
          </a:p>
        </p:txBody>
      </p:sp>
    </p:spTree>
    <p:extLst>
      <p:ext uri="{BB962C8B-B14F-4D97-AF65-F5344CB8AC3E}">
        <p14:creationId xmlns:p14="http://schemas.microsoft.com/office/powerpoint/2010/main" val="63338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103120" y="574766"/>
            <a:ext cx="8778240" cy="5471913"/>
          </a:xfrm>
          <a:prstGeom prst="rect">
            <a:avLst/>
          </a:prstGeom>
        </p:spPr>
      </p:pic>
      <p:sp>
        <p:nvSpPr>
          <p:cNvPr id="4" name="Date Placeholder 3"/>
          <p:cNvSpPr>
            <a:spLocks noGrp="1"/>
          </p:cNvSpPr>
          <p:nvPr>
            <p:ph type="dt" sz="half" idx="10"/>
          </p:nvPr>
        </p:nvSpPr>
        <p:spPr/>
        <p:txBody>
          <a:bodyPr/>
          <a:lstStyle/>
          <a:p>
            <a:fld id="{5487962B-7E89-4754-8840-CDAE22FA8DBA}"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5</a:t>
            </a:fld>
            <a:endParaRPr lang="en-US"/>
          </a:p>
        </p:txBody>
      </p:sp>
    </p:spTree>
    <p:extLst>
      <p:ext uri="{BB962C8B-B14F-4D97-AF65-F5344CB8AC3E}">
        <p14:creationId xmlns:p14="http://schemas.microsoft.com/office/powerpoint/2010/main" val="2210336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2257650" y="104503"/>
            <a:ext cx="8164286" cy="5778772"/>
          </a:xfrm>
          <a:prstGeom prst="rect">
            <a:avLst/>
          </a:prstGeom>
        </p:spPr>
      </p:pic>
      <p:sp>
        <p:nvSpPr>
          <p:cNvPr id="4" name="Date Placeholder 3"/>
          <p:cNvSpPr>
            <a:spLocks noGrp="1"/>
          </p:cNvSpPr>
          <p:nvPr>
            <p:ph type="dt" sz="half" idx="10"/>
          </p:nvPr>
        </p:nvSpPr>
        <p:spPr/>
        <p:txBody>
          <a:bodyPr/>
          <a:lstStyle/>
          <a:p>
            <a:fld id="{5487962B-7E89-4754-8840-CDAE22FA8DBA}"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6</a:t>
            </a:fld>
            <a:endParaRPr lang="en-US"/>
          </a:p>
        </p:txBody>
      </p:sp>
    </p:spTree>
    <p:extLst>
      <p:ext uri="{BB962C8B-B14F-4D97-AF65-F5344CB8AC3E}">
        <p14:creationId xmlns:p14="http://schemas.microsoft.com/office/powerpoint/2010/main" val="1840926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2331"/>
            <a:ext cx="10515600" cy="5484632"/>
          </a:xfrm>
        </p:spPr>
        <p:txBody>
          <a:bodyPr/>
          <a:lstStyle/>
          <a:p>
            <a:pPr marL="0" marR="0" algn="just" rtl="1">
              <a:lnSpc>
                <a:spcPct val="107000"/>
              </a:lnSpc>
              <a:spcBef>
                <a:spcPts val="0"/>
              </a:spcBef>
              <a:spcAft>
                <a:spcPts val="800"/>
              </a:spcAft>
            </a:pPr>
            <a:r>
              <a:rPr lang="ar-SA" sz="2800" dirty="0">
                <a:latin typeface="Calibri" panose="020F0502020204030204" pitchFamily="34" charset="0"/>
                <a:ea typeface="Calibri" panose="020F0502020204030204" pitchFamily="34" charset="0"/>
                <a:cs typeface="Calibri" panose="020F0502020204030204" pitchFamily="34" charset="0"/>
              </a:rPr>
              <a:t>وتتقارب صفات قطاعات التربة الناضجة وخاصة تلك التي تشارك في اقليم مناخي ونباتي واحد، بينما تختلف باختلاف الأقاليم وبذلك نستطيع القول بان لكل تربة قطاع خاص بها ويختلف باختلاف الأقاليم المناخية والنباتية.</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800" dirty="0" smtClean="0">
                <a:latin typeface="Calibri" panose="020F0502020204030204" pitchFamily="34" charset="0"/>
                <a:ea typeface="Calibri" panose="020F0502020204030204" pitchFamily="34" charset="0"/>
                <a:cs typeface="Calibri" panose="020F0502020204030204" pitchFamily="34" charset="0"/>
              </a:rPr>
              <a:t>ويمكن أن تضاف الى الافاق (</a:t>
            </a:r>
            <a:r>
              <a:rPr lang="en-US" sz="2800" dirty="0" smtClean="0">
                <a:latin typeface="Calibri" panose="020F0502020204030204" pitchFamily="34" charset="0"/>
                <a:ea typeface="Calibri" panose="020F0502020204030204" pitchFamily="34" charset="0"/>
                <a:cs typeface="Calibri" panose="020F0502020204030204" pitchFamily="34" charset="0"/>
              </a:rPr>
              <a:t>A</a:t>
            </a:r>
            <a:r>
              <a:rPr lang="ar-SA" sz="2800" dirty="0" smtClean="0">
                <a:latin typeface="Calibri" panose="020F0502020204030204" pitchFamily="34" charset="0"/>
                <a:ea typeface="Calibri" panose="020F0502020204030204" pitchFamily="34" charset="0"/>
                <a:cs typeface="Calibri" panose="020F0502020204030204" pitchFamily="34" charset="0"/>
              </a:rPr>
              <a:t>) و(</a:t>
            </a:r>
            <a:r>
              <a:rPr lang="en-US" sz="2800" dirty="0" smtClean="0">
                <a:latin typeface="Calibri" panose="020F0502020204030204" pitchFamily="34" charset="0"/>
                <a:ea typeface="Calibri" panose="020F0502020204030204" pitchFamily="34" charset="0"/>
                <a:cs typeface="Calibri" panose="020F0502020204030204" pitchFamily="34" charset="0"/>
              </a:rPr>
              <a:t>B</a:t>
            </a:r>
            <a:r>
              <a:rPr lang="ar-SA" sz="2800" dirty="0" smtClean="0">
                <a:latin typeface="Calibri" panose="020F0502020204030204" pitchFamily="34" charset="0"/>
                <a:ea typeface="Calibri" panose="020F0502020204030204" pitchFamily="34" charset="0"/>
                <a:cs typeface="Calibri" panose="020F0502020204030204" pitchFamily="34" charset="0"/>
              </a:rPr>
              <a:t>) و (</a:t>
            </a:r>
            <a:r>
              <a:rPr lang="en-US" sz="2800" dirty="0" smtClean="0">
                <a:latin typeface="Calibri" panose="020F0502020204030204" pitchFamily="34" charset="0"/>
                <a:ea typeface="Calibri" panose="020F0502020204030204" pitchFamily="34" charset="0"/>
                <a:cs typeface="Calibri" panose="020F0502020204030204" pitchFamily="34" charset="0"/>
              </a:rPr>
              <a:t>C</a:t>
            </a:r>
            <a:r>
              <a:rPr lang="ar-SA" sz="2800" dirty="0" smtClean="0">
                <a:latin typeface="Calibri" panose="020F0502020204030204" pitchFamily="34" charset="0"/>
                <a:ea typeface="Calibri" panose="020F0502020204030204" pitchFamily="34" charset="0"/>
                <a:cs typeface="Calibri" panose="020F0502020204030204" pitchFamily="34" charset="0"/>
              </a:rPr>
              <a:t>) حروف صغيره للإشارة الى وجود صفة معينة لذلك الافق ومن هذه الرموز: 01 الطبقة المادة العضوية الحديثة (</a:t>
            </a:r>
            <a:r>
              <a:rPr lang="en-US" sz="2800" dirty="0" smtClean="0">
                <a:latin typeface="Calibri" panose="020F0502020204030204" pitchFamily="34" charset="0"/>
                <a:ea typeface="Calibri" panose="020F0502020204030204" pitchFamily="34" charset="0"/>
                <a:cs typeface="Calibri" panose="020F0502020204030204" pitchFamily="34" charset="0"/>
              </a:rPr>
              <a:t>L</a:t>
            </a:r>
            <a:r>
              <a:rPr lang="ar-SA" sz="2800" dirty="0" smtClean="0">
                <a:latin typeface="Calibri" panose="020F0502020204030204" pitchFamily="34" charset="0"/>
                <a:ea typeface="Calibri" panose="020F0502020204030204" pitchFamily="34" charset="0"/>
                <a:cs typeface="Calibri" panose="020F0502020204030204" pitchFamily="34" charset="0"/>
              </a:rPr>
              <a:t>) طبقة المادة العضوية المتخمرة او شبة المتحللة (</a:t>
            </a:r>
            <a:r>
              <a:rPr lang="en-US" sz="2800" dirty="0" smtClean="0">
                <a:latin typeface="Calibri" panose="020F0502020204030204" pitchFamily="34" charset="0"/>
                <a:ea typeface="Calibri" panose="020F0502020204030204" pitchFamily="34" charset="0"/>
                <a:cs typeface="Calibri" panose="020F0502020204030204" pitchFamily="34" charset="0"/>
              </a:rPr>
              <a:t>F) </a:t>
            </a:r>
            <a:r>
              <a:rPr lang="ar-SA" sz="2800" dirty="0" smtClean="0">
                <a:latin typeface="Calibri" panose="020F0502020204030204" pitchFamily="34" charset="0"/>
                <a:ea typeface="Calibri" panose="020F0502020204030204" pitchFamily="34" charset="0"/>
                <a:cs typeface="Calibri" panose="020F0502020204030204" pitchFamily="34" charset="0"/>
              </a:rPr>
              <a:t>طبقة المادة العضوية المتحللة (</a:t>
            </a:r>
            <a:r>
              <a:rPr lang="en-US" sz="2800" dirty="0" smtClean="0">
                <a:latin typeface="Calibri" panose="020F0502020204030204" pitchFamily="34" charset="0"/>
                <a:ea typeface="Calibri" panose="020F0502020204030204" pitchFamily="34" charset="0"/>
                <a:cs typeface="Calibri" panose="020F0502020204030204" pitchFamily="34" charset="0"/>
              </a:rPr>
              <a:t>H) </a:t>
            </a:r>
            <a:r>
              <a:rPr lang="ar-SA" sz="2800" dirty="0" smtClean="0">
                <a:latin typeface="Calibri" panose="020F0502020204030204" pitchFamily="34" charset="0"/>
                <a:ea typeface="Calibri" panose="020F0502020204030204" pitchFamily="34" charset="0"/>
                <a:cs typeface="Calibri" panose="020F0502020204030204" pitchFamily="34" charset="0"/>
              </a:rPr>
              <a:t>طبقة معدنية غنية بالمادة العضوية طبقة تفقد الكثير من موادها بالغسل </a:t>
            </a:r>
            <a:r>
              <a:rPr lang="en-US" sz="2800" dirty="0" smtClean="0">
                <a:latin typeface="Calibri" panose="020F0502020204030204" pitchFamily="34" charset="0"/>
                <a:ea typeface="Calibri" panose="020F0502020204030204" pitchFamily="34" charset="0"/>
                <a:cs typeface="Calibri" panose="020F0502020204030204" pitchFamily="34" charset="0"/>
              </a:rPr>
              <a:t>A3 </a:t>
            </a:r>
            <a:r>
              <a:rPr lang="ar-SA" sz="2800" dirty="0" smtClean="0">
                <a:latin typeface="Calibri" panose="020F0502020204030204" pitchFamily="34" charset="0"/>
                <a:ea typeface="Calibri" panose="020F0502020204030204" pitchFamily="34" charset="0"/>
                <a:cs typeface="Calibri" panose="020F0502020204030204" pitchFamily="34" charset="0"/>
              </a:rPr>
              <a:t>طبقة انتقالية الى الافق </a:t>
            </a:r>
            <a:r>
              <a:rPr lang="en-US" sz="2800" dirty="0" smtClean="0">
                <a:latin typeface="Calibri" panose="020F0502020204030204" pitchFamily="34" charset="0"/>
                <a:ea typeface="Calibri" panose="020F0502020204030204" pitchFamily="34" charset="0"/>
                <a:cs typeface="Calibri" panose="020F0502020204030204" pitchFamily="34" charset="0"/>
              </a:rPr>
              <a:t>B</a:t>
            </a:r>
          </a:p>
          <a:p>
            <a:pPr marL="0" marR="0" algn="just" rtl="1">
              <a:lnSpc>
                <a:spcPct val="107000"/>
              </a:lnSpc>
              <a:spcBef>
                <a:spcPts val="0"/>
              </a:spcBef>
              <a:spcAft>
                <a:spcPts val="800"/>
              </a:spcAft>
            </a:pPr>
            <a:r>
              <a:rPr lang="ar-SA" sz="2800" dirty="0" smtClean="0">
                <a:latin typeface="Calibri" panose="020F0502020204030204" pitchFamily="34" charset="0"/>
                <a:ea typeface="Calibri" panose="020F0502020204030204" pitchFamily="34" charset="0"/>
                <a:cs typeface="Calibri" panose="020F0502020204030204" pitchFamily="34" charset="0"/>
              </a:rPr>
              <a:t>طبقة انتقالية الى الافق </a:t>
            </a:r>
            <a:r>
              <a:rPr lang="en-US" sz="2800" dirty="0" smtClean="0">
                <a:latin typeface="Calibri" panose="020F0502020204030204" pitchFamily="34" charset="0"/>
                <a:ea typeface="Calibri" panose="020F0502020204030204" pitchFamily="34" charset="0"/>
                <a:cs typeface="Calibri" panose="020F0502020204030204" pitchFamily="34" charset="0"/>
              </a:rPr>
              <a:t>B </a:t>
            </a:r>
            <a:r>
              <a:rPr lang="ar-SA" sz="2800" dirty="0" smtClean="0">
                <a:latin typeface="Calibri" panose="020F0502020204030204" pitchFamily="34" charset="0"/>
                <a:ea typeface="Calibri" panose="020F0502020204030204" pitchFamily="34" charset="0"/>
                <a:cs typeface="Calibri" panose="020F0502020204030204" pitchFamily="34" charset="0"/>
              </a:rPr>
              <a:t>الطبقة التي تتراكم فيها معظم المواد المغسولة من الأفق </a:t>
            </a:r>
            <a:r>
              <a:rPr lang="en-US" sz="2800" dirty="0" smtClean="0">
                <a:latin typeface="Calibri" panose="020F0502020204030204" pitchFamily="34" charset="0"/>
                <a:ea typeface="Calibri" panose="020F0502020204030204" pitchFamily="34" charset="0"/>
                <a:cs typeface="Calibri" panose="020F0502020204030204" pitchFamily="34" charset="0"/>
              </a:rPr>
              <a:t>A </a:t>
            </a:r>
            <a:r>
              <a:rPr lang="ar-SA" sz="2800" dirty="0" smtClean="0">
                <a:latin typeface="Calibri" panose="020F0502020204030204" pitchFamily="34" charset="0"/>
                <a:ea typeface="Calibri" panose="020F0502020204030204" pitchFamily="34" charset="0"/>
                <a:cs typeface="Calibri" panose="020F0502020204030204" pitchFamily="34" charset="0"/>
              </a:rPr>
              <a:t>طبقة انتقالية الى الافق </a:t>
            </a:r>
            <a:r>
              <a:rPr lang="en-US" sz="2800" dirty="0" smtClean="0">
                <a:latin typeface="Calibri" panose="020F0502020204030204" pitchFamily="34" charset="0"/>
                <a:ea typeface="Calibri" panose="020F0502020204030204" pitchFamily="34" charset="0"/>
                <a:cs typeface="Calibri" panose="020F0502020204030204" pitchFamily="34" charset="0"/>
              </a:rPr>
              <a:t>C </a:t>
            </a:r>
            <a:r>
              <a:rPr lang="ar-SA" sz="2800" dirty="0" smtClean="0">
                <a:latin typeface="Calibri" panose="020F0502020204030204" pitchFamily="34" charset="0"/>
                <a:ea typeface="Calibri" panose="020F0502020204030204" pitchFamily="34" charset="0"/>
                <a:cs typeface="Calibri" panose="020F0502020204030204" pitchFamily="34" charset="0"/>
              </a:rPr>
              <a:t>طبقة باهتة اللون قد غسل منها الصلصال والاكاسيد الثلاثية الملونة </a:t>
            </a:r>
            <a:r>
              <a:rPr lang="en-US" sz="2800" dirty="0" smtClean="0">
                <a:latin typeface="Calibri" panose="020F0502020204030204" pitchFamily="34" charset="0"/>
                <a:ea typeface="Calibri" panose="020F0502020204030204" pitchFamily="34" charset="0"/>
                <a:cs typeface="Calibri" panose="020F0502020204030204" pitchFamily="34" charset="0"/>
              </a:rPr>
              <a:t>b </a:t>
            </a:r>
            <a:r>
              <a:rPr lang="ar-SA" sz="2800" dirty="0" smtClean="0">
                <a:latin typeface="Calibri" panose="020F0502020204030204" pitchFamily="34" charset="0"/>
                <a:ea typeface="Calibri" panose="020F0502020204030204" pitchFamily="34" charset="0"/>
                <a:cs typeface="Calibri" panose="020F0502020204030204" pitchFamily="34" charset="0"/>
              </a:rPr>
              <a:t>طبقة مدفونة تحت الرمل</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
        <p:nvSpPr>
          <p:cNvPr id="4" name="Date Placeholder 3"/>
          <p:cNvSpPr>
            <a:spLocks noGrp="1"/>
          </p:cNvSpPr>
          <p:nvPr>
            <p:ph type="dt" sz="half" idx="10"/>
          </p:nvPr>
        </p:nvSpPr>
        <p:spPr/>
        <p:txBody>
          <a:bodyPr/>
          <a:lstStyle/>
          <a:p>
            <a:fld id="{5487962B-7E89-4754-8840-CDAE22FA8DBA}"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7</a:t>
            </a:fld>
            <a:endParaRPr lang="en-US"/>
          </a:p>
        </p:txBody>
      </p:sp>
    </p:spTree>
    <p:extLst>
      <p:ext uri="{BB962C8B-B14F-4D97-AF65-F5344CB8AC3E}">
        <p14:creationId xmlns:p14="http://schemas.microsoft.com/office/powerpoint/2010/main" val="70386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5294" y="248195"/>
            <a:ext cx="6432660" cy="2588556"/>
          </a:xfrm>
          <a:prstGeom prst="rect">
            <a:avLst/>
          </a:prstGeom>
          <a:noFill/>
          <a:ln>
            <a:noFill/>
          </a:ln>
        </p:spPr>
      </p:pic>
      <p:sp>
        <p:nvSpPr>
          <p:cNvPr id="4" name="Date Placeholder 3"/>
          <p:cNvSpPr>
            <a:spLocks noGrp="1"/>
          </p:cNvSpPr>
          <p:nvPr>
            <p:ph type="dt" sz="half" idx="10"/>
          </p:nvPr>
        </p:nvSpPr>
        <p:spPr/>
        <p:txBody>
          <a:bodyPr/>
          <a:lstStyle/>
          <a:p>
            <a:fld id="{5487962B-7E89-4754-8840-CDAE22FA8DBA}"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8</a:t>
            </a:fld>
            <a:endParaRPr lang="en-US"/>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325293" y="2836750"/>
            <a:ext cx="6171404" cy="3519600"/>
          </a:xfrm>
          <a:prstGeom prst="rect">
            <a:avLst/>
          </a:prstGeom>
          <a:noFill/>
          <a:ln>
            <a:noFill/>
          </a:ln>
        </p:spPr>
      </p:pic>
    </p:spTree>
    <p:extLst>
      <p:ext uri="{BB962C8B-B14F-4D97-AF65-F5344CB8AC3E}">
        <p14:creationId xmlns:p14="http://schemas.microsoft.com/office/powerpoint/2010/main" val="511492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3143"/>
            <a:ext cx="10515600" cy="5016137"/>
          </a:xfrm>
        </p:spPr>
        <p:txBody>
          <a:bodyPr>
            <a:normAutofit/>
          </a:bodyPr>
          <a:lstStyle/>
          <a:p>
            <a:pPr marL="0" marR="0" algn="just" rtl="1">
              <a:lnSpc>
                <a:spcPct val="107000"/>
              </a:lnSpc>
              <a:spcBef>
                <a:spcPts val="0"/>
              </a:spcBef>
              <a:spcAft>
                <a:spcPts val="800"/>
              </a:spcAft>
            </a:pPr>
            <a:r>
              <a:rPr lang="ar-SA" sz="2800" dirty="0">
                <a:latin typeface="Calibri" panose="020F0502020204030204" pitchFamily="34" charset="0"/>
                <a:ea typeface="Calibri" panose="020F0502020204030204" pitchFamily="34" charset="0"/>
                <a:cs typeface="Calibri" panose="020F0502020204030204" pitchFamily="34" charset="0"/>
              </a:rPr>
              <a:t>ويمكن أن نوجز ما سبق فيما يتعلق بمقطع التربة على أن التربة، أي تربة بالعالم، تختلف خصائص طبقاتها من حيث اللون والقوام والبنية والمواد الكيميائية والعضوية ويرمز عادة لهذه الطبقات بحروف ابجدية هي من اعلى الى الاسفل</a:t>
            </a:r>
            <a:r>
              <a:rPr lang="fa-IR" sz="2800" dirty="0">
                <a:latin typeface="Calibri" panose="020F0502020204030204" pitchFamily="34" charset="0"/>
                <a:ea typeface="Calibri" panose="020F0502020204030204" pitchFamily="34" charset="0"/>
                <a:cs typeface="Calibri" panose="020F0502020204030204" pitchFamily="34" charset="0"/>
              </a:rPr>
              <a:t>:</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cs"/>
              <a:buAutoNum type="arabicDbPlain"/>
            </a:pPr>
            <a:r>
              <a:rPr lang="ar-SA" sz="2800" dirty="0">
                <a:latin typeface="Calibri" panose="020F0502020204030204" pitchFamily="34" charset="0"/>
                <a:ea typeface="Calibri" panose="020F0502020204030204" pitchFamily="34" charset="0"/>
                <a:cs typeface="Calibri" panose="020F0502020204030204" pitchFamily="34" charset="0"/>
              </a:rPr>
              <a:t>الطبقة (</a:t>
            </a:r>
            <a:r>
              <a:rPr lang="en-US" sz="2800" dirty="0">
                <a:latin typeface="Calibri" panose="020F0502020204030204" pitchFamily="34" charset="0"/>
                <a:ea typeface="Calibri" panose="020F0502020204030204" pitchFamily="34" charset="0"/>
                <a:cs typeface="Calibri" panose="020F0502020204030204" pitchFamily="34" charset="0"/>
              </a:rPr>
              <a:t>A</a:t>
            </a:r>
            <a:r>
              <a:rPr lang="ar-SA" sz="2800" dirty="0">
                <a:latin typeface="Calibri" panose="020F0502020204030204" pitchFamily="34" charset="0"/>
                <a:ea typeface="Calibri" panose="020F0502020204030204" pitchFamily="34" charset="0"/>
                <a:cs typeface="Calibri" panose="020F0502020204030204" pitchFamily="34" charset="0"/>
              </a:rPr>
              <a:t>): وتحدث فيها عملية غسل التربة وترتفع فيها المواد العضوية</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800" dirty="0">
                <a:latin typeface="Calibri" panose="020F0502020204030204" pitchFamily="34" charset="0"/>
                <a:ea typeface="Calibri" panose="020F0502020204030204" pitchFamily="34" charset="0"/>
                <a:cs typeface="Calibri" panose="020F0502020204030204" pitchFamily="34" charset="0"/>
              </a:rPr>
              <a:t> ٢- الطبقة (</a:t>
            </a:r>
            <a:r>
              <a:rPr lang="en-US" sz="2800" dirty="0">
                <a:latin typeface="Calibri" panose="020F0502020204030204" pitchFamily="34" charset="0"/>
                <a:ea typeface="Calibri" panose="020F0502020204030204" pitchFamily="34" charset="0"/>
                <a:cs typeface="Calibri" panose="020F0502020204030204" pitchFamily="34" charset="0"/>
              </a:rPr>
              <a:t>B</a:t>
            </a:r>
            <a:r>
              <a:rPr lang="ar-SA" sz="2800" dirty="0">
                <a:latin typeface="Calibri" panose="020F0502020204030204" pitchFamily="34" charset="0"/>
                <a:ea typeface="Calibri" panose="020F0502020204030204" pitchFamily="34" charset="0"/>
                <a:cs typeface="Calibri" panose="020F0502020204030204" pitchFamily="34" charset="0"/>
              </a:rPr>
              <a:t>): وهي طبقة استقبال العناصر المغسولة من الطبقة (</a:t>
            </a:r>
            <a:r>
              <a:rPr lang="en-US" sz="2800" dirty="0">
                <a:latin typeface="Calibri" panose="020F0502020204030204" pitchFamily="34" charset="0"/>
                <a:ea typeface="Calibri" panose="020F0502020204030204" pitchFamily="34" charset="0"/>
                <a:cs typeface="Calibri" panose="020F0502020204030204" pitchFamily="34" charset="0"/>
              </a:rPr>
              <a:t>A</a:t>
            </a:r>
            <a:r>
              <a:rPr lang="ar-SA" sz="2800" dirty="0">
                <a:latin typeface="Calibri" panose="020F0502020204030204" pitchFamily="34" charset="0"/>
                <a:ea typeface="Calibri" panose="020F0502020204030204" pitchFamily="34" charset="0"/>
                <a:cs typeface="Calibri" panose="020F0502020204030204" pitchFamily="34" charset="0"/>
              </a:rPr>
              <a:t>) وتمثل اقصی تجمع</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800" dirty="0">
                <a:latin typeface="Calibri" panose="020F0502020204030204" pitchFamily="34" charset="0"/>
                <a:ea typeface="Calibri" panose="020F0502020204030204" pitchFamily="34" charset="0"/>
                <a:cs typeface="Calibri" panose="020F0502020204030204" pitchFamily="34" charset="0"/>
              </a:rPr>
              <a:t>للصلصال</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800" dirty="0">
                <a:latin typeface="Calibri" panose="020F0502020204030204" pitchFamily="34" charset="0"/>
                <a:ea typeface="Calibri" panose="020F0502020204030204" pitchFamily="34" charset="0"/>
                <a:cs typeface="Calibri" panose="020F0502020204030204" pitchFamily="34" charset="0"/>
              </a:rPr>
              <a:t> ٣- الطبقة (</a:t>
            </a:r>
            <a:r>
              <a:rPr lang="en-US" sz="2800" dirty="0">
                <a:latin typeface="Calibri" panose="020F0502020204030204" pitchFamily="34" charset="0"/>
                <a:ea typeface="Calibri" panose="020F0502020204030204" pitchFamily="34" charset="0"/>
                <a:cs typeface="Calibri" panose="020F0502020204030204" pitchFamily="34" charset="0"/>
              </a:rPr>
              <a:t>C</a:t>
            </a:r>
            <a:r>
              <a:rPr lang="ar-SA" sz="2800" dirty="0">
                <a:latin typeface="Calibri" panose="020F0502020204030204" pitchFamily="34" charset="0"/>
                <a:ea typeface="Calibri" panose="020F0502020204030204" pitchFamily="34" charset="0"/>
                <a:cs typeface="Calibri" panose="020F0502020204030204" pitchFamily="34" charset="0"/>
              </a:rPr>
              <a:t>): وتتكون من المواد الصخرية المفككة ولكنها لم تتأثر بالعمليات الحيوية</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sz="2800" dirty="0">
                <a:latin typeface="Calibri" panose="020F0502020204030204" pitchFamily="34" charset="0"/>
                <a:ea typeface="Calibri" panose="020F0502020204030204" pitchFamily="34" charset="0"/>
                <a:cs typeface="Calibri" panose="020F0502020204030204" pitchFamily="34" charset="0"/>
              </a:rPr>
              <a:t> . 4- الطبقة (</a:t>
            </a:r>
            <a:r>
              <a:rPr lang="en-US" sz="2800" dirty="0">
                <a:latin typeface="Calibri" panose="020F0502020204030204" pitchFamily="34" charset="0"/>
                <a:ea typeface="Calibri" panose="020F0502020204030204" pitchFamily="34" charset="0"/>
                <a:cs typeface="Calibri" panose="020F0502020204030204" pitchFamily="34" charset="0"/>
              </a:rPr>
              <a:t>D</a:t>
            </a:r>
            <a:r>
              <a:rPr lang="ar-SA" sz="2800" dirty="0">
                <a:latin typeface="Calibri" panose="020F0502020204030204" pitchFamily="34" charset="0"/>
                <a:ea typeface="Calibri" panose="020F0502020204030204" pitchFamily="34" charset="0"/>
                <a:cs typeface="Calibri" panose="020F0502020204030204" pitchFamily="34" charset="0"/>
              </a:rPr>
              <a:t>): وهي طبقة الصخور الأصلية التي لم تتأثر بالتفكك والتحلل</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
        <p:nvSpPr>
          <p:cNvPr id="4" name="Date Placeholder 3"/>
          <p:cNvSpPr>
            <a:spLocks noGrp="1"/>
          </p:cNvSpPr>
          <p:nvPr>
            <p:ph type="dt" sz="half" idx="10"/>
          </p:nvPr>
        </p:nvSpPr>
        <p:spPr/>
        <p:txBody>
          <a:bodyPr/>
          <a:lstStyle/>
          <a:p>
            <a:fld id="{5487962B-7E89-4754-8840-CDAE22FA8DBA}" type="datetime1">
              <a:rPr lang="en-US" smtClean="0"/>
              <a:t>4/4/2020</a:t>
            </a:fld>
            <a:endParaRPr lang="en-US"/>
          </a:p>
        </p:txBody>
      </p:sp>
      <p:sp>
        <p:nvSpPr>
          <p:cNvPr id="5" name="Footer Placeholder 4"/>
          <p:cNvSpPr>
            <a:spLocks noGrp="1"/>
          </p:cNvSpPr>
          <p:nvPr>
            <p:ph type="ftr" sz="quarter" idx="11"/>
          </p:nvPr>
        </p:nvSpPr>
        <p:spPr/>
        <p:txBody>
          <a:bodyPr/>
          <a:lstStyle/>
          <a:p>
            <a:r>
              <a:rPr lang="ar-BH" smtClean="0"/>
              <a:t>اعداد الاستاذ المساعد الدكتور احمد العذاري</a:t>
            </a:r>
            <a:endParaRPr lang="en-US"/>
          </a:p>
        </p:txBody>
      </p:sp>
      <p:sp>
        <p:nvSpPr>
          <p:cNvPr id="6" name="Slide Number Placeholder 5"/>
          <p:cNvSpPr>
            <a:spLocks noGrp="1"/>
          </p:cNvSpPr>
          <p:nvPr>
            <p:ph type="sldNum" sz="quarter" idx="12"/>
          </p:nvPr>
        </p:nvSpPr>
        <p:spPr/>
        <p:txBody>
          <a:bodyPr/>
          <a:lstStyle/>
          <a:p>
            <a:fld id="{6712CCD4-EE54-4811-AD4B-D6171FA4C8D4}" type="slidenum">
              <a:rPr lang="en-US" smtClean="0"/>
              <a:t>9</a:t>
            </a:fld>
            <a:endParaRPr lang="en-US"/>
          </a:p>
        </p:txBody>
      </p:sp>
    </p:spTree>
    <p:extLst>
      <p:ext uri="{BB962C8B-B14F-4D97-AF65-F5344CB8AC3E}">
        <p14:creationId xmlns:p14="http://schemas.microsoft.com/office/powerpoint/2010/main" val="255777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57</TotalTime>
  <Words>1393</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Tahoma</vt:lpstr>
      <vt:lpstr>Wingdings 3</vt:lpstr>
      <vt:lpstr>Wisp</vt:lpstr>
      <vt:lpstr>افاق التربة محاضرة 11</vt:lpstr>
      <vt:lpstr>PowerPoint Presentation</vt:lpstr>
      <vt:lpstr>PowerPoint Presentation</vt:lpstr>
      <vt:lpstr> شكل (4 أ) مقطع لترب مختلفة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افاق التربة محاضرة 11</dc:title>
  <dc:creator>Maher</dc:creator>
  <cp:lastModifiedBy>Maher</cp:lastModifiedBy>
  <cp:revision>7</cp:revision>
  <dcterms:created xsi:type="dcterms:W3CDTF">2020-04-03T19:49:45Z</dcterms:created>
  <dcterms:modified xsi:type="dcterms:W3CDTF">2020-04-04T11:09:07Z</dcterms:modified>
</cp:coreProperties>
</file>