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191105" y="1768808"/>
            <a:ext cx="7766936" cy="1646302"/>
          </a:xfrm>
        </p:spPr>
        <p:txBody>
          <a:bodyPr/>
          <a:lstStyle/>
          <a:p>
            <a:r>
              <a:rPr lang="ar-IQ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مناخ الجبال </a:t>
            </a:r>
            <a:br>
              <a:rPr lang="ar-IQ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sz="6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ar-IQ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18308" y="3719907"/>
            <a:ext cx="7766936" cy="1888413"/>
          </a:xfrm>
        </p:spPr>
        <p:txBody>
          <a:bodyPr>
            <a:noAutofit/>
          </a:bodyPr>
          <a:lstStyle/>
          <a:p>
            <a:r>
              <a:rPr lang="ar-IQ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المرحلة الثالثة / قسم </a:t>
            </a:r>
            <a:r>
              <a:rPr lang="ar-IQ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الجغرافيا </a:t>
            </a:r>
          </a:p>
          <a:p>
            <a:r>
              <a:rPr lang="ar-IQ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IQ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 . د . أحلام عبد الجبار كاظم </a:t>
            </a:r>
            <a:endParaRPr lang="ar-IQ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2880" y="416560"/>
            <a:ext cx="9367520" cy="6126479"/>
          </a:xfrm>
        </p:spPr>
        <p:txBody>
          <a:bodyPr>
            <a:normAutofit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هذا وتتلقى وديان جبال الالب </a:t>
            </a:r>
            <a:r>
              <a:rPr lang="ar-IQ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كميات من الأمطار 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أقل مما تتلقاه السلاسل المحيطة بها ، ففي </a:t>
            </a:r>
            <a:r>
              <a:rPr lang="ar-IQ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سويسرا 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تعد المجموعات الجبلية التي تضم سان جوثار وسانتس أكثر المناطق تهطالاً ، حيث يبلغ معدل المطر السنوي في كتله سانتس نحو 249 سم ، وسان جوثار 255سم، في حين نجد أن ساركنز الواقعة في قعر وادي الراين عند قدم جبل سانتس </a:t>
            </a:r>
            <a:r>
              <a:rPr lang="ar-IQ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لا تتلقى 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سنوياً أكثر من 230 سم ، وتشكل أعالي وادي الرون (64سم) أجف أجزاء سويسرا ، وهكذا الحال في وديان الألب الشرقية التي تقل معدلاتها المطرية عن 57سم ( وديان أنهار ان </a:t>
            </a:r>
            <a:r>
              <a:rPr lang="ar-IQ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وسالزاك 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، </a:t>
            </a:r>
            <a:r>
              <a:rPr lang="ar-IQ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وانز) 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، وأيضاً في وديان جبال الالب الفرنسية ( تارنتيز ، موريين ، أعالي دور انس وروافده)، ويكون الصيف أكثر الفصول مطراً بخاصة شهر تموز  بالنسبة للسلاسل الوسطى والشمالية لجبال الألب سواء أكان ذلك في الوديان أم على القمم.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والتهاطل في الشتاء على شكل</a:t>
            </a:r>
            <a:r>
              <a:rPr lang="ar-IQ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ثلج 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في كل المناطق ماعدا السلاسل الواقعة في اقصى الجنوب ، حيث يحتمل أن تسبب رياح السيروكو هطول الأمطار الى ارتفاع قد يصل الى 1500متر ، وعلى قمه جبل سانتس يكون جميع التهاطل مابين شهري تشرين الثاني ونيسان على شكل ثلوج ، وتصل سماكة الثلج الى (6-8م) في وادي انغادين ، وحتى 13م على جبل سانتس ، ويغطي الثلج الارض مدة تقارب من أسبوعين عند جنيف ، ونحو شهر عند بازل ، وستة أسابيع عند التدروف، و 173 يوماً عند دافوس ونحو عشرة أشهر فوق جبل سانتس ، وهكذا نجد أن سماكة الثلج وطول فترة بقائه تختلف تبعاً لدرجة الارتفاع والموقع ، فخط الثلج الدائم في جبال الألب الغربية يقع على </a:t>
            </a:r>
            <a:r>
              <a:rPr lang="ar-IQ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ارتفاع 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2750متراً بينما السلاسل الداخلية الأكثر جفافاً يوجد على </a:t>
            </a:r>
            <a:r>
              <a:rPr lang="ar-IQ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ارتفاع 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3200م.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ar-IQ" sz="2000" b="1" dirty="0"/>
          </a:p>
        </p:txBody>
      </p:sp>
    </p:spTree>
    <p:extLst>
      <p:ext uri="{BB962C8B-B14F-4D97-AF65-F5344CB8AC3E}">
        <p14:creationId xmlns:p14="http://schemas.microsoft.com/office/powerpoint/2010/main" val="309783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619760"/>
            <a:ext cx="8596668" cy="570991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ar-IQ" dirty="0" smtClean="0"/>
              <a:t>                           </a:t>
            </a:r>
            <a:r>
              <a:rPr lang="ar-IQ" sz="51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نماذج </a:t>
            </a:r>
            <a:r>
              <a:rPr lang="ar-IQ" sz="51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إقليمية </a:t>
            </a:r>
            <a:r>
              <a:rPr lang="ar-IQ" sz="51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عن المناخ </a:t>
            </a:r>
            <a:r>
              <a:rPr lang="ar-IQ" sz="51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الجبلي</a:t>
            </a:r>
            <a:r>
              <a:rPr lang="ar-IQ" sz="51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ar-IQ" sz="51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ar-IQ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تعد جبال الالب ، والانديز ، وهضبة </a:t>
            </a:r>
            <a:r>
              <a:rPr lang="ar-IQ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التبت </a:t>
            </a:r>
            <a:r>
              <a:rPr lang="ar-IQ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خير ممثل للمناخات الجبلية ، </a:t>
            </a:r>
            <a:r>
              <a:rPr lang="ar-IQ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فالألب </a:t>
            </a:r>
            <a:r>
              <a:rPr lang="ar-IQ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مثال للمناخات الجبلية المعتدلة الباردة ، والانديز العليا ، مثال عن العروض المدارية ، في حين تمثل </a:t>
            </a:r>
            <a:r>
              <a:rPr lang="ar-IQ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التبت </a:t>
            </a:r>
            <a:r>
              <a:rPr lang="ar-IQ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مناخات جبال الاستبس الداخلية 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IQ" sz="5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جبال الالب </a:t>
            </a:r>
            <a:endParaRPr lang="en-US" sz="51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ar-IQ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تسيطر على جبال الألب ضغوط جوية مرتفعة مؤدية الى نموذج فريد من المناخ الجبلي ، وجبال الالب التي تمتد باتساع يزيد على 1000كم ،تكون صفاتها المناخية في 180 كم الأولى من امتدادها ذات أتصال بمناخ البحر المتوسط ، وما بعد ذلك ترتبط بمناخ أواسط أوربا ، وتمثل هذه السلسة حاجزاً مانعاً للكتل الهوائية المتقدمة من الشمال أو الجنوب حيث تعمل على تحوير صفاتها عمودياً وأفقياً.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4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558801"/>
            <a:ext cx="8596668" cy="5482562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ar-IQ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وتتكون الأشكال الأرضية الرئيسة في الالب من :-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IQ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سهول مفتوحة واسعة أمثال الهضبة السويسرية (350-430م) والتي من الناحية المناخية ترتبط بسهول أواسط أوربا أكثر من جبال الالب (بازل ، جنيف).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IQ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وديان عميقة واسعة وخوانق ضيقة ( مثل التدروف عند كلاكنفورت).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IQ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وديان مرتفعة ( أندرمات عند دافوس ).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IQ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قمم جبلية ( سانتس).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ar-IQ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وفي كثير من الأمكنة نجد أن لتضاريس السطح تأثيراً في درجات الحرارة أكثر مما هو للارتفاع ، وهذا ما يتضح من درجات الحرارة لكل من لوسيرن ( الهضبة السويسرية ) وريغي ( قمة منعزلة ) وبيفرز ( قاع وادي انغادين الأعلى </a:t>
            </a:r>
            <a:r>
              <a:rPr lang="ar-IQ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كما في الجدول اللاحق 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58822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532246"/>
              </p:ext>
            </p:extLst>
          </p:nvPr>
        </p:nvGraphicFramePr>
        <p:xfrm>
          <a:off x="665920" y="1490869"/>
          <a:ext cx="8746436" cy="407504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86165">
                  <a:extLst>
                    <a:ext uri="{9D8B030D-6E8A-4147-A177-3AD203B41FA5}">
                      <a16:colId xmlns:a16="http://schemas.microsoft.com/office/drawing/2014/main" val="1504580090"/>
                    </a:ext>
                  </a:extLst>
                </a:gridCol>
                <a:gridCol w="2186165">
                  <a:extLst>
                    <a:ext uri="{9D8B030D-6E8A-4147-A177-3AD203B41FA5}">
                      <a16:colId xmlns:a16="http://schemas.microsoft.com/office/drawing/2014/main" val="684400507"/>
                    </a:ext>
                  </a:extLst>
                </a:gridCol>
                <a:gridCol w="2187053">
                  <a:extLst>
                    <a:ext uri="{9D8B030D-6E8A-4147-A177-3AD203B41FA5}">
                      <a16:colId xmlns:a16="http://schemas.microsoft.com/office/drawing/2014/main" val="4118526847"/>
                    </a:ext>
                  </a:extLst>
                </a:gridCol>
                <a:gridCol w="2187053">
                  <a:extLst>
                    <a:ext uri="{9D8B030D-6E8A-4147-A177-3AD203B41FA5}">
                      <a16:colId xmlns:a16="http://schemas.microsoft.com/office/drawing/2014/main" val="2498260496"/>
                    </a:ext>
                  </a:extLst>
                </a:gridCol>
              </a:tblGrid>
              <a:tr h="166502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المحطة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الارتفاع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حرارة كانون 2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حرارة تموز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048319"/>
                  </a:ext>
                </a:extLst>
              </a:tr>
              <a:tr h="80334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لوسبيرن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500م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-1.2°م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18.5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410328"/>
                  </a:ext>
                </a:extLst>
              </a:tr>
              <a:tr h="80334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ريغي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1775م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-5.0°م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10.0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151338"/>
                  </a:ext>
                </a:extLst>
              </a:tr>
              <a:tr h="80334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بيفرز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1700م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>
                          <a:effectLst/>
                        </a:rPr>
                        <a:t>-10.0°م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dirty="0">
                          <a:effectLst/>
                        </a:rPr>
                        <a:t>13.0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589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9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46243" y="596348"/>
            <a:ext cx="61920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قمة جبل ريغي في سويسرا </a:t>
            </a:r>
            <a:endParaRPr lang="ar-IQ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6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7520" y="375920"/>
            <a:ext cx="9215120" cy="6228080"/>
          </a:xfrm>
        </p:spPr>
        <p:txBody>
          <a:bodyPr>
            <a:normAutofit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ذلك أن بطون الوديان هي أحر الأمكنة ( في الصيف)، حيث يستقر الهواء فوق السفوح المقعرة التي تشكل أكبر مساحة للتماس مع الهواء ، أما القمم والسفوح المحدبة للمرتفعات فانه رغم تسخنها بشدة بوساطة أشعة الشمس البراقة ، الأ أن مساحة التماس </a:t>
            </a:r>
            <a:r>
              <a:rPr lang="ar-IQ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مع 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الهواء الذي يحيطها تكون صغيرة ، كما أن حركة الهواء تلعب دوراً كبيراً في ذلك ، وهناك استثناء لهذه الحالة وذلك في حالة سيطرة ضغوط مرتفعة حيث يحدث العكس ، وبوجه عام فان الوديان تكون ذات دفء خاص بالمقارنة مع القمم الجبلية خلال أيام الصيف وباردة خلال الشتاء ، أن معدلات الحرارة لريغي وبيفرز تظهر اختلافات بارزة ، فالمحطتان تتقاربان في الارتفاع ، الا أنه خلال كانون الثاني تبدو المحطة التي تقع في الوادي أبرد بنحو 7°م عند الصباح من تلك التي تقع على القمة التي تكون أدفئ من </a:t>
            </a:r>
            <a:r>
              <a:rPr lang="ar-IQ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الأولى 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بنحو 5°م في النهاية في تموز.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وبصورة عامة فان معدل حرارة الشتاء على الجوانب المرتفعة للوديان أعلى مماهي عليه في القعر ، وهذا هو السبب الذي من أجله بنيت الكثير من القرى الجبلية فوق مستوى قاع الوادي ، فمضيق برونج </a:t>
            </a:r>
            <a:r>
              <a:rPr lang="ar-IQ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ar-IQ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1000م) أدفأ خلال الشتاء من مايرنجن (600م) والتي تقع دونها في الارتفاع ، وتتميز بطون أودية الألب الشرقية بقسوة شتائها لكونها معزولة عن التأثيرات القادمة من الغرب ،ولذا تتعرض أكثر من غيرها الى الانقلابات الحرارية ، وتسمح الوديان ذات الفتحات الواسعة للهواء البارد بالتصريف ، ولذا فهي ليست بتلك الدرجة من البرودة التي هي عليها الأحواض المغلقة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92071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805680" y="2804160"/>
            <a:ext cx="64211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ممر برونج الجبلي في سويسرا</a:t>
            </a:r>
            <a:endParaRPr lang="ar-IQ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2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4320" y="386080"/>
            <a:ext cx="9489440" cy="6207759"/>
          </a:xfrm>
        </p:spPr>
        <p:txBody>
          <a:bodyPr>
            <a:normAutofit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وعلى النقيض من رياح الفوهن الدافئة والتي يزيد معدل تكرار حدوثها على 40 يوماً في السنة ، نجد الرياح الشمالية الشرقية ( الكتل الهوائية القطبية القارية ) والتي تتسرب خلال جبال الألب </a:t>
            </a:r>
            <a:r>
              <a:rPr lang="ar-IQ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 بين 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الضغط المرتفع لأواسط أوربا وشرقها والانخفاض الجوي غرب البحر المتوسط ، وتعرف هذه الرياح في سويسرا باسم </a:t>
            </a:r>
            <a:r>
              <a:rPr lang="ar-IQ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بيز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bise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، وقد تستمر هذه الرياح الشتوية شديدة البرودة والجفاف لعدة أيام ، وأكثر </a:t>
            </a:r>
            <a:r>
              <a:rPr lang="ar-IQ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 تهب 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هذه الرياح في الجزء الجنوبي الغربي مابين بيين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Bienne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وجنيف تحت أقدام السلاسل الأمامية لجبال الجورا ، حيث يبلغ معدل هبوبها نحو 120 يوماً في السنة ، ولذا نجد أن وديان الألب الجنوبية أدفأ من الشمالية في شهر كانون الثاني (بازل – شمالية – صفر درجة ، لوكانو –جنوبية – 1.8°م).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وتكون بطون الوديان أكثر رطوبة وضباباً ( خلال الجو الراكد) في الشتاء ، في حين تكون قمم الجبال فوق طبقة السحب وذات أشعة شمسية براقة وهواء دافئ جاف ، وفي الصيف تنعكس </a:t>
            </a:r>
            <a:r>
              <a:rPr lang="ar-IQ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الآية 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، حيث تكون الوديان حارة وجافة وأقل تغيماً ، بينما تكون ذرى الجبال مغطاة بسحب كثيفة في فترة بعد الظهر ، فعلى قمة جبل سانتس تقع أكثر ساعات النهار المشمسة لشهر أب بين الساعة التاسعة والعاشرة صباحاً ، وهذه تسبق تكون السحب الثقيلة ، أما في الخريف وأثناء سيطرة الطقس الجبهي فأن جميع السلاسل الجبلية بوديانها وقممها تغطيها كتل هائلة من السحب والى ارتفاع قد يصل الى </a:t>
            </a:r>
            <a:r>
              <a:rPr lang="ar-IQ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650 متراً </a:t>
            </a:r>
            <a:r>
              <a:rPr lang="ar-IQ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، وتكون السفوح المتجهة للجنوب أقل تغيماً (لوكانو) وأكثر تعرضاً للشمس ( عدد ساعات سطوع الشمس في لوكانو 4 ساعات في كانون الثاني و 9 في تموز ، بينما في بازل ( 2.1 ساعة في كانون الثاني و 7.5ساعة في تموز).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ar-IQ" sz="2000" b="1" dirty="0"/>
          </a:p>
        </p:txBody>
      </p:sp>
    </p:spTree>
    <p:extLst>
      <p:ext uri="{BB962C8B-B14F-4D97-AF65-F5344CB8AC3E}">
        <p14:creationId xmlns:p14="http://schemas.microsoft.com/office/powerpoint/2010/main" val="326806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825765" y="1998482"/>
            <a:ext cx="6759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مدينة لوكانو جنوب سويسرا </a:t>
            </a:r>
            <a:endParaRPr lang="ar-IQ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67389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1053</Words>
  <Application>Microsoft Office PowerPoint</Application>
  <PresentationFormat>شاشة عريضة</PresentationFormat>
  <Paragraphs>38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Trebuchet MS</vt:lpstr>
      <vt:lpstr>Wingdings 3</vt:lpstr>
      <vt:lpstr>واجهة</vt:lpstr>
      <vt:lpstr>   مناخ الجبال           4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مناخ الجبال           4</dc:title>
  <dc:creator>user</dc:creator>
  <cp:lastModifiedBy>user</cp:lastModifiedBy>
  <cp:revision>15</cp:revision>
  <dcterms:created xsi:type="dcterms:W3CDTF">2020-03-28T21:17:36Z</dcterms:created>
  <dcterms:modified xsi:type="dcterms:W3CDTF">2020-03-30T18:18:22Z</dcterms:modified>
</cp:coreProperties>
</file>