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9" r:id="rId7"/>
    <p:sldId id="261" r:id="rId8"/>
    <p:sldId id="263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-330441" y="1350797"/>
            <a:ext cx="7766936" cy="1646302"/>
          </a:xfrm>
        </p:spPr>
        <p:txBody>
          <a:bodyPr/>
          <a:lstStyle/>
          <a:p>
            <a:r>
              <a:rPr lang="ar-IQ" dirty="0"/>
              <a:t> </a:t>
            </a:r>
            <a:r>
              <a:rPr lang="ar-IQ" dirty="0" smtClean="0"/>
              <a:t> </a:t>
            </a:r>
            <a:r>
              <a:rPr lang="ar-IQ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مناخ الجبال </a:t>
            </a:r>
            <a:r>
              <a:rPr lang="ar-IQ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IQ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IQ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IQ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ar-IQ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ar-IQ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50015" y="3728616"/>
            <a:ext cx="7766936" cy="1096899"/>
          </a:xfrm>
        </p:spPr>
        <p:txBody>
          <a:bodyPr>
            <a:normAutofit/>
          </a:bodyPr>
          <a:lstStyle/>
          <a:p>
            <a:r>
              <a:rPr lang="ar-IQ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IQ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r-IQ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المرحلة الثالثة / قسم الجغرافيا </a:t>
            </a:r>
            <a:endParaRPr lang="ar-IQ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9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51208" y="1236617"/>
            <a:ext cx="9102392" cy="4778619"/>
          </a:xfrm>
        </p:spPr>
        <p:txBody>
          <a:bodyPr>
            <a:norm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ar-IQ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ولما كانت تلك النطاقات المناخية الجبلية غير مقتصرة على مرتفعات العروض المدارية ، فأن الارتفاعات المحددة لها تصبح أخفض كلما تزايد البعد عن خط الاستواء ، ليس هذا فقط بل أن تزايد البعد عن خط الاستواء يخلق تبايناً ملحوظاً في الغزارة النباتية ونوعية الحاصلات الزراعية التي تجود ، وذلك لاختلاف كمية الأمطار وتزايد فصل الجفاف مع تزايد العرض .</a:t>
            </a:r>
            <a:endParaRPr lang="ar-IQ" sz="3200" b="1" dirty="0"/>
          </a:p>
        </p:txBody>
      </p:sp>
    </p:spTree>
    <p:extLst>
      <p:ext uri="{BB962C8B-B14F-4D97-AF65-F5344CB8AC3E}">
        <p14:creationId xmlns:p14="http://schemas.microsoft.com/office/powerpoint/2010/main" val="228166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572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0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365761"/>
            <a:ext cx="8596668" cy="6052456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2400"/>
              </a:spcBef>
              <a:buNone/>
            </a:pPr>
            <a:r>
              <a:rPr lang="ar-IQ" sz="2800" b="1" kern="0" dirty="0" smtClean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4 - درجة </a:t>
            </a:r>
            <a:r>
              <a:rPr lang="ar-IQ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حرارة الهواء </a:t>
            </a:r>
            <a:endParaRPr lang="en-US" sz="2800" b="1" kern="0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 algn="just">
              <a:lnSpc>
                <a:spcPct val="115000"/>
              </a:lnSpc>
              <a:spcAft>
                <a:spcPts val="1000"/>
              </a:spcAft>
            </a:pP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إن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الشيء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الجوهري ضمن مجموعة التغيرات المناخية الناجمة عن تزايد الارتفاع هو تناقص درجة حرارة الهواء (نحو 0.6 م° لكل 100 متر) وذلك على الرغم من تزايد كثافة الاشعاع الشمسي ، فكيتو (الاكوادور)التي تقع على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ارتفاع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يقارب من (3000 م) يكون متوسط الحرارة السنوية فيها (13 م°) أخفض بنحو (13 م°) عما هو عليه في حوض الامازون المنخفض، وعلى الرغم من قلة كثافة الهواء وضعف قدرته الامتصاصية والانعكاسية ، فأن التمييز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ما بين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حرارة الأجسام المعرضة للشمس وتلك الواقعة في الظل يكون واضحاً ، ومن أمثلة ذلك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مدينة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ليه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3515 مترالتي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لم تتعد درجة الحرارة فيها في الظل عن 21م° ، في حين سجل مقياس الحرارة ذو الخزان الأسود 114 م°، وهي درجة أعلى من درجة الغليان على هذا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الارتفاع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بمقدار 14م° ،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ان تدرج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الحرارة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الراسي او العمودي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على طول المنحدرات الجبلية يكون أكثر انحداراً في فصل الشتاء من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التدرج 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الأفقي في الأراضي الواطئة.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204189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50286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721531" y="1358537"/>
            <a:ext cx="52338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3200" b="1" dirty="0" smtClean="0">
                <a:solidFill>
                  <a:srgbClr val="FFFF00"/>
                </a:solidFill>
              </a:rPr>
              <a:t>كيتو عاصمة الاكوادور </a:t>
            </a:r>
            <a:endParaRPr lang="ar-IQ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76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537371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936274" y="1663337"/>
            <a:ext cx="64530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4000" b="1" dirty="0" smtClean="0">
                <a:solidFill>
                  <a:srgbClr val="FFFF00"/>
                </a:solidFill>
              </a:rPr>
              <a:t>مدينة ليه في الهند        </a:t>
            </a:r>
            <a:endParaRPr lang="ar-IQ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6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3177" y="357052"/>
            <a:ext cx="8847282" cy="6087292"/>
          </a:xfrm>
        </p:spPr>
        <p:txBody>
          <a:bodyPr>
            <a:noAutofit/>
          </a:bodyPr>
          <a:lstStyle/>
          <a:p>
            <a:pPr indent="355600" algn="just">
              <a:lnSpc>
                <a:spcPct val="115000"/>
              </a:lnSpc>
              <a:spcAft>
                <a:spcPts val="1000"/>
              </a:spcAft>
            </a:pP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ويبرزالتدرج الراسي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بصورة أكثر وضوحاً في مرتفعات العروض المنخفضة – حيث تسود الآراضي المنخفضة ودرجات الحرارة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المرتفعة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، ويهرب الانسان الى المناطق المرتفعة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للنجاة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من الحرارة العالية ، وهذا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ما جعل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من تلك المرتفعات مركزاً للاستيطان البشري في أمريكا اللاتينية المدارية (فنزويلا، كولومبيا، بوليفيا)، وأيضاً في أقدام السلاسل المرتفعة في شبه الجزيرة الهندية حيث نجد مدن دارجلينغ سيملا ، موري ، ونايني تال، على ارتفاعات تتراوح بين (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2000- 2500 متر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، مركز جذب سكاني من الارض المنخفضة خلال فصل الحرارة الطويل.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55600" algn="just">
              <a:lnSpc>
                <a:spcPct val="115000"/>
              </a:lnSpc>
              <a:spcAft>
                <a:spcPts val="1000"/>
              </a:spcAft>
            </a:pP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ولما كانت الجبال والهضاب المرتفعة ماهي سوى نوافذ أشعاع أرضية ، حيث كثافة الهواء المنخفضة، فأنها تسرع من دخول الاشعاع الشمسي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واكتساب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الحرارة أثناء النهار ومن فقد السخونة بوساطة الاشعاع الارضي أثناء الليل ، وحصيلة هذا وذاك مدى يومي كبير لدرجة الحرارة ، وينجم عن المدى اليومي الكبير لدرجة الحرارة في الاراضي المدارية المرتفعة، خاصة في التيراهيلادا، عدد كبير جداً من الليالي المتجمدة والتي يتبعها ذوبان جليدي أثناء النهار، مع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ما لهذا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التكرار من تأثيرات كبيرة في عمليات التجوية وتشكل التربة وصفات النبات.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4095301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42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78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00594" y="539931"/>
            <a:ext cx="9474926" cy="5965372"/>
          </a:xfrm>
        </p:spPr>
        <p:txBody>
          <a:bodyPr>
            <a:normAutofit/>
          </a:bodyPr>
          <a:lstStyle/>
          <a:p>
            <a:pPr indent="355600" algn="just">
              <a:lnSpc>
                <a:spcPct val="115000"/>
              </a:lnSpc>
              <a:spcAft>
                <a:spcPts val="1000"/>
              </a:spcAft>
            </a:pP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وتجعل درجات الحرارة المنخفضة الجبال المدارية متمتعة بربيع دائم ، أذ نرى أن متوسط درجة الحرارة السنوية في كيتو نحو (13°م ) وهذا مايشبه متوسط حرارة شهر أيار في ماديسون، ومع أن الترمومتر يشير الى حرارة أخفض في الجبال المدارية منها في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الأراضي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الواطئة المجاورة ، فأن الفرق الحراري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ما بين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ألاشهر الحارة والباردة يكون أيضاً أخفض ، فالفارق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ما بين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حرارة ألاشهر الحارة والباردة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لا يزيد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عن 0.5°م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عند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مدينة كيتو وهو أقل مماهو عليه في حوض الامازون ( على خط العرض نفسه) ، وعلى الرغم من أن معدل الحرارة السنوي في مدينة مكسيكو (2200م) أقل بنحو (10°م)عما هو عليه في فيراكروز على الساحل ، فأن المدى الحراري السنوي يبدو متطابقاً (6.6°م ،7°).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55600">
              <a:lnSpc>
                <a:spcPct val="115000"/>
              </a:lnSpc>
              <a:spcAft>
                <a:spcPts val="1000"/>
              </a:spcAft>
            </a:pP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وهذا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ما يتوافق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مع القاعدة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العامة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من أن المدى السنوي يتزايد مع درجة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العرض مع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ألاخذ بعين الاعتبار أن الارتفاع له تأثير في المدى السنوي شبيه بتأثير البحار. ويتميز منحنى الحرارة السنوي بتأخر النهايتين الصغرى والعظمى ، وكون الخريف أعلى حرارة من الربيع ، بجانب كون الفرق السنوي صغيراً على القمم والسفوح وكبيراً في قيعان الوديان.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3802910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444137"/>
            <a:ext cx="8596668" cy="6035040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"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ar-IQ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المناطق الحرارية في المرتفعات </a:t>
            </a:r>
            <a:r>
              <a:rPr lang="ar-IQ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المدارية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ينجم عن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تدرج الحرارة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الشديد في المناطق الجبلية وجود عدة مناطق مناخية سواء في العروض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المدارية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أو المتوسطة ، ففي الأجزاء الجبلية من أمريكا اللاتينية المدارية يميز أربع مناطق هي كالاتي:-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منطقة تيرا كاليانتي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أرض حارة) ، وتمتد هذه المنطقة من مستوى سطح البحر حتى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ارتفاع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(600-900م) ، ومتوسط الحرارة السنوي فيها بين (24°م-28.3°م) ، وكمية المطر عالية ، وعليه فأن الغطاء النباتي يكون غزيراً مؤلفاً من أشجار وحشائش طويلة، ومن المحاصيل الزراعية نجد المطاط والموز والكاكاو.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منطقة تيرا تيمبلادا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أرض معتدلة ) :- وتلي هذه المنطقة المنطقة السابقة في الارتفاع حيث تمتد على ارتفاع (1800-2000 م) ( متوسط الحرارة السنوي (18.3°-24° م) .وضمن هذه المنطقة المناخية نجد تنوعاً كبيراً في المحاصيل كالبن والذرة والشاي والقطن </a:t>
            </a:r>
            <a:r>
              <a:rPr lang="ar-IQ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والأرز </a:t>
            </a:r>
            <a:r>
              <a:rPr lang="ar-IQ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3587417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2832" y="1454332"/>
            <a:ext cx="8596668" cy="5834743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3 - منطقة تيرا فرايا ( أرض باردة) :- وذلك حتى ارتفاع(3000-3500 م) ( ومتوسط درجة حرارة سنوي 12.2°-18.3°م) وتسود في هذه المنطقة محاصيل العروض المعتدلة كالقمح والشعير والبطاطا والتفاح، وأيضاً نجد أن الصناعات الرعوية متطورة.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4 - منطقة تيرا هيلادا (أرض متجمدة) :- وهذه تتركز فوق الارتفاعات التي تزيد عن 3500 م، وذلك فوق خط الأشجار وخلف المنطقة الزراعية، وفي هذه المنطقة تنمو الاعشاب الالبية وتسود فيها حقول الثلج الدائمة .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502592734"/>
      </p:ext>
    </p:extLst>
  </p:cSld>
  <p:clrMapOvr>
    <a:masterClrMapping/>
  </p:clrMapOvr>
</p:sld>
</file>

<file path=ppt/theme/theme1.xml><?xml version="1.0" encoding="utf-8"?>
<a:theme xmlns:a="http://schemas.openxmlformats.org/drawingml/2006/main" name="واجهة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336</TotalTime>
  <Words>681</Words>
  <Application>Microsoft Office PowerPoint</Application>
  <PresentationFormat>شاشة عريضة</PresentationFormat>
  <Paragraphs>18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20" baseType="lpstr">
      <vt:lpstr>Arial</vt:lpstr>
      <vt:lpstr>Calibri</vt:lpstr>
      <vt:lpstr>Cambria</vt:lpstr>
      <vt:lpstr>Tahoma</vt:lpstr>
      <vt:lpstr>Times New Roman</vt:lpstr>
      <vt:lpstr>Trebuchet MS</vt:lpstr>
      <vt:lpstr>Wingdings</vt:lpstr>
      <vt:lpstr>Wingdings 3</vt:lpstr>
      <vt:lpstr>واجهة</vt:lpstr>
      <vt:lpstr>  مناخ الجبال            2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مناخ الجبال            2</dc:title>
  <dc:creator>user</dc:creator>
  <cp:lastModifiedBy>user</cp:lastModifiedBy>
  <cp:revision>18</cp:revision>
  <dcterms:created xsi:type="dcterms:W3CDTF">2020-03-27T17:46:01Z</dcterms:created>
  <dcterms:modified xsi:type="dcterms:W3CDTF">2020-03-30T16:36:31Z</dcterms:modified>
</cp:coreProperties>
</file>