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7" r:id="rId6"/>
    <p:sldId id="268" r:id="rId7"/>
    <p:sldId id="259" r:id="rId8"/>
    <p:sldId id="262" r:id="rId9"/>
    <p:sldId id="260" r:id="rId10"/>
    <p:sldId id="263" r:id="rId11"/>
    <p:sldId id="269" r:id="rId12"/>
    <p:sldId id="264" r:id="rId13"/>
    <p:sldId id="261"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82492" y="896509"/>
            <a:ext cx="7766936" cy="1646302"/>
          </a:xfrm>
        </p:spPr>
        <p:txBody>
          <a:bodyPr/>
          <a:lstStyle/>
          <a:p>
            <a:r>
              <a:rPr lang="ar-IQ" dirty="0" smtClean="0"/>
              <a:t>        </a:t>
            </a:r>
            <a:r>
              <a:rPr lang="ar-IQ" b="1" dirty="0" smtClean="0"/>
              <a:t>مناخ الجبال</a:t>
            </a:r>
            <a:br>
              <a:rPr lang="ar-IQ" b="1" dirty="0" smtClean="0"/>
            </a:br>
            <a:r>
              <a:rPr lang="ar-IQ" b="1" dirty="0"/>
              <a:t> </a:t>
            </a:r>
            <a:r>
              <a:rPr lang="ar-IQ" b="1" dirty="0" smtClean="0"/>
              <a:t>                </a:t>
            </a:r>
            <a:r>
              <a:rPr lang="ar-IQ" sz="2800" b="1" dirty="0" smtClean="0"/>
              <a:t>1</a:t>
            </a:r>
            <a:r>
              <a:rPr lang="ar-IQ" b="1" dirty="0" smtClean="0"/>
              <a:t> </a:t>
            </a:r>
            <a:endParaRPr lang="ar-IQ" b="1" dirty="0"/>
          </a:p>
        </p:txBody>
      </p:sp>
      <p:sp>
        <p:nvSpPr>
          <p:cNvPr id="3" name="عنوان فرعي 2"/>
          <p:cNvSpPr>
            <a:spLocks noGrp="1"/>
          </p:cNvSpPr>
          <p:nvPr>
            <p:ph type="subTitle" idx="1"/>
          </p:nvPr>
        </p:nvSpPr>
        <p:spPr>
          <a:xfrm>
            <a:off x="1743518" y="2745964"/>
            <a:ext cx="7766936" cy="1096899"/>
          </a:xfrm>
          <a:noFill/>
        </p:spPr>
        <p:txBody>
          <a:bodyPr>
            <a:normAutofit/>
          </a:bodyPr>
          <a:lstStyle/>
          <a:p>
            <a:r>
              <a:rPr lang="en-US" sz="4800" b="1" dirty="0" smtClean="0">
                <a:solidFill>
                  <a:srgbClr val="00B050"/>
                </a:solidFill>
                <a:cs typeface="+mj-cs"/>
              </a:rPr>
              <a:t>Mountain Climate        </a:t>
            </a:r>
            <a:endParaRPr lang="ar-IQ" sz="4800" b="1" dirty="0">
              <a:solidFill>
                <a:srgbClr val="00B050"/>
              </a:solidFill>
              <a:cs typeface="+mj-cs"/>
            </a:endParaRPr>
          </a:p>
        </p:txBody>
      </p:sp>
      <p:sp>
        <p:nvSpPr>
          <p:cNvPr id="4" name="مربع نص 3"/>
          <p:cNvSpPr txBox="1"/>
          <p:nvPr/>
        </p:nvSpPr>
        <p:spPr>
          <a:xfrm>
            <a:off x="2100570" y="4046016"/>
            <a:ext cx="7215754" cy="954107"/>
          </a:xfrm>
          <a:prstGeom prst="rect">
            <a:avLst/>
          </a:prstGeom>
          <a:noFill/>
        </p:spPr>
        <p:txBody>
          <a:bodyPr wrap="square" rtlCol="1">
            <a:spAutoFit/>
          </a:bodyPr>
          <a:lstStyle/>
          <a:p>
            <a:r>
              <a:rPr lang="ar-IQ" sz="3200" b="1" dirty="0" smtClean="0">
                <a:solidFill>
                  <a:schemeClr val="accent2">
                    <a:lumMod val="75000"/>
                  </a:schemeClr>
                </a:solidFill>
                <a:latin typeface="Arial" panose="020B0604020202020204" pitchFamily="34" charset="0"/>
                <a:cs typeface="Arial" panose="020B0604020202020204" pitchFamily="34" charset="0"/>
              </a:rPr>
              <a:t>المرحلة الثالثة / قسم الجغرافيا             </a:t>
            </a:r>
          </a:p>
          <a:p>
            <a:r>
              <a:rPr lang="ar-IQ" sz="2400" b="1" dirty="0" smtClean="0">
                <a:solidFill>
                  <a:schemeClr val="accent2">
                    <a:lumMod val="75000"/>
                  </a:schemeClr>
                </a:solidFill>
                <a:latin typeface="Arial" panose="020B0604020202020204" pitchFamily="34" charset="0"/>
                <a:cs typeface="Arial" panose="020B0604020202020204" pitchFamily="34" charset="0"/>
              </a:rPr>
              <a:t>               </a:t>
            </a:r>
            <a:r>
              <a:rPr lang="ar-IQ" sz="2400" b="1" dirty="0" smtClean="0">
                <a:solidFill>
                  <a:srgbClr val="FF0000"/>
                </a:solidFill>
                <a:latin typeface="Arial" panose="020B0604020202020204" pitchFamily="34" charset="0"/>
                <a:cs typeface="Arial" panose="020B0604020202020204" pitchFamily="34" charset="0"/>
              </a:rPr>
              <a:t>أ . د . أحلام عبد الجبار كاظم                       </a:t>
            </a:r>
            <a:endParaRPr lang="ar-IQ"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7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8000"/>
          </a:xfrm>
          <a:prstGeom prst="rect">
            <a:avLst/>
          </a:prstGeom>
        </p:spPr>
      </p:pic>
      <p:sp>
        <p:nvSpPr>
          <p:cNvPr id="3" name="مربع نص 2"/>
          <p:cNvSpPr txBox="1"/>
          <p:nvPr/>
        </p:nvSpPr>
        <p:spPr>
          <a:xfrm>
            <a:off x="0" y="850605"/>
            <a:ext cx="4848446" cy="707886"/>
          </a:xfrm>
          <a:prstGeom prst="rect">
            <a:avLst/>
          </a:prstGeom>
          <a:noFill/>
        </p:spPr>
        <p:txBody>
          <a:bodyPr wrap="square" rtlCol="1">
            <a:spAutoFit/>
          </a:bodyPr>
          <a:lstStyle/>
          <a:p>
            <a:r>
              <a:rPr lang="ar-IQ" sz="4000" b="1" dirty="0" smtClean="0">
                <a:solidFill>
                  <a:srgbClr val="FFFF00"/>
                </a:solidFill>
              </a:rPr>
              <a:t>هضبة </a:t>
            </a:r>
            <a:r>
              <a:rPr lang="ar-IQ" sz="4000" b="1" dirty="0" smtClean="0">
                <a:solidFill>
                  <a:srgbClr val="FFFF00"/>
                </a:solidFill>
              </a:rPr>
              <a:t>التيبت </a:t>
            </a:r>
            <a:r>
              <a:rPr lang="ar-IQ" sz="3200" b="1" dirty="0" smtClean="0">
                <a:solidFill>
                  <a:srgbClr val="FFFF00"/>
                </a:solidFill>
              </a:rPr>
              <a:t>       </a:t>
            </a:r>
            <a:endParaRPr lang="ar-IQ" sz="3200" b="1" dirty="0">
              <a:solidFill>
                <a:srgbClr val="FFFF00"/>
              </a:solidFill>
            </a:endParaRPr>
          </a:p>
        </p:txBody>
      </p:sp>
    </p:spTree>
    <p:extLst>
      <p:ext uri="{BB962C8B-B14F-4D97-AF65-F5344CB8AC3E}">
        <p14:creationId xmlns:p14="http://schemas.microsoft.com/office/powerpoint/2010/main" val="50289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65375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8000"/>
          </a:xfrm>
          <a:prstGeom prst="rect">
            <a:avLst/>
          </a:prstGeom>
        </p:spPr>
      </p:pic>
      <p:sp>
        <p:nvSpPr>
          <p:cNvPr id="3" name="مربع نص 2"/>
          <p:cNvSpPr txBox="1"/>
          <p:nvPr/>
        </p:nvSpPr>
        <p:spPr>
          <a:xfrm>
            <a:off x="5741583" y="988828"/>
            <a:ext cx="5411972" cy="523220"/>
          </a:xfrm>
          <a:prstGeom prst="rect">
            <a:avLst/>
          </a:prstGeom>
          <a:noFill/>
        </p:spPr>
        <p:txBody>
          <a:bodyPr wrap="square" rtlCol="1">
            <a:spAutoFit/>
          </a:bodyPr>
          <a:lstStyle/>
          <a:p>
            <a:r>
              <a:rPr lang="ar-IQ" sz="2800" b="1" dirty="0" smtClean="0">
                <a:solidFill>
                  <a:srgbClr val="FFFF00"/>
                </a:solidFill>
              </a:rPr>
              <a:t>جبل سونبليك في النمسا        </a:t>
            </a:r>
            <a:endParaRPr lang="ar-IQ" sz="2800" b="1" dirty="0">
              <a:solidFill>
                <a:srgbClr val="FFFF00"/>
              </a:solidFill>
            </a:endParaRPr>
          </a:p>
        </p:txBody>
      </p:sp>
    </p:spTree>
    <p:extLst>
      <p:ext uri="{BB962C8B-B14F-4D97-AF65-F5344CB8AC3E}">
        <p14:creationId xmlns:p14="http://schemas.microsoft.com/office/powerpoint/2010/main" val="138289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579120"/>
            <a:ext cx="8596668" cy="5831839"/>
          </a:xfrm>
        </p:spPr>
        <p:txBody>
          <a:bodyPr>
            <a:normAutofit/>
          </a:bodyPr>
          <a:lstStyle/>
          <a:p>
            <a:pPr marL="0" lvl="0" indent="0" algn="just">
              <a:lnSpc>
                <a:spcPct val="115000"/>
              </a:lnSpc>
              <a:spcBef>
                <a:spcPts val="2400"/>
              </a:spcBef>
              <a:buNone/>
            </a:pPr>
            <a:r>
              <a:rPr lang="ar-IQ" sz="3200" dirty="0" smtClean="0">
                <a:solidFill>
                  <a:srgbClr val="FF0000"/>
                </a:solidFill>
              </a:rPr>
              <a:t>3 - </a:t>
            </a:r>
            <a:r>
              <a:rPr lang="ar-IQ" sz="3200" b="1" kern="0" dirty="0">
                <a:solidFill>
                  <a:srgbClr val="FF0000"/>
                </a:solidFill>
                <a:latin typeface="Cambria" panose="02040503050406030204" pitchFamily="18" charset="0"/>
                <a:ea typeface="Times New Roman" panose="02020603050405020304" pitchFamily="18" charset="0"/>
                <a:cs typeface="Times New Roman" panose="02020603050405020304" pitchFamily="18" charset="0"/>
              </a:rPr>
              <a:t>درجة حرارة التربة </a:t>
            </a:r>
            <a:endParaRPr lang="en-US" sz="3200" b="1" kern="0" dirty="0">
              <a:solidFill>
                <a:srgbClr val="FF0000"/>
              </a:solidFill>
              <a:latin typeface="Cambria" panose="02040503050406030204" pitchFamily="18" charset="0"/>
              <a:ea typeface="Times New Roman" panose="02020603050405020304" pitchFamily="18" charset="0"/>
              <a:cs typeface="Times New Roman" panose="02020603050405020304" pitchFamily="18" charset="0"/>
            </a:endParaRPr>
          </a:p>
          <a:p>
            <a:pPr indent="355600" algn="just">
              <a:lnSpc>
                <a:spcPct val="115000"/>
              </a:lnSpc>
              <a:spcAft>
                <a:spcPts val="1000"/>
              </a:spcAft>
            </a:pPr>
            <a:r>
              <a:rPr lang="ar-IQ" sz="3200" dirty="0">
                <a:latin typeface="Calibri" panose="020F0502020204030204" pitchFamily="34" charset="0"/>
                <a:ea typeface="Calibri" panose="020F0502020204030204" pitchFamily="34" charset="0"/>
                <a:cs typeface="Times New Roman" panose="02020603050405020304" pitchFamily="18" charset="0"/>
              </a:rPr>
              <a:t>نتيجة لكثافة الاشعاع الشمسي الكبير في الارتفاعات العالية ،فان حرارة التربة تكون أعلى من حرارة الهواء ، ذلك أن جفاف الهواء الجبلي ونظافته </a:t>
            </a:r>
            <a:r>
              <a:rPr lang="ar-IQ" sz="3200" dirty="0" smtClean="0">
                <a:latin typeface="Calibri" panose="020F0502020204030204" pitchFamily="34" charset="0"/>
                <a:ea typeface="Calibri" panose="020F0502020204030204" pitchFamily="34" charset="0"/>
                <a:cs typeface="Times New Roman" panose="02020603050405020304" pitchFamily="18" charset="0"/>
              </a:rPr>
              <a:t>لا يساعد </a:t>
            </a:r>
            <a:r>
              <a:rPr lang="ar-IQ" sz="3200" dirty="0">
                <a:latin typeface="Calibri" panose="020F0502020204030204" pitchFamily="34" charset="0"/>
                <a:ea typeface="Calibri" panose="020F0502020204030204" pitchFamily="34" charset="0"/>
                <a:cs typeface="Times New Roman" panose="02020603050405020304" pitchFamily="18" charset="0"/>
              </a:rPr>
              <a:t>على امتصاص الاشعاع الشمسي وعكسه ، في حين يكون سطح الأرض ذا قدرة امتصاصية مرتفعة </a:t>
            </a:r>
            <a:r>
              <a:rPr lang="ar-IQ" sz="3200" dirty="0" smtClean="0">
                <a:latin typeface="Calibri" panose="020F0502020204030204" pitchFamily="34" charset="0"/>
                <a:ea typeface="Calibri" panose="020F0502020204030204" pitchFamily="34" charset="0"/>
                <a:cs typeface="Times New Roman" panose="02020603050405020304" pitchFamily="18" charset="0"/>
              </a:rPr>
              <a:t>للإشعاع </a:t>
            </a:r>
            <a:r>
              <a:rPr lang="ar-IQ" sz="3200" dirty="0">
                <a:latin typeface="Calibri" panose="020F0502020204030204" pitchFamily="34" charset="0"/>
                <a:ea typeface="Calibri" panose="020F0502020204030204" pitchFamily="34" charset="0"/>
                <a:cs typeface="Times New Roman" panose="02020603050405020304" pitchFamily="18" charset="0"/>
              </a:rPr>
              <a:t>والذي يرافقه ارتفاع نسبي في درجة الحرارة أثناء النهار ، وهكذا فان درجة حرارة تربة الجبال تكون مرتفعة بالمقارنة مع درجة </a:t>
            </a:r>
            <a:r>
              <a:rPr lang="ar-IQ" sz="3200" dirty="0" smtClean="0">
                <a:latin typeface="Calibri" panose="020F0502020204030204" pitchFamily="34" charset="0"/>
                <a:ea typeface="Calibri" panose="020F0502020204030204" pitchFamily="34" charset="0"/>
                <a:cs typeface="Times New Roman" panose="02020603050405020304" pitchFamily="18" charset="0"/>
              </a:rPr>
              <a:t>حرارة </a:t>
            </a:r>
            <a:r>
              <a:rPr lang="ar-IQ" sz="3200" dirty="0">
                <a:latin typeface="Calibri" panose="020F0502020204030204" pitchFamily="34" charset="0"/>
                <a:ea typeface="Calibri" panose="020F0502020204030204" pitchFamily="34" charset="0"/>
                <a:cs typeface="Times New Roman" panose="02020603050405020304" pitchFamily="18" charset="0"/>
              </a:rPr>
              <a:t>الهواء ، ولهذا تأثير ملحوظ في النبات الذي ينمو هناك.</a:t>
            </a:r>
            <a:endParaRPr lang="en-US" sz="3200" dirty="0">
              <a:latin typeface="Calibri" panose="020F0502020204030204" pitchFamily="34" charset="0"/>
              <a:ea typeface="Calibri" panose="020F0502020204030204" pitchFamily="34" charset="0"/>
              <a:cs typeface="Arial" panose="020B0604020202020204" pitchFamily="34" charset="0"/>
            </a:endParaRPr>
          </a:p>
          <a:p>
            <a:endParaRPr lang="ar-IQ" sz="3200" dirty="0"/>
          </a:p>
        </p:txBody>
      </p:sp>
    </p:spTree>
    <p:extLst>
      <p:ext uri="{BB962C8B-B14F-4D97-AF65-F5344CB8AC3E}">
        <p14:creationId xmlns:p14="http://schemas.microsoft.com/office/powerpoint/2010/main" val="21445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36652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1886" y="557349"/>
            <a:ext cx="9030788" cy="6000205"/>
          </a:xfrm>
        </p:spPr>
        <p:txBody>
          <a:bodyPr>
            <a:normAutofit/>
          </a:bodyPr>
          <a:lstStyle/>
          <a:p>
            <a:pPr algn="just">
              <a:lnSpc>
                <a:spcPct val="115000"/>
              </a:lnSpc>
              <a:spcAft>
                <a:spcPts val="1000"/>
              </a:spcAft>
            </a:pPr>
            <a:r>
              <a:rPr lang="ar-IQ" sz="3600" b="1" dirty="0">
                <a:latin typeface="Calibri" panose="020F0502020204030204" pitchFamily="34" charset="0"/>
                <a:ea typeface="Calibri" panose="020F0502020204030204" pitchFamily="34" charset="0"/>
                <a:cs typeface="Times New Roman" panose="02020603050405020304" pitchFamily="18" charset="0"/>
              </a:rPr>
              <a:t>إن توزيع اليابس والماء والارتفاع عن سطح البحر من أكثر العوامل أهمية في إحداث التباين المناخي في العروض المتشابهة، فزيادة الارتفاع تؤدي الى وجود سلسلة من التغيرات الواضحة في قيم العناصر المناخية، ويلعب عامل</a:t>
            </a:r>
            <a:r>
              <a:rPr lang="ar-IQ"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التعرض </a:t>
            </a:r>
            <a:r>
              <a:rPr lang="ar-IQ" sz="3600" b="1" dirty="0" smtClean="0">
                <a:latin typeface="Calibri" panose="020F0502020204030204" pitchFamily="34" charset="0"/>
                <a:ea typeface="Calibri" panose="020F0502020204030204" pitchFamily="34" charset="0"/>
                <a:cs typeface="Times New Roman" panose="02020603050405020304" pitchFamily="18" charset="0"/>
              </a:rPr>
              <a:t>دوراً </a:t>
            </a:r>
            <a:r>
              <a:rPr lang="ar-IQ" sz="3600" b="1" dirty="0">
                <a:latin typeface="Calibri" panose="020F0502020204030204" pitchFamily="34" charset="0"/>
                <a:ea typeface="Calibri" panose="020F0502020204030204" pitchFamily="34" charset="0"/>
                <a:cs typeface="Times New Roman" panose="02020603050405020304" pitchFamily="18" charset="0"/>
              </a:rPr>
              <a:t>هاماً في تلك </a:t>
            </a:r>
            <a:r>
              <a:rPr lang="ar-IQ" sz="3600" b="1" dirty="0" smtClean="0">
                <a:latin typeface="Calibri" panose="020F0502020204030204" pitchFamily="34" charset="0"/>
                <a:ea typeface="Calibri" panose="020F0502020204030204" pitchFamily="34" charset="0"/>
                <a:cs typeface="Times New Roman" panose="02020603050405020304" pitchFamily="18" charset="0"/>
              </a:rPr>
              <a:t>التغيرات ، </a:t>
            </a:r>
            <a:r>
              <a:rPr lang="ar-IQ" sz="3600" b="1" dirty="0">
                <a:latin typeface="Calibri" panose="020F0502020204030204" pitchFamily="34" charset="0"/>
                <a:ea typeface="Calibri" panose="020F0502020204030204" pitchFamily="34" charset="0"/>
                <a:cs typeface="Times New Roman" panose="02020603050405020304" pitchFamily="18" charset="0"/>
              </a:rPr>
              <a:t>هذا وتوجد اختلافات كثيرة جداً في المناخات المحلية ضمن الكتلة الجبلية ، وتتباين الأحوال الجوية بصورة ملحوظة مع الارتفاع والعرض ، وايضاً مع درجة العرض..</a:t>
            </a:r>
            <a:endParaRPr lang="en-US" sz="3600" b="1" dirty="0">
              <a:latin typeface="Calibri" panose="020F0502020204030204" pitchFamily="34" charset="0"/>
              <a:ea typeface="Calibri" panose="020F0502020204030204" pitchFamily="34" charset="0"/>
              <a:cs typeface="Arial" panose="020B0604020202020204" pitchFamily="34" charset="0"/>
            </a:endParaRPr>
          </a:p>
          <a:p>
            <a:endParaRPr lang="ar-IQ" sz="3600" b="1" dirty="0"/>
          </a:p>
        </p:txBody>
      </p:sp>
    </p:spTree>
    <p:extLst>
      <p:ext uri="{BB962C8B-B14F-4D97-AF65-F5344CB8AC3E}">
        <p14:creationId xmlns:p14="http://schemas.microsoft.com/office/powerpoint/2010/main" val="326492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6706" y="348342"/>
            <a:ext cx="8596668" cy="6052458"/>
          </a:xfrm>
        </p:spPr>
        <p:txBody>
          <a:bodyPr>
            <a:noAutofit/>
          </a:bodyPr>
          <a:lstStyle/>
          <a:p>
            <a:pPr lvl="0" algn="just">
              <a:lnSpc>
                <a:spcPct val="115000"/>
              </a:lnSpc>
              <a:spcAft>
                <a:spcPts val="1000"/>
              </a:spcAft>
              <a:buClr>
                <a:srgbClr val="90C226"/>
              </a:buClr>
            </a:pPr>
            <a:r>
              <a:rPr lang="ar-IQ" sz="32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إن الوادي المغلق أو الهضبة تختلف مناخياً عن القمم المعرضة ، كما أن المنحدرات المواجهة للرياح تختلف عن المنحدرات الواقعة في ظل الرياح ، والحافات المواجهة للشمس تختلف عن تلك المعاكسة لها.</a:t>
            </a:r>
            <a:endParaRPr lang="en-US" sz="32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Aft>
                <a:spcPts val="1000"/>
              </a:spcAft>
              <a:buClr>
                <a:srgbClr val="90C226"/>
              </a:buClr>
            </a:pPr>
            <a:r>
              <a:rPr lang="ar-IQ" sz="32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وكما هو الحال في الجهات القطبية والصحراوية ، فان دراسة المناطق الجبلية تصادف صعوبة ناجمة عن ندرة الأرصاد المنظمة ، ومع هذا فان عدد المراصد الجبلية في تزايد، والمعلومات أصبحت تفي لإعطاء صورة عن مناخ الجبال الأوربية، وحتى عن مناخ جبال أمريكا الشمالية , إضافة الى بقية مناطق الجبال في العالم . </a:t>
            </a:r>
            <a:endParaRPr lang="en-US" sz="3200" b="1"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endParaRPr lang="ar-IQ" sz="3200" dirty="0"/>
          </a:p>
        </p:txBody>
      </p:sp>
    </p:spTree>
    <p:extLst>
      <p:ext uri="{BB962C8B-B14F-4D97-AF65-F5344CB8AC3E}">
        <p14:creationId xmlns:p14="http://schemas.microsoft.com/office/powerpoint/2010/main" val="83348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6720" y="505097"/>
            <a:ext cx="9387840" cy="5956663"/>
          </a:xfrm>
        </p:spPr>
        <p:txBody>
          <a:bodyPr>
            <a:normAutofit fontScale="77500" lnSpcReduction="20000"/>
          </a:bodyPr>
          <a:lstStyle/>
          <a:p>
            <a:r>
              <a:rPr lang="ar-IQ" sz="3200" b="1" dirty="0" smtClean="0"/>
              <a:t>        </a:t>
            </a:r>
            <a:r>
              <a:rPr lang="ar-IQ" sz="5200" b="1" dirty="0" smtClean="0">
                <a:latin typeface="Arial" panose="020B0604020202020204" pitchFamily="34" charset="0"/>
                <a:cs typeface="Arial" panose="020B0604020202020204" pitchFamily="34" charset="0"/>
              </a:rPr>
              <a:t>الخصائص العامة للمناخ الجبلي </a:t>
            </a:r>
            <a:endParaRPr lang="ar-IQ" sz="5200" b="1" dirty="0">
              <a:latin typeface="Arial" panose="020B0604020202020204" pitchFamily="34" charset="0"/>
              <a:cs typeface="Arial" panose="020B0604020202020204" pitchFamily="34" charset="0"/>
            </a:endParaRPr>
          </a:p>
          <a:p>
            <a:r>
              <a:rPr lang="ar-IQ" sz="4000" b="1" dirty="0" smtClean="0">
                <a:latin typeface="Arial" panose="020B0604020202020204" pitchFamily="34" charset="0"/>
                <a:cs typeface="Arial" panose="020B0604020202020204" pitchFamily="34" charset="0"/>
              </a:rPr>
              <a:t>  </a:t>
            </a:r>
            <a:r>
              <a:rPr lang="ar-IQ" sz="4000" b="1" dirty="0" smtClean="0">
                <a:solidFill>
                  <a:srgbClr val="FF0000"/>
                </a:solidFill>
                <a:latin typeface="Arial" panose="020B0604020202020204" pitchFamily="34" charset="0"/>
                <a:cs typeface="Arial" panose="020B0604020202020204" pitchFamily="34" charset="0"/>
              </a:rPr>
              <a:t>1-</a:t>
            </a:r>
            <a:r>
              <a:rPr lang="ar-IQ" sz="4000" b="1" dirty="0" smtClean="0">
                <a:latin typeface="Arial" panose="020B0604020202020204" pitchFamily="34" charset="0"/>
                <a:cs typeface="Arial" panose="020B0604020202020204" pitchFamily="34" charset="0"/>
              </a:rPr>
              <a:t> </a:t>
            </a:r>
            <a:r>
              <a:rPr lang="ar-IQ" sz="4100" b="1" dirty="0" smtClean="0">
                <a:solidFill>
                  <a:srgbClr val="FF0000"/>
                </a:solidFill>
                <a:latin typeface="Arial" panose="020B0604020202020204" pitchFamily="34" charset="0"/>
                <a:cs typeface="Arial" panose="020B0604020202020204" pitchFamily="34" charset="0"/>
              </a:rPr>
              <a:t>الضغط الجوي في الجبال </a:t>
            </a:r>
          </a:p>
          <a:p>
            <a:pPr indent="445770" algn="just">
              <a:lnSpc>
                <a:spcPct val="115000"/>
              </a:lnSpc>
              <a:spcAft>
                <a:spcPts val="1000"/>
              </a:spcAft>
            </a:pPr>
            <a:r>
              <a:rPr lang="ar-IQ" sz="3200" dirty="0">
                <a:latin typeface="Calibri" panose="020F0502020204030204" pitchFamily="34" charset="0"/>
                <a:ea typeface="Calibri" panose="020F0502020204030204" pitchFamily="34" charset="0"/>
                <a:cs typeface="Times New Roman" panose="02020603050405020304" pitchFamily="18" charset="0"/>
              </a:rPr>
              <a:t>تكون في الارتفاعات المنخفضة تغيرات الضغط اليومية والفصلية أصغرية ، ووزن الجو يتناقص بسرعة كبيرة مع تزايد الارتفاع، والضغط المنخفض جداً الذي يسود في الجبال العالية والهضاب المرتفعة ما هو إلا انعكاس مباشر لخلخة الهواء هناك، فعلى ارتفاع 5300م من سطح البحر تكون قيمة الضغط نصف قيمته عند سطح البحر، وغالبية المراكز البشرية توجد تحت هذا المستوى، وعلى الرغم من وجود مراكز استيطان بشري في التبت والانديز البوليفية على ارتفاعات تقارب ما ذكر سابقاً فأن الاثار الفيزيولوجية  </a:t>
            </a:r>
            <a:r>
              <a:rPr lang="ar-IQ" sz="3200" dirty="0" smtClean="0">
                <a:latin typeface="Calibri" panose="020F0502020204030204" pitchFamily="34" charset="0"/>
                <a:ea typeface="Calibri" panose="020F0502020204030204" pitchFamily="34" charset="0"/>
                <a:cs typeface="Times New Roman" panose="02020603050405020304" pitchFamily="18" charset="0"/>
              </a:rPr>
              <a:t>(الاغماء والصداع والرعاف والغثيان والضعف) </a:t>
            </a:r>
            <a:r>
              <a:rPr lang="ar-IQ" sz="3200" dirty="0">
                <a:latin typeface="Calibri" panose="020F0502020204030204" pitchFamily="34" charset="0"/>
                <a:ea typeface="Calibri" panose="020F0502020204030204" pitchFamily="34" charset="0"/>
                <a:cs typeface="Times New Roman" panose="02020603050405020304" pitchFamily="18" charset="0"/>
              </a:rPr>
              <a:t>الناجم عن الضغط المتناقص استمدت من الملاحظات التي تمت على سكان يعيشون على ارتفاعات تتراوح بين (3700-4800 متر) ، ومرض النوم (الأرق) </a:t>
            </a:r>
            <a:r>
              <a:rPr lang="ar-IQ" sz="3200" dirty="0" smtClean="0">
                <a:latin typeface="Calibri" panose="020F0502020204030204" pitchFamily="34" charset="0"/>
                <a:ea typeface="Calibri" panose="020F0502020204030204" pitchFamily="34" charset="0"/>
                <a:cs typeface="Times New Roman" panose="02020603050405020304" pitchFamily="18" charset="0"/>
              </a:rPr>
              <a:t>يكون </a:t>
            </a:r>
            <a:r>
              <a:rPr lang="ar-IQ" sz="3200" dirty="0">
                <a:latin typeface="Calibri" panose="020F0502020204030204" pitchFamily="34" charset="0"/>
                <a:ea typeface="Calibri" panose="020F0502020204030204" pitchFamily="34" charset="0"/>
                <a:cs typeface="Times New Roman" panose="02020603050405020304" pitchFamily="18" charset="0"/>
              </a:rPr>
              <a:t>عاماً ، والاجهاد </a:t>
            </a:r>
            <a:r>
              <a:rPr lang="ar-IQ" sz="3200" dirty="0" smtClean="0">
                <a:latin typeface="Calibri" panose="020F0502020204030204" pitchFamily="34" charset="0"/>
                <a:ea typeface="Calibri" panose="020F0502020204030204" pitchFamily="34" charset="0"/>
                <a:cs typeface="Times New Roman" panose="02020603050405020304" pitchFamily="18" charset="0"/>
              </a:rPr>
              <a:t>مشكلة </a:t>
            </a:r>
            <a:r>
              <a:rPr lang="ar-IQ" sz="3200" dirty="0">
                <a:latin typeface="Calibri" panose="020F0502020204030204" pitchFamily="34" charset="0"/>
                <a:ea typeface="Calibri" panose="020F0502020204030204" pitchFamily="34" charset="0"/>
                <a:cs typeface="Times New Roman" panose="02020603050405020304" pitchFamily="18" charset="0"/>
              </a:rPr>
              <a:t>شائعة ، كما أن معظم الأمراض الجبلية تلك عرضية سرعان ما تزول بعد أسبوع أو أكثر على الاستيطان في الارتفاعات العالية ، ومعظم الأشخاص يصبحون متأقلمين على الضغط المنخفض.</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ar-IQ"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05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051" y="696685"/>
            <a:ext cx="9361715" cy="5512525"/>
          </a:xfrm>
        </p:spPr>
        <p:txBody>
          <a:bodyPr>
            <a:noAutofit/>
          </a:bodyPr>
          <a:lstStyle/>
          <a:p>
            <a:r>
              <a:rPr lang="ar-IQ" sz="2000" dirty="0">
                <a:solidFill>
                  <a:srgbClr val="333333"/>
                </a:solidFill>
                <a:latin typeface="Arial" panose="020B0604020202020204" pitchFamily="34" charset="0"/>
                <a:cs typeface="Arial" panose="020B0604020202020204" pitchFamily="34" charset="0"/>
              </a:rPr>
              <a:t>يبلغ الضغط الجوي القياسي عند مستوى سطح البحر 1013.25 ميلي بار (1.0132 بار)، وكلما زاد الارتفاع عن سطح البحر انخفض الضّغط الجوي بمقدار 3.5 ملي بار لكل 30م </a:t>
            </a:r>
            <a:r>
              <a:rPr lang="ar-IQ" sz="2000" dirty="0" smtClean="0">
                <a:solidFill>
                  <a:srgbClr val="333333"/>
                </a:solidFill>
                <a:latin typeface="Arial" panose="020B0604020202020204" pitchFamily="34" charset="0"/>
                <a:cs typeface="Arial" panose="020B0604020202020204" pitchFamily="34" charset="0"/>
              </a:rPr>
              <a:t>تقريباً . </a:t>
            </a:r>
            <a:r>
              <a:rPr lang="ar-IQ" sz="2000" dirty="0">
                <a:latin typeface="Arial" panose="020B0604020202020204" pitchFamily="34" charset="0"/>
                <a:cs typeface="Arial" panose="020B0604020202020204" pitchFamily="34" charset="0"/>
              </a:rPr>
              <a:t/>
            </a:r>
            <a:br>
              <a:rPr lang="ar-IQ" sz="2000" dirty="0">
                <a:latin typeface="Arial" panose="020B0604020202020204" pitchFamily="34" charset="0"/>
                <a:cs typeface="Arial" panose="020B0604020202020204" pitchFamily="34" charset="0"/>
              </a:rPr>
            </a:br>
            <a:r>
              <a:rPr lang="ar-IQ" sz="2000" dirty="0">
                <a:latin typeface="Arial" panose="020B0604020202020204" pitchFamily="34" charset="0"/>
                <a:cs typeface="Arial" panose="020B0604020202020204" pitchFamily="34" charset="0"/>
              </a:rPr>
              <a:t/>
            </a:r>
            <a:br>
              <a:rPr lang="ar-IQ" sz="2000" dirty="0">
                <a:latin typeface="Arial" panose="020B0604020202020204" pitchFamily="34" charset="0"/>
                <a:cs typeface="Arial" panose="020B0604020202020204" pitchFamily="34" charset="0"/>
              </a:rPr>
            </a:br>
            <a:r>
              <a:rPr lang="ar-IQ" sz="2000" dirty="0">
                <a:solidFill>
                  <a:srgbClr val="333333"/>
                </a:solidFill>
                <a:latin typeface="Arial" panose="020B0604020202020204" pitchFamily="34" charset="0"/>
                <a:cs typeface="Arial" panose="020B0604020202020204" pitchFamily="34" charset="0"/>
              </a:rPr>
              <a:t>يظهر تأثير وجود البشر على علو شاهق يزيد عن </a:t>
            </a:r>
            <a:r>
              <a:rPr lang="ar-IQ" sz="2000" dirty="0" smtClean="0">
                <a:solidFill>
                  <a:srgbClr val="333333"/>
                </a:solidFill>
                <a:latin typeface="Arial" panose="020B0604020202020204" pitchFamily="34" charset="0"/>
                <a:cs typeface="Arial" panose="020B0604020202020204" pitchFamily="34" charset="0"/>
              </a:rPr>
              <a:t>2400م </a:t>
            </a:r>
            <a:r>
              <a:rPr lang="ar-IQ" sz="2000" dirty="0">
                <a:solidFill>
                  <a:srgbClr val="333333"/>
                </a:solidFill>
                <a:latin typeface="Arial" panose="020B0604020202020204" pitchFamily="34" charset="0"/>
                <a:cs typeface="Arial" panose="020B0604020202020204" pitchFamily="34" charset="0"/>
              </a:rPr>
              <a:t>عن مستوى سطح البحر إلى الإصابة بمرض يُسمى داء المرتفعات </a:t>
            </a:r>
            <a:r>
              <a:rPr lang="ar-IQ" sz="2000" dirty="0" smtClean="0">
                <a:solidFill>
                  <a:srgbClr val="333333"/>
                </a:solidFill>
                <a:latin typeface="Arial" panose="020B0604020202020204" pitchFamily="34" charset="0"/>
                <a:cs typeface="Arial" panose="020B0604020202020204" pitchFamily="34" charset="0"/>
              </a:rPr>
              <a:t> </a:t>
            </a:r>
            <a:r>
              <a:rPr lang="en-GB" sz="2000" dirty="0" smtClean="0">
                <a:solidFill>
                  <a:srgbClr val="333333"/>
                </a:solidFill>
                <a:latin typeface="Arial" panose="020B0604020202020204" pitchFamily="34" charset="0"/>
                <a:cs typeface="Arial" panose="020B0604020202020204" pitchFamily="34" charset="0"/>
              </a:rPr>
              <a:t> </a:t>
            </a:r>
            <a:r>
              <a:rPr lang="ar-IQ" sz="2000" dirty="0" smtClean="0">
                <a:solidFill>
                  <a:srgbClr val="333333"/>
                </a:solidFill>
                <a:latin typeface="Arial" panose="020B0604020202020204" pitchFamily="34" charset="0"/>
                <a:cs typeface="Arial" panose="020B0604020202020204" pitchFamily="34" charset="0"/>
              </a:rPr>
              <a:t>أو </a:t>
            </a:r>
            <a:r>
              <a:rPr lang="ar-IQ" sz="2000" b="1" dirty="0">
                <a:solidFill>
                  <a:srgbClr val="FF0000"/>
                </a:solidFill>
                <a:latin typeface="Arial" panose="020B0604020202020204" pitchFamily="34" charset="0"/>
                <a:cs typeface="Arial" panose="020B0604020202020204" pitchFamily="34" charset="0"/>
              </a:rPr>
              <a:t>مرض الجبال </a:t>
            </a:r>
            <a:r>
              <a:rPr lang="en-GB" sz="2000" b="1" dirty="0" smtClean="0">
                <a:solidFill>
                  <a:srgbClr val="FF0000"/>
                </a:solidFill>
                <a:latin typeface="Arial" panose="020B0604020202020204" pitchFamily="34" charset="0"/>
                <a:cs typeface="Arial" panose="020B0604020202020204" pitchFamily="34" charset="0"/>
              </a:rPr>
              <a:t>Mountain </a:t>
            </a:r>
            <a:r>
              <a:rPr lang="en-GB" sz="2000" b="1" dirty="0">
                <a:solidFill>
                  <a:srgbClr val="FF0000"/>
                </a:solidFill>
                <a:latin typeface="Arial" panose="020B0604020202020204" pitchFamily="34" charset="0"/>
                <a:cs typeface="Arial" panose="020B0604020202020204" pitchFamily="34" charset="0"/>
              </a:rPr>
              <a:t>sickness</a:t>
            </a:r>
            <a:r>
              <a:rPr lang="en-GB" sz="2000" b="1" dirty="0" smtClean="0">
                <a:solidFill>
                  <a:srgbClr val="FF0000"/>
                </a:solidFill>
                <a:latin typeface="Arial" panose="020B0604020202020204" pitchFamily="34" charset="0"/>
                <a:cs typeface="Arial" panose="020B0604020202020204" pitchFamily="34" charset="0"/>
              </a:rPr>
              <a:t>) </a:t>
            </a:r>
            <a:r>
              <a:rPr lang="ar-IQ" sz="2000" b="1" dirty="0" smtClean="0">
                <a:solidFill>
                  <a:srgbClr val="FF0000"/>
                </a:solidFill>
                <a:latin typeface="Arial" panose="020B0604020202020204" pitchFamily="34" charset="0"/>
                <a:cs typeface="Arial" panose="020B0604020202020204" pitchFamily="34" charset="0"/>
              </a:rPr>
              <a:t> ) </a:t>
            </a:r>
            <a:r>
              <a:rPr lang="en-GB" sz="2000" dirty="0" smtClean="0">
                <a:solidFill>
                  <a:srgbClr val="333333"/>
                </a:solidFill>
                <a:latin typeface="Arial" panose="020B0604020202020204" pitchFamily="34" charset="0"/>
                <a:cs typeface="Arial" panose="020B0604020202020204" pitchFamily="34" charset="0"/>
              </a:rPr>
              <a:t>، </a:t>
            </a:r>
            <a:r>
              <a:rPr lang="ar-IQ" sz="2000" dirty="0">
                <a:solidFill>
                  <a:srgbClr val="333333"/>
                </a:solidFill>
                <a:latin typeface="Arial" panose="020B0604020202020204" pitchFamily="34" charset="0"/>
                <a:cs typeface="Arial" panose="020B0604020202020204" pitchFamily="34" charset="0"/>
              </a:rPr>
              <a:t>وتحدث أعراض هذا المرض نتيجة نقص الأكسجين، وهو ما أثبته عالم الفسيولوجيا الفرنسي بول بيرت عام 1878م، أما أكثر من يتعرّض لهذا المرض فهم متسلقو الجبال والطّيارين، والأشخاص الذين يعيشون على ارتفاعات </a:t>
            </a:r>
            <a:r>
              <a:rPr lang="ar-IQ" sz="2000" dirty="0" smtClean="0">
                <a:solidFill>
                  <a:srgbClr val="333333"/>
                </a:solidFill>
                <a:latin typeface="Arial" panose="020B0604020202020204" pitchFamily="34" charset="0"/>
                <a:cs typeface="Arial" panose="020B0604020202020204" pitchFamily="34" charset="0"/>
              </a:rPr>
              <a:t>عالية . </a:t>
            </a:r>
          </a:p>
          <a:p>
            <a:r>
              <a:rPr lang="ar-IQ" sz="2000" dirty="0">
                <a:solidFill>
                  <a:srgbClr val="333333"/>
                </a:solidFill>
                <a:latin typeface="Arial" panose="020B0604020202020204" pitchFamily="34" charset="0"/>
                <a:cs typeface="Arial" panose="020B0604020202020204" pitchFamily="34" charset="0"/>
              </a:rPr>
              <a:t>ف</a:t>
            </a:r>
            <a:r>
              <a:rPr lang="ar-IQ" sz="2000" dirty="0" smtClean="0">
                <a:solidFill>
                  <a:srgbClr val="333333"/>
                </a:solidFill>
                <a:latin typeface="Arial" panose="020B0604020202020204" pitchFamily="34" charset="0"/>
                <a:cs typeface="Arial" panose="020B0604020202020204" pitchFamily="34" charset="0"/>
              </a:rPr>
              <a:t>عند </a:t>
            </a:r>
            <a:r>
              <a:rPr lang="ar-IQ" sz="2000" dirty="0">
                <a:solidFill>
                  <a:srgbClr val="333333"/>
                </a:solidFill>
                <a:latin typeface="Arial" panose="020B0604020202020204" pitchFamily="34" charset="0"/>
                <a:cs typeface="Arial" panose="020B0604020202020204" pitchFamily="34" charset="0"/>
              </a:rPr>
              <a:t>الوصول إلى ارتفاعات عالية يقل ضغط الهواء الجوي، مما يؤدي إلى تقليل الضّغط الجزئي للأكسجين على الحويصلات الهوائيّة في الرّئتين، وهذا يقلل بدوره من كمية الأكسجين الذي تمتصه خلايا الدّم الحمراء وتنقله إلى أنسجة الجسم، ويؤدي نقص الأكسجين في الأنسجة إلى ظهور أعراض داء المرتفعات، ومنها: التّنفس السّريع، وضيق في التّنفس عند الإجهاد، وألم في الصّدر، وعدم انتظام ضربات القلب، والشّعور بالضّعف والتوعّك العام، والدّوخة، والصّداع، والأرق، وانخفاض التّنسيق العضلي، وضعف البصر والسّمع، والغثيان والقيء، وتختلف شدة هذه الأعراض من </a:t>
            </a:r>
            <a:r>
              <a:rPr lang="ar-IQ" sz="2000" dirty="0" smtClean="0">
                <a:solidFill>
                  <a:srgbClr val="333333"/>
                </a:solidFill>
                <a:latin typeface="Arial" panose="020B0604020202020204" pitchFamily="34" charset="0"/>
                <a:cs typeface="Arial" panose="020B0604020202020204" pitchFamily="34" charset="0"/>
              </a:rPr>
              <a:t>شخص </a:t>
            </a:r>
            <a:r>
              <a:rPr lang="ar-IQ" sz="2000" dirty="0">
                <a:solidFill>
                  <a:srgbClr val="333333"/>
                </a:solidFill>
                <a:latin typeface="Arial" panose="020B0604020202020204" pitchFamily="34" charset="0"/>
                <a:cs typeface="Arial" panose="020B0604020202020204" pitchFamily="34" charset="0"/>
              </a:rPr>
              <a:t>لآخر، فيمكن للبعض أن يتأقلّم مع الارتفاع ويتعافى في غضون يومين إلى خمسة أيام، بينما يعاني البعض الآخر من أعراض شديدة قد تؤدي إلى الموت في حال عدم عودتهم إلى الارتفاعات المنخفضة ومنها الوذمة الرّئويّة التي تنتج عن تراكم السّوائل في </a:t>
            </a:r>
            <a:r>
              <a:rPr lang="ar-IQ" sz="2000" dirty="0" smtClean="0">
                <a:solidFill>
                  <a:srgbClr val="333333"/>
                </a:solidFill>
                <a:latin typeface="Arial" panose="020B0604020202020204" pitchFamily="34" charset="0"/>
                <a:cs typeface="Arial" panose="020B0604020202020204" pitchFamily="34" charset="0"/>
              </a:rPr>
              <a:t>الرّئتين . </a:t>
            </a:r>
            <a:r>
              <a:rPr lang="ar-IQ" sz="2000" dirty="0">
                <a:latin typeface="Arial" panose="020B0604020202020204" pitchFamily="34" charset="0"/>
                <a:cs typeface="Arial" panose="020B0604020202020204" pitchFamily="34" charset="0"/>
              </a:rPr>
              <a:t/>
            </a:r>
            <a:br>
              <a:rPr lang="ar-IQ" sz="2000" dirty="0">
                <a:latin typeface="Arial" panose="020B0604020202020204" pitchFamily="34" charset="0"/>
                <a:cs typeface="Arial" panose="020B0604020202020204" pitchFamily="34" charset="0"/>
              </a:rPr>
            </a:br>
            <a:r>
              <a:rPr lang="ar-IQ" sz="2000" dirty="0">
                <a:latin typeface="Arial" panose="020B0604020202020204" pitchFamily="34" charset="0"/>
                <a:cs typeface="Arial" panose="020B0604020202020204" pitchFamily="34" charset="0"/>
              </a:rPr>
              <a:t/>
            </a:r>
            <a:br>
              <a:rPr lang="ar-IQ" sz="2000" dirty="0">
                <a:latin typeface="Arial" panose="020B0604020202020204" pitchFamily="34" charset="0"/>
                <a:cs typeface="Arial" panose="020B0604020202020204" pitchFamily="34" charset="0"/>
              </a:rPr>
            </a:br>
            <a:endParaRPr lang="ar-IQ"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97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832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589280"/>
            <a:ext cx="8596668" cy="5963919"/>
          </a:xfrm>
        </p:spPr>
        <p:txBody>
          <a:bodyPr>
            <a:normAutofit/>
          </a:bodyPr>
          <a:lstStyle/>
          <a:p>
            <a:pPr algn="just"/>
            <a:r>
              <a:rPr lang="ar-IQ" sz="3600" b="1" dirty="0" smtClean="0">
                <a:solidFill>
                  <a:srgbClr val="FF0000"/>
                </a:solidFill>
                <a:latin typeface="Arial" panose="020B0604020202020204" pitchFamily="34" charset="0"/>
                <a:cs typeface="Arial" panose="020B0604020202020204" pitchFamily="34" charset="0"/>
              </a:rPr>
              <a:t>2- التشمس </a:t>
            </a:r>
          </a:p>
          <a:p>
            <a:pPr algn="just"/>
            <a:r>
              <a:rPr lang="ar-IQ" sz="2800" dirty="0">
                <a:latin typeface="Arial" panose="020B0604020202020204" pitchFamily="34" charset="0"/>
                <a:ea typeface="Calibri" panose="020F0502020204030204" pitchFamily="34" charset="0"/>
                <a:cs typeface="Arial" panose="020B0604020202020204" pitchFamily="34" charset="0"/>
              </a:rPr>
              <a:t>تتزايد كثافة الاشعاع الشمسي (ضوء الشمس) مع الارتفاع ، حيث الهواء الجاف والنظيف وقليل السماكة في الجبال ، إذ أن الغبار وبخار الماء وجزيئات الغيوم والعناصر الماصة والناثرة والعاكسة في الجو تكون أكثر وفورة في الارتفاعات المنخفضة ، ففي يوم صاح نجد أن ثلاثة أرباع الاشعاع الشمسي يصل الى ارتفاع 1800 متر ، والنصف فقط هو الذي يصل الى سطح البحر، وان الكثافة الكبيرة </a:t>
            </a:r>
            <a:r>
              <a:rPr lang="ar-IQ" sz="2800" dirty="0" smtClean="0">
                <a:latin typeface="Arial" panose="020B0604020202020204" pitchFamily="34" charset="0"/>
                <a:ea typeface="Calibri" panose="020F0502020204030204" pitchFamily="34" charset="0"/>
                <a:cs typeface="Arial" panose="020B0604020202020204" pitchFamily="34" charset="0"/>
              </a:rPr>
              <a:t>للإشعاع </a:t>
            </a:r>
            <a:r>
              <a:rPr lang="ar-IQ" sz="2800" dirty="0">
                <a:latin typeface="Arial" panose="020B0604020202020204" pitchFamily="34" charset="0"/>
                <a:ea typeface="Calibri" panose="020F0502020204030204" pitchFamily="34" charset="0"/>
                <a:cs typeface="Arial" panose="020B0604020202020204" pitchFamily="34" charset="0"/>
              </a:rPr>
              <a:t>الشمسي تلفت انتباه كل الأشخاص الذين يرتادون الارتفاعات </a:t>
            </a:r>
            <a:r>
              <a:rPr lang="ar-IQ" sz="2800" dirty="0" smtClean="0">
                <a:latin typeface="Arial" panose="020B0604020202020204" pitchFamily="34" charset="0"/>
                <a:ea typeface="Calibri" panose="020F0502020204030204" pitchFamily="34" charset="0"/>
                <a:cs typeface="Arial" panose="020B0604020202020204" pitchFamily="34" charset="0"/>
              </a:rPr>
              <a:t>العالية فعند </a:t>
            </a:r>
            <a:r>
              <a:rPr lang="ar-IQ" sz="2800" dirty="0">
                <a:latin typeface="Arial" panose="020B0604020202020204" pitchFamily="34" charset="0"/>
                <a:ea typeface="Calibri" panose="020F0502020204030204" pitchFamily="34" charset="0"/>
                <a:cs typeface="Arial" panose="020B0604020202020204" pitchFamily="34" charset="0"/>
              </a:rPr>
              <a:t>قمة </a:t>
            </a:r>
            <a:r>
              <a:rPr lang="ar-IQ" sz="2800" dirty="0" smtClean="0">
                <a:latin typeface="Arial" panose="020B0604020202020204" pitchFamily="34" charset="0"/>
                <a:ea typeface="Calibri" panose="020F0502020204030204" pitchFamily="34" charset="0"/>
                <a:cs typeface="Arial" panose="020B0604020202020204" pitchFamily="34" charset="0"/>
              </a:rPr>
              <a:t>جبل مون </a:t>
            </a:r>
            <a:r>
              <a:rPr lang="ar-IQ" sz="2800" dirty="0">
                <a:latin typeface="Arial" panose="020B0604020202020204" pitchFamily="34" charset="0"/>
                <a:ea typeface="Calibri" panose="020F0502020204030204" pitchFamily="34" charset="0"/>
                <a:cs typeface="Arial" panose="020B0604020202020204" pitchFamily="34" charset="0"/>
              </a:rPr>
              <a:t>بلان </a:t>
            </a:r>
            <a:r>
              <a:rPr lang="ar-IQ" sz="2800" dirty="0" smtClean="0">
                <a:latin typeface="Arial" panose="020B0604020202020204" pitchFamily="34" charset="0"/>
                <a:ea typeface="Calibri" panose="020F0502020204030204" pitchFamily="34" charset="0"/>
                <a:cs typeface="Arial" panose="020B0604020202020204" pitchFamily="34" charset="0"/>
              </a:rPr>
              <a:t>على الحدود الإيطالية الفرنسية وعلى  </a:t>
            </a:r>
            <a:r>
              <a:rPr lang="ar-IQ" sz="2800" dirty="0">
                <a:latin typeface="Arial" panose="020B0604020202020204" pitchFamily="34" charset="0"/>
                <a:ea typeface="Calibri" panose="020F0502020204030204" pitchFamily="34" charset="0"/>
                <a:cs typeface="Arial" panose="020B0604020202020204" pitchFamily="34" charset="0"/>
              </a:rPr>
              <a:t>ارتفاع </a:t>
            </a:r>
            <a:r>
              <a:rPr lang="ar-IQ" sz="2800" dirty="0" smtClean="0">
                <a:latin typeface="Arial" panose="020B0604020202020204" pitchFamily="34" charset="0"/>
                <a:ea typeface="Calibri" panose="020F0502020204030204" pitchFamily="34" charset="0"/>
                <a:cs typeface="Arial" panose="020B0604020202020204" pitchFamily="34" charset="0"/>
              </a:rPr>
              <a:t>يقارب 4880 </a:t>
            </a:r>
            <a:r>
              <a:rPr lang="ar-IQ" sz="2800" dirty="0">
                <a:latin typeface="Arial" panose="020B0604020202020204" pitchFamily="34" charset="0"/>
                <a:ea typeface="Calibri" panose="020F0502020204030204" pitchFamily="34" charset="0"/>
                <a:cs typeface="Arial" panose="020B0604020202020204" pitchFamily="34" charset="0"/>
              </a:rPr>
              <a:t>متر تكون كثافة الاشعاع الشمسي أكبر بنحو 26% مما هي</a:t>
            </a:r>
            <a:r>
              <a:rPr lang="en-US" sz="2800" dirty="0">
                <a:latin typeface="Arial" panose="020B0604020202020204" pitchFamily="34" charset="0"/>
                <a:ea typeface="Calibri" panose="020F0502020204030204" pitchFamily="34" charset="0"/>
                <a:cs typeface="Arial" panose="020B0604020202020204" pitchFamily="34" charset="0"/>
              </a:rPr>
              <a:t>  </a:t>
            </a:r>
            <a:r>
              <a:rPr lang="ar-IQ" sz="2800" dirty="0">
                <a:latin typeface="Arial" panose="020B0604020202020204" pitchFamily="34" charset="0"/>
                <a:ea typeface="Calibri" panose="020F0502020204030204" pitchFamily="34" charset="0"/>
                <a:cs typeface="Arial" panose="020B0604020202020204" pitchFamily="34" charset="0"/>
              </a:rPr>
              <a:t>عليه في باريس </a:t>
            </a:r>
            <a:r>
              <a:rPr lang="ar-IQ" sz="2800" dirty="0" smtClean="0">
                <a:latin typeface="Arial" panose="020B0604020202020204" pitchFamily="34" charset="0"/>
                <a:ea typeface="Calibri" panose="020F0502020204030204" pitchFamily="34" charset="0"/>
                <a:cs typeface="Arial" panose="020B0604020202020204" pitchFamily="34" charset="0"/>
              </a:rPr>
              <a:t>على ارتفاع 62 متر . </a:t>
            </a:r>
            <a:endParaRPr lang="ar-IQ"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20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0" y="0"/>
            <a:ext cx="12192000" cy="6857999"/>
          </a:xfrm>
          <a:prstGeom prst="rect">
            <a:avLst/>
          </a:prstGeom>
        </p:spPr>
      </p:pic>
      <p:sp>
        <p:nvSpPr>
          <p:cNvPr id="4" name="مربع نص 3"/>
          <p:cNvSpPr txBox="1"/>
          <p:nvPr/>
        </p:nvSpPr>
        <p:spPr>
          <a:xfrm>
            <a:off x="3625702" y="637954"/>
            <a:ext cx="8208335" cy="1323439"/>
          </a:xfrm>
          <a:prstGeom prst="rect">
            <a:avLst/>
          </a:prstGeom>
          <a:noFill/>
        </p:spPr>
        <p:txBody>
          <a:bodyPr wrap="square" rtlCol="1">
            <a:spAutoFit/>
          </a:bodyPr>
          <a:lstStyle/>
          <a:p>
            <a:r>
              <a:rPr lang="ar-IQ" sz="4000" b="1" dirty="0" smtClean="0">
                <a:solidFill>
                  <a:srgbClr val="FF0000"/>
                </a:solidFill>
              </a:rPr>
              <a:t>جبل مون بلان على الحدود الإيطالية الفرنسية </a:t>
            </a:r>
            <a:endParaRPr lang="ar-IQ" sz="4000" b="1" dirty="0">
              <a:solidFill>
                <a:srgbClr val="FF0000"/>
              </a:solidFill>
            </a:endParaRPr>
          </a:p>
        </p:txBody>
      </p:sp>
    </p:spTree>
    <p:extLst>
      <p:ext uri="{BB962C8B-B14F-4D97-AF65-F5344CB8AC3E}">
        <p14:creationId xmlns:p14="http://schemas.microsoft.com/office/powerpoint/2010/main" val="386525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548640"/>
            <a:ext cx="9015306" cy="5892799"/>
          </a:xfrm>
        </p:spPr>
        <p:txBody>
          <a:bodyPr>
            <a:normAutofit lnSpcReduction="10000"/>
          </a:bodyPr>
          <a:lstStyle/>
          <a:p>
            <a:pPr indent="450215" algn="just">
              <a:lnSpc>
                <a:spcPct val="115000"/>
              </a:lnSpc>
              <a:spcAft>
                <a:spcPts val="1000"/>
              </a:spcAft>
            </a:pPr>
            <a:r>
              <a:rPr lang="ar-IQ" sz="2800" dirty="0">
                <a:latin typeface="Arial" panose="020B0604020202020204" pitchFamily="34" charset="0"/>
                <a:ea typeface="Calibri" panose="020F0502020204030204" pitchFamily="34" charset="0"/>
                <a:cs typeface="Arial" panose="020B0604020202020204" pitchFamily="34" charset="0"/>
              </a:rPr>
              <a:t>وفي فترة الانقلاب الصيفي فان كمية ضوء الشمس الواصل الى </a:t>
            </a:r>
            <a:r>
              <a:rPr lang="ar-IQ" sz="2800" dirty="0" smtClean="0">
                <a:latin typeface="Arial" panose="020B0604020202020204" pitchFamily="34" charset="0"/>
                <a:ea typeface="Calibri" panose="020F0502020204030204" pitchFamily="34" charset="0"/>
                <a:cs typeface="Arial" panose="020B0604020202020204" pitchFamily="34" charset="0"/>
              </a:rPr>
              <a:t>التيبت اعلى هضبة في العالم وبارتفاع يقارب 4900 متر عن مستوى سطح البحر ( سقف العالم )  </a:t>
            </a:r>
            <a:r>
              <a:rPr lang="ar-IQ" sz="2800" dirty="0">
                <a:latin typeface="Arial" panose="020B0604020202020204" pitchFamily="34" charset="0"/>
                <a:ea typeface="Calibri" panose="020F0502020204030204" pitchFamily="34" charset="0"/>
                <a:cs typeface="Arial" panose="020B0604020202020204" pitchFamily="34" charset="0"/>
              </a:rPr>
              <a:t>تكون أكبر بمرة ونصف المرة من كميته الساقطة على الأرض المنخفضة المجاورة في الهند ، ليس هذا فقط بل نجد أن الأشعة الشمسية في الارتفاعات العالية غنية </a:t>
            </a:r>
            <a:r>
              <a:rPr lang="ar-IQ" sz="2800" dirty="0" smtClean="0">
                <a:latin typeface="Arial" panose="020B0604020202020204" pitchFamily="34" charset="0"/>
                <a:ea typeface="Calibri" panose="020F0502020204030204" pitchFamily="34" charset="0"/>
                <a:cs typeface="Arial" panose="020B0604020202020204" pitchFamily="34" charset="0"/>
              </a:rPr>
              <a:t>بالأشعة </a:t>
            </a:r>
            <a:r>
              <a:rPr lang="ar-IQ" sz="2800" dirty="0">
                <a:latin typeface="Arial" panose="020B0604020202020204" pitchFamily="34" charset="0"/>
                <a:ea typeface="Calibri" panose="020F0502020204030204" pitchFamily="34" charset="0"/>
                <a:cs typeface="Arial" panose="020B0604020202020204" pitchFamily="34" charset="0"/>
              </a:rPr>
              <a:t>ذات الموجات القصيرة (البنفسجية وفوق البنفسجية) حيث وجد أن 40% من الأشعة فوق البنفسجية تتوغل في طبقات الجو حتى (3000 متر) (قمة </a:t>
            </a:r>
            <a:r>
              <a:rPr lang="ar-IQ" sz="2800" dirty="0" smtClean="0">
                <a:latin typeface="Arial" panose="020B0604020202020204" pitchFamily="34" charset="0"/>
                <a:ea typeface="Calibri" panose="020F0502020204030204" pitchFamily="34" charset="0"/>
                <a:cs typeface="Arial" panose="020B0604020202020204" pitchFamily="34" charset="0"/>
              </a:rPr>
              <a:t>سونبليك ) في النمسا ،وأن </a:t>
            </a:r>
            <a:r>
              <a:rPr lang="ar-IQ" sz="2800" dirty="0">
                <a:latin typeface="Arial" panose="020B0604020202020204" pitchFamily="34" charset="0"/>
                <a:ea typeface="Calibri" panose="020F0502020204030204" pitchFamily="34" charset="0"/>
                <a:cs typeface="Arial" panose="020B0604020202020204" pitchFamily="34" charset="0"/>
              </a:rPr>
              <a:t>31% منها تتوغل حتى (1600 متر) (كولم </a:t>
            </a:r>
            <a:r>
              <a:rPr lang="ar-IQ" sz="2800" dirty="0" smtClean="0">
                <a:latin typeface="Arial" panose="020B0604020202020204" pitchFamily="34" charset="0"/>
                <a:ea typeface="Calibri" panose="020F0502020204030204" pitchFamily="34" charset="0"/>
                <a:cs typeface="Arial" panose="020B0604020202020204" pitchFamily="34" charset="0"/>
              </a:rPr>
              <a:t>سايغورن) في النمسا أيضا  وأن </a:t>
            </a:r>
            <a:r>
              <a:rPr lang="ar-IQ" sz="2800" dirty="0">
                <a:latin typeface="Arial" panose="020B0604020202020204" pitchFamily="34" charset="0"/>
                <a:ea typeface="Calibri" panose="020F0502020204030204" pitchFamily="34" charset="0"/>
                <a:cs typeface="Arial" panose="020B0604020202020204" pitchFamily="34" charset="0"/>
              </a:rPr>
              <a:t>16% منها فقط يصل حتى سطح البحر ، ولهذا الأشعة قيمه كبيرة لحياة النبات ، كما أنها تعطي قوة للحيوان والانسان ، وهي من الشدة بحيث تحرق الجلد ، وسرعان </a:t>
            </a:r>
            <a:r>
              <a:rPr lang="ar-IQ" sz="2800" dirty="0" smtClean="0">
                <a:latin typeface="Arial" panose="020B0604020202020204" pitchFamily="34" charset="0"/>
                <a:ea typeface="Calibri" panose="020F0502020204030204" pitchFamily="34" charset="0"/>
                <a:cs typeface="Arial" panose="020B0604020202020204" pitchFamily="34" charset="0"/>
              </a:rPr>
              <a:t>ما تتأثر </a:t>
            </a:r>
            <a:r>
              <a:rPr lang="ar-IQ" sz="2800" dirty="0">
                <a:latin typeface="Arial" panose="020B0604020202020204" pitchFamily="34" charset="0"/>
                <a:ea typeface="Calibri" panose="020F0502020204030204" pitchFamily="34" charset="0"/>
                <a:cs typeface="Arial" panose="020B0604020202020204" pitchFamily="34" charset="0"/>
              </a:rPr>
              <a:t>البشرة بهذه الأشعة يساعدها في ذلك الأشعاع من سطح الثلج الأبيض .</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ar-IQ"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838682"/>
      </p:ext>
    </p:extLst>
  </p:cSld>
  <p:clrMapOvr>
    <a:masterClrMapping/>
  </p:clrMapOvr>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112</TotalTime>
  <Words>722</Words>
  <Application>Microsoft Office PowerPoint</Application>
  <PresentationFormat>شاشة عريضة</PresentationFormat>
  <Paragraphs>20</Paragraphs>
  <Slides>14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Arial</vt:lpstr>
      <vt:lpstr>Calibri</vt:lpstr>
      <vt:lpstr>Cambria</vt:lpstr>
      <vt:lpstr>Tahoma</vt:lpstr>
      <vt:lpstr>Times New Roman</vt:lpstr>
      <vt:lpstr>Trebuchet MS</vt:lpstr>
      <vt:lpstr>Wingdings 3</vt:lpstr>
      <vt:lpstr>واجهة</vt:lpstr>
      <vt:lpstr>        مناخ الجبال                  1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مناخ الجبال </dc:title>
  <dc:creator>user</dc:creator>
  <cp:lastModifiedBy>user</cp:lastModifiedBy>
  <cp:revision>27</cp:revision>
  <dcterms:created xsi:type="dcterms:W3CDTF">2020-03-27T16:16:39Z</dcterms:created>
  <dcterms:modified xsi:type="dcterms:W3CDTF">2020-03-29T17:25:15Z</dcterms:modified>
</cp:coreProperties>
</file>