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B4E66CD-D254-4C7B-AFF2-7EEA47567D2F}" type="datetimeFigureOut">
              <a:rPr lang="ar-IQ" smtClean="0"/>
              <a:t>02/08/1441</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B2D5613B-3F4E-4E8C-9763-5B2705C520B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4E66CD-D254-4C7B-AFF2-7EEA47567D2F}" type="datetimeFigureOut">
              <a:rPr lang="ar-IQ" smtClean="0"/>
              <a:t>02/08/1441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4E66CD-D254-4C7B-AFF2-7EEA47567D2F}" type="datetimeFigureOut">
              <a:rPr lang="ar-IQ" smtClean="0"/>
              <a:t>02/08/1441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B4E66CD-D254-4C7B-AFF2-7EEA47567D2F}" type="datetimeFigureOut">
              <a:rPr lang="ar-IQ" smtClean="0"/>
              <a:t>02/08/1441</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B2D5613B-3F4E-4E8C-9763-5B2705C520B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B4E66CD-D254-4C7B-AFF2-7EEA47567D2F}" type="datetimeFigureOut">
              <a:rPr lang="ar-IQ" smtClean="0"/>
              <a:t>02/08/1441</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B2D5613B-3F4E-4E8C-9763-5B2705C520B1}" type="slidenum">
              <a:rPr lang="ar-IQ" smtClean="0"/>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B4E66CD-D254-4C7B-AFF2-7EEA47567D2F}" type="datetimeFigureOut">
              <a:rPr lang="ar-IQ" smtClean="0"/>
              <a:t>02/08/1441</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B4E66CD-D254-4C7B-AFF2-7EEA47567D2F}" type="datetimeFigureOut">
              <a:rPr lang="ar-IQ" smtClean="0"/>
              <a:t>02/08/1441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B2D5613B-3F4E-4E8C-9763-5B2705C520B1}" type="slidenum">
              <a:rPr lang="ar-IQ" smtClean="0"/>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B4E66CD-D254-4C7B-AFF2-7EEA47567D2F}" type="datetimeFigureOut">
              <a:rPr lang="ar-IQ" smtClean="0"/>
              <a:t>02/08/1441</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B4E66CD-D254-4C7B-AFF2-7EEA47567D2F}" type="datetimeFigureOut">
              <a:rPr lang="ar-IQ" smtClean="0"/>
              <a:t>02/08/1441</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B4E66CD-D254-4C7B-AFF2-7EEA47567D2F}" type="datetimeFigureOut">
              <a:rPr lang="ar-IQ" smtClean="0"/>
              <a:t>02/08/1441</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D5613B-3F4E-4E8C-9763-5B2705C520B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B4E66CD-D254-4C7B-AFF2-7EEA47567D2F}" type="datetimeFigureOut">
              <a:rPr lang="ar-IQ" smtClean="0"/>
              <a:t>02/08/1441</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B2D5613B-3F4E-4E8C-9763-5B2705C520B1}" type="slidenum">
              <a:rPr lang="ar-IQ" smtClean="0"/>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B4E66CD-D254-4C7B-AFF2-7EEA47567D2F}" type="datetimeFigureOut">
              <a:rPr lang="ar-IQ" smtClean="0"/>
              <a:t>02/08/1441</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2D5613B-3F4E-4E8C-9763-5B2705C520B1}" type="slidenum">
              <a:rPr lang="ar-IQ" smtClean="0"/>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844825"/>
            <a:ext cx="8458200" cy="4230962"/>
          </a:xfrm>
        </p:spPr>
        <p:txBody>
          <a:bodyPr>
            <a:normAutofit/>
          </a:bodyPr>
          <a:lstStyle/>
          <a:p>
            <a:pPr algn="ctr"/>
            <a:r>
              <a:rPr lang="ar-SA" dirty="0"/>
              <a:t>نظريات النمو</a:t>
            </a:r>
            <a:br>
              <a:rPr lang="ar-SA" dirty="0"/>
            </a:br>
            <a:r>
              <a:rPr lang="ar-SA" dirty="0" err="1"/>
              <a:t>ا.م.د</a:t>
            </a:r>
            <a:r>
              <a:rPr lang="ar-SA" dirty="0"/>
              <a:t> نجلاء نزار وداعة</a:t>
            </a:r>
            <a:br>
              <a:rPr lang="ar-SA" dirty="0"/>
            </a:br>
            <a:endParaRPr lang="ar-IQ" dirty="0"/>
          </a:p>
        </p:txBody>
      </p:sp>
      <p:sp>
        <p:nvSpPr>
          <p:cNvPr id="3" name="Subtitle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1851405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نظرية اريكسون (مرحلة الاستقلالية في مقابل الشعور بالخجل )</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في العامين الثاني والثالث من عمر الطفل يواجه الازمة الثانية. ان ما انتهى اليه الرضيع في المرحلة الاولى وما يمر به من خبرات ابان السنتين الثانية والثالثة يقرران مسار هذه الازمة. فالشعور بالثقة يساعد الطفل على استكشاف ان ما يقوم به من سلوك هو سلوكه هو، وعلى تطوير مشاعر بالقدرة على تسيير بعض شؤونه والاحساس بالاستقلالية عمن تولوا رعايته في عامة الاول وعلى النقيض يكون حاله فيما لو طور في المرحلة الاولى مشاعر عدم الثقة. وينمو الشعور بالاستقلال عند الاطفال من خلال قيام الام بإطلاق العنان للمبادأة لديهم. وفي هذه المرحلة تحدث اكثر مظاهر التعلم وضوحا من خلال التدريب على عادات الاخراج والطفل الذي يحسن والداه معاملته يصبح سعيدا ويتمكن من ضبط ذاته.</a:t>
            </a:r>
            <a:endParaRPr lang="ar-IQ" dirty="0"/>
          </a:p>
        </p:txBody>
      </p:sp>
    </p:spTree>
    <p:extLst>
      <p:ext uri="{BB962C8B-B14F-4D97-AF65-F5344CB8AC3E}">
        <p14:creationId xmlns:p14="http://schemas.microsoft.com/office/powerpoint/2010/main" val="3490708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نظرية اريكسون (مرحلة المبادأة في مقابل الشعور بالذنب)</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يواجه الطفل هذه الازمة في السنوات الرابعة والخامسة والسادسة من عمره فمن المتوقع ان يخبر العالم الاجتماعي من حوله ويحتك به، ان ما انتهى اليه مسار نموه في المرحلة الثانية يقرر اتجاه مساره في المرحلة الحالية. فإن طور مشاعر الاستقلالية فإنه سيعمل على تأصيل وتوسيع دائرة الاستقلالية مما يدفع به الى ممارسات سلوك اعقد ويسعى لتحمل مسؤولية افعاله. ولابد للطفل في هذه المرحلة من الانطلاق في البيئة دون الاعتماد على الاخرين لتطوير شعور المبادأة اما الاستمرار في الاعتماد على الوالدين وغيرهم فأنه يطور شعورا بالذنب لإحساسه بالعجز عن تلبية توقعات المجتمع في التفاعل مع بيئته مستقلا عن والديه.</a:t>
            </a:r>
            <a:endParaRPr lang="ar-IQ" dirty="0"/>
          </a:p>
        </p:txBody>
      </p:sp>
    </p:spTree>
    <p:extLst>
      <p:ext uri="{BB962C8B-B14F-4D97-AF65-F5344CB8AC3E}">
        <p14:creationId xmlns:p14="http://schemas.microsoft.com/office/powerpoint/2010/main" val="3041637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نظرية اريكسون (مرحلة الانجاز في مقابل الشعور بالنقص )</a:t>
            </a:r>
            <a:endParaRPr lang="ar-IQ" dirty="0"/>
          </a:p>
        </p:txBody>
      </p:sp>
      <p:sp>
        <p:nvSpPr>
          <p:cNvPr id="3" name="Content Placeholder 2"/>
          <p:cNvSpPr>
            <a:spLocks noGrp="1"/>
          </p:cNvSpPr>
          <p:nvPr>
            <p:ph idx="1"/>
          </p:nvPr>
        </p:nvSpPr>
        <p:spPr/>
        <p:txBody>
          <a:bodyPr>
            <a:normAutofit lnSpcReduction="10000"/>
          </a:bodyPr>
          <a:lstStyle/>
          <a:p>
            <a:r>
              <a:rPr lang="ar-IQ" dirty="0" smtClean="0"/>
              <a:t>تستغرق هذه المرحلة سنوات اطول إذ تمتد من السادسة الى سن الثانية عشر. ان طفلا طور مشاعر الثقة والشعور بالاستقلالية والقدرة على المبادرة مرشح ان سار كل شيء على ما يرام ان يحسم ازمة هذه المرحلة لصالح الشعور بالقدرة على الانجاز ان في البيت او في المدرسة فيما يكلف به من واجبات مدرسية او اسرية وما تفرضه عليه جماعة الرفاق من مهمات يؤديها ويحرص على ان يكون هذا الاداء جيدا وبالسرعة الممكنة والعكس بالعكس.</a:t>
            </a:r>
            <a:endParaRPr lang="ar-IQ" dirty="0"/>
          </a:p>
        </p:txBody>
      </p:sp>
    </p:spTree>
    <p:extLst>
      <p:ext uri="{BB962C8B-B14F-4D97-AF65-F5344CB8AC3E}">
        <p14:creationId xmlns:p14="http://schemas.microsoft.com/office/powerpoint/2010/main" val="3166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نظرية اريكسون (مرحلة تحديد الهوية في مقابل اضطراب الهوية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تبدأ هذه المرحلة مع بدايات مرحلة المراهقة وتستمر الى نهاياتها. وفي هذه المرحلة يواجه المراهق سؤالا لم يطرحه على نفسه من قبل هو: من أنا؟ ويجهد باحثا عن اجابة لهذا السؤال بإمكانياته العقلية والمعرفية التي لم تبلغ اشدها، ورومانسية مغالية تحجب عنه الواقع وتدفع به للعيش مع ما هو خيالي. ان ما يتوفر لهذا المراهق من مساعدة وما يقاربه من خبرات وما يطلع عليه من نماذج متلفزة أو مقروءة أو حية تلعب دورا في ايصاله الى تحديد هويته بتحديد الادوار المنوطة به وذاك هو المسار </a:t>
            </a:r>
            <a:r>
              <a:rPr lang="ar-IQ" dirty="0" err="1" smtClean="0"/>
              <a:t>النمائي</a:t>
            </a:r>
            <a:r>
              <a:rPr lang="ar-IQ" dirty="0" smtClean="0"/>
              <a:t> الصحي الذي يهيئوه الى الانتقال السلس والسوي الى مرحلة الرشد المبكر.</a:t>
            </a:r>
            <a:endParaRPr lang="ar-IQ" dirty="0"/>
          </a:p>
        </p:txBody>
      </p:sp>
    </p:spTree>
    <p:extLst>
      <p:ext uri="{BB962C8B-B14F-4D97-AF65-F5344CB8AC3E}">
        <p14:creationId xmlns:p14="http://schemas.microsoft.com/office/powerpoint/2010/main" val="4137725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نظرية اريكسون (مرحلة الالفة في مقابل العزلة )</a:t>
            </a:r>
            <a:endParaRPr lang="ar-IQ" dirty="0"/>
          </a:p>
        </p:txBody>
      </p:sp>
      <p:sp>
        <p:nvSpPr>
          <p:cNvPr id="3" name="Content Placeholder 2"/>
          <p:cNvSpPr>
            <a:spLocks noGrp="1"/>
          </p:cNvSpPr>
          <p:nvPr>
            <p:ph idx="1"/>
          </p:nvPr>
        </p:nvSpPr>
        <p:spPr/>
        <p:txBody>
          <a:bodyPr>
            <a:normAutofit lnSpcReduction="10000"/>
          </a:bodyPr>
          <a:lstStyle/>
          <a:p>
            <a:r>
              <a:rPr lang="ar-IQ" dirty="0" smtClean="0"/>
              <a:t>تبدأ هذه المرحلة مع بدايات مرحلة الرشد المبكر، ومع هذه البدايات يكون الشاب قد تخلص من سطوة </a:t>
            </a:r>
            <a:r>
              <a:rPr lang="ar-IQ" dirty="0" err="1" smtClean="0"/>
              <a:t>الأنوية</a:t>
            </a:r>
            <a:r>
              <a:rPr lang="ar-IQ" dirty="0" smtClean="0"/>
              <a:t>  وحصل لنفسه على اجابات مقنعة للعديد من الاسئلة، ورسا على ارضية الواقع الشخصي والاجتماعي، وعاد ليواجه ضرورة العيش مع الاخر وتطوير مشاعر المودة والالفة وصولا الى التوافق مع هذا الاخر ومشاركته في التفكير والانجاز والتخطيط وبالتالي الانخراط الصحي في عجلة النظام الاجتماعي اما في الجامعة او العمل. </a:t>
            </a:r>
            <a:endParaRPr lang="ar-IQ" dirty="0"/>
          </a:p>
        </p:txBody>
      </p:sp>
    </p:spTree>
    <p:extLst>
      <p:ext uri="{BB962C8B-B14F-4D97-AF65-F5344CB8AC3E}">
        <p14:creationId xmlns:p14="http://schemas.microsoft.com/office/powerpoint/2010/main" val="145898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نظرية اريكسون (مرحلة الانتاج في مقابل الركود )</a:t>
            </a:r>
            <a:endParaRPr lang="ar-IQ" dirty="0"/>
          </a:p>
        </p:txBody>
      </p:sp>
      <p:sp>
        <p:nvSpPr>
          <p:cNvPr id="3" name="Content Placeholder 2"/>
          <p:cNvSpPr>
            <a:spLocks noGrp="1"/>
          </p:cNvSpPr>
          <p:nvPr>
            <p:ph idx="1"/>
          </p:nvPr>
        </p:nvSpPr>
        <p:spPr/>
        <p:txBody>
          <a:bodyPr>
            <a:normAutofit lnSpcReduction="10000"/>
          </a:bodyPr>
          <a:lstStyle/>
          <a:p>
            <a:r>
              <a:rPr lang="ar-IQ" dirty="0" smtClean="0"/>
              <a:t>ان شابا قد نجح في تحقيق الالفة في مرحلة الرشد المبكر مرشح لتطوير مشاعر القدرة على الانتاج بناء على ما ينتجه بالفعل. فمع بدايات هذه المرحلة يكون الشاب قد تزوج وانجب، والتحق بوظيفة او مارس اعمالا خاصة. وكون صداقات عائلية، استقرت معاييره الاخلاقية وتكاملت الى حد ما ابنيته المعرفية، وانتهى تكوينه الاكاديمي او المهني. هذه الانجازات تعمل على تطوير مشاعر حقيقية بقدراته على متابعة الانتاج والابداع ليكون عطاؤه في هذه المرحلة متميزا. </a:t>
            </a:r>
            <a:endParaRPr lang="ar-IQ" dirty="0"/>
          </a:p>
        </p:txBody>
      </p:sp>
    </p:spTree>
    <p:extLst>
      <p:ext uri="{BB962C8B-B14F-4D97-AF65-F5344CB8AC3E}">
        <p14:creationId xmlns:p14="http://schemas.microsoft.com/office/powerpoint/2010/main" val="4093572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نظرية اريكسون (. مرحلة تكامل الانا في مقابل الاحساس باليأس)</a:t>
            </a:r>
            <a:endParaRPr lang="ar-IQ" dirty="0"/>
          </a:p>
        </p:txBody>
      </p:sp>
      <p:sp>
        <p:nvSpPr>
          <p:cNvPr id="3" name="Content Placeholder 2"/>
          <p:cNvSpPr>
            <a:spLocks noGrp="1"/>
          </p:cNvSpPr>
          <p:nvPr>
            <p:ph idx="1"/>
          </p:nvPr>
        </p:nvSpPr>
        <p:spPr/>
        <p:txBody>
          <a:bodyPr>
            <a:normAutofit lnSpcReduction="10000"/>
          </a:bodyPr>
          <a:lstStyle/>
          <a:p>
            <a:r>
              <a:rPr lang="ar-IQ" dirty="0" smtClean="0"/>
              <a:t>مع بدايات مرحلة الشيخوخة او مرحلة الرشد المتأخرة تبدأ هذه المرحلة ومعها يقف الكهل مع اوائل الستينات من عمره متأمل مقيما لما اتم انجازه من علم او مال او ابناء او علاقات اجتماعية. او العلاقة بينه وبين خالقه. ان كانت نتائج هذه الوقفة ايجابية، مرضيا عنها مريحة يشعر الفرد بتكامل الانا فقد حقق ذاته وحصل على ما حلم به وما صبا اليه. وهذا يحضر لشيخوخة دافئة مريحة مطمئنة وعلى العكس ان كانت نتائج تلك الوقفة  سلبية. </a:t>
            </a:r>
            <a:endParaRPr lang="ar-IQ" dirty="0"/>
          </a:p>
        </p:txBody>
      </p:sp>
    </p:spTree>
    <p:extLst>
      <p:ext uri="{BB962C8B-B14F-4D97-AF65-F5344CB8AC3E}">
        <p14:creationId xmlns:p14="http://schemas.microsoft.com/office/powerpoint/2010/main" val="2486861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ctr"/>
            <a:r>
              <a:rPr lang="ar-SA" sz="9600" dirty="0" smtClean="0"/>
              <a:t>النهاية</a:t>
            </a:r>
            <a:endParaRPr lang="ar-IQ" sz="9600" dirty="0"/>
          </a:p>
        </p:txBody>
      </p:sp>
    </p:spTree>
    <p:extLst>
      <p:ext uri="{BB962C8B-B14F-4D97-AF65-F5344CB8AC3E}">
        <p14:creationId xmlns:p14="http://schemas.microsoft.com/office/powerpoint/2010/main" val="4139247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نظرية التحليل النفسي (فرويد)</a:t>
            </a:r>
            <a:endParaRPr lang="ar-IQ" dirty="0"/>
          </a:p>
        </p:txBody>
      </p:sp>
      <p:sp>
        <p:nvSpPr>
          <p:cNvPr id="3" name="Content Placeholder 2"/>
          <p:cNvSpPr>
            <a:spLocks noGrp="1"/>
          </p:cNvSpPr>
          <p:nvPr>
            <p:ph idx="1"/>
          </p:nvPr>
        </p:nvSpPr>
        <p:spPr/>
        <p:txBody>
          <a:bodyPr>
            <a:normAutofit fontScale="92500" lnSpcReduction="10000"/>
          </a:bodyPr>
          <a:lstStyle/>
          <a:p>
            <a:r>
              <a:rPr lang="ar-SA" b="1" dirty="0" smtClean="0"/>
              <a:t>التثبيت: </a:t>
            </a:r>
            <a:r>
              <a:rPr lang="ar-SA" dirty="0" smtClean="0"/>
              <a:t>هو احد العوامل ذات طبيعة تربوية اجتماعية وعلى رأس هذه العوامل الاشباع المسرف في سني المهد والطفولة المبكرة والذي يجعل الطفل لا يريد ان يترك هذا المستوى الذي ينعم فيه بالإشباع والمتعة. ولكن النمو يتابع سيره الى المرحلة الاتية، ولكن بعد ان يكون قد تخلف قدر كبير من الطاقة </a:t>
            </a:r>
            <a:r>
              <a:rPr lang="ar-SA" dirty="0" err="1" smtClean="0"/>
              <a:t>اللبيدية</a:t>
            </a:r>
            <a:r>
              <a:rPr lang="ar-SA" dirty="0" smtClean="0"/>
              <a:t> في المرحلة التي حدث فيها التثبيت، ومن عوامل التثبيت ايضا الاحباط الشديد الذي يجعل الطفل يجد صعوبة في تخطي هذا المستوى الى المستوى التالي طلبا للإشباع. </a:t>
            </a:r>
            <a:endParaRPr lang="ar-IQ" dirty="0"/>
          </a:p>
        </p:txBody>
      </p:sp>
    </p:spTree>
    <p:extLst>
      <p:ext uri="{BB962C8B-B14F-4D97-AF65-F5344CB8AC3E}">
        <p14:creationId xmlns:p14="http://schemas.microsoft.com/office/powerpoint/2010/main" val="1855451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مراحل النمو النفسي (المرحلة الفمية)</a:t>
            </a:r>
            <a:endParaRPr lang="ar-IQ" dirty="0"/>
          </a:p>
        </p:txBody>
      </p:sp>
      <p:sp>
        <p:nvSpPr>
          <p:cNvPr id="3" name="Content Placeholder 2"/>
          <p:cNvSpPr>
            <a:spLocks noGrp="1"/>
          </p:cNvSpPr>
          <p:nvPr>
            <p:ph idx="1"/>
          </p:nvPr>
        </p:nvSpPr>
        <p:spPr/>
        <p:txBody>
          <a:bodyPr>
            <a:normAutofit lnSpcReduction="10000"/>
          </a:bodyPr>
          <a:lstStyle/>
          <a:p>
            <a:r>
              <a:rPr lang="ar-IQ" dirty="0" smtClean="0"/>
              <a:t>وتغطي هذه المرحلة السنة الاولى من عمر الطفل الرضيع، ويحدث الاشباع عنده في هذه المرحلة من استثارة الشفاه واللسان والفم، ويكون سلوك الرضاعة هو المصدر الرئيسي للذَة في حل هذه المشكلة، ويوجه الانا الجديد للطفل في هذه المرحلة انشطة الرضاعة نحو ثدي الام او زجاجة الحليب، واذا لم يتم الاشباع الفمي في هذه المرحلة بشكل مناسب فقد يطور الطفل عادات كمص الاصبع او قضم الاظافر او التدخين في مرحل لاحقة من حياة الطفل.</a:t>
            </a:r>
            <a:endParaRPr lang="ar-IQ" dirty="0"/>
          </a:p>
        </p:txBody>
      </p:sp>
    </p:spTree>
    <p:extLst>
      <p:ext uri="{BB962C8B-B14F-4D97-AF65-F5344CB8AC3E}">
        <p14:creationId xmlns:p14="http://schemas.microsoft.com/office/powerpoint/2010/main" val="1960898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مراحل النمو النفسي (المرحلة ال</a:t>
            </a:r>
            <a:r>
              <a:rPr lang="ar-SA" dirty="0" smtClean="0"/>
              <a:t>شرجية</a:t>
            </a:r>
            <a:r>
              <a:rPr lang="ar-IQ" dirty="0" smtClean="0"/>
              <a:t>)</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خلال العامين الثاني والثالث من حياة الطفل تصبح المنطقة الشرجية مركز اهتمامات الطفل الجنسية، حيث يتزايد وعي الاطفال باللذة الناجمة عن حركة الامعاء على الاغشية المخاطية للمنطقة الشرجية، وتتحقق هذه اللذة من خلال اشباع الحاجة الحيوية للتخلص من الفضلات وفي هذه المرحلة تتصف علاقة الطفل مع محيطه وخاصة الام بأهمية كبيرة لتطوره اللاحق، ويقدر فرويد ان بعض الخصائص التي يتمتع بها الفرد في مراحل لاحقة من حياته كالعناد والانضباط والبخل تنبع من الخبرات التي يمر بها الطفل في المرحلة الشرجية، وبناء على ذلك فإن الشخصية التي تتسم بهذه الخصائص هي امتداد للطفولة في تلك المرحلة ومشتقة منها.</a:t>
            </a:r>
            <a:endParaRPr lang="ar-IQ" dirty="0"/>
          </a:p>
        </p:txBody>
      </p:sp>
    </p:spTree>
    <p:extLst>
      <p:ext uri="{BB962C8B-B14F-4D97-AF65-F5344CB8AC3E}">
        <p14:creationId xmlns:p14="http://schemas.microsoft.com/office/powerpoint/2010/main" val="490712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مراحل النمو النفسي </a:t>
            </a:r>
            <a:r>
              <a:rPr lang="ar-SA" dirty="0" smtClean="0"/>
              <a:t>(المرحلة </a:t>
            </a:r>
            <a:r>
              <a:rPr lang="ar-SA" dirty="0" err="1" smtClean="0"/>
              <a:t>القضيبية</a:t>
            </a:r>
            <a:r>
              <a:rPr lang="ar-SA" dirty="0" smtClean="0"/>
              <a:t>)</a:t>
            </a:r>
            <a:endParaRPr lang="ar-IQ" dirty="0"/>
          </a:p>
        </p:txBody>
      </p:sp>
      <p:sp>
        <p:nvSpPr>
          <p:cNvPr id="3" name="Content Placeholder 2"/>
          <p:cNvSpPr>
            <a:spLocks noGrp="1"/>
          </p:cNvSpPr>
          <p:nvPr>
            <p:ph idx="1"/>
          </p:nvPr>
        </p:nvSpPr>
        <p:spPr/>
        <p:txBody>
          <a:bodyPr/>
          <a:lstStyle/>
          <a:p>
            <a:r>
              <a:rPr lang="ar-IQ" dirty="0" smtClean="0"/>
              <a:t>تغطي هذه المرحلة الفترة الزمنية بين ثلاث الى ست سنوات من عمر الطفل ويحصل الاطفال في هذه المرحلة على المتعة واللذة من خلال اثارة الاعضاء التناسلية، واذا حدث ما يؤثر على سير النمو كما يحدث خلال ظاهرة التثبيت فإن علاقة الطفل بأمه تظل قوية وتتعطل عملية التوحد مع الوالد كما تستمر روابط الطفلة العاطفية بوالدها او تضطرب علاقة الطفل بوالديه معا. ويترتب على ذلك اضطرابات في الشخصية والسلوك فيما بعد.</a:t>
            </a:r>
            <a:endParaRPr lang="ar-IQ" dirty="0"/>
          </a:p>
        </p:txBody>
      </p:sp>
    </p:spTree>
    <p:extLst>
      <p:ext uri="{BB962C8B-B14F-4D97-AF65-F5344CB8AC3E}">
        <p14:creationId xmlns:p14="http://schemas.microsoft.com/office/powerpoint/2010/main" val="2628725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مراحل النمو النفسي </a:t>
            </a:r>
            <a:r>
              <a:rPr lang="ar-SA" dirty="0" smtClean="0"/>
              <a:t>(الكمون)</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تغطي هذه المرحلة الفترة ما بين السادسة وسن البلوغ، ففي الفترة الممتدة من نهاية المرحلة </a:t>
            </a:r>
            <a:r>
              <a:rPr lang="ar-IQ" dirty="0" err="1" smtClean="0"/>
              <a:t>القضيبية</a:t>
            </a:r>
            <a:r>
              <a:rPr lang="ar-IQ" dirty="0" smtClean="0"/>
              <a:t> حتى البلوغ تهدأ الازمة </a:t>
            </a:r>
            <a:r>
              <a:rPr lang="ar-IQ" dirty="0" err="1" smtClean="0"/>
              <a:t>القضيبية</a:t>
            </a:r>
            <a:r>
              <a:rPr lang="ar-IQ" dirty="0" smtClean="0"/>
              <a:t> وتتراجع الاهتمامات والمشاغل الجنسية، ويسمي فرويد هذه المرحلة من الهدوء بفترة الكمون التي تمتد من افول الجنسية الطفلية في العام الخامس او السادس حتى بداية سن البلوغ، حيث يكرس وقته وطاقته للتعلم والانشطة البدنية والاجتماعية ويتحول مصدر اللذة من الذات للأفراد الاخرين عندما يصبح الطفل مهتما في تكوين الصداقات مع الاخرين.</a:t>
            </a:r>
            <a:endParaRPr lang="ar-IQ" dirty="0"/>
          </a:p>
        </p:txBody>
      </p:sp>
    </p:spTree>
    <p:extLst>
      <p:ext uri="{BB962C8B-B14F-4D97-AF65-F5344CB8AC3E}">
        <p14:creationId xmlns:p14="http://schemas.microsoft.com/office/powerpoint/2010/main" val="3866069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مراحل النمو النفسي </a:t>
            </a:r>
            <a:r>
              <a:rPr lang="ar-SA" dirty="0" smtClean="0"/>
              <a:t>(التناسلية)</a:t>
            </a:r>
            <a:endParaRPr lang="ar-IQ" dirty="0"/>
          </a:p>
        </p:txBody>
      </p:sp>
      <p:sp>
        <p:nvSpPr>
          <p:cNvPr id="3" name="Content Placeholder 2"/>
          <p:cNvSpPr>
            <a:spLocks noGrp="1"/>
          </p:cNvSpPr>
          <p:nvPr>
            <p:ph idx="1"/>
          </p:nvPr>
        </p:nvSpPr>
        <p:spPr/>
        <p:txBody>
          <a:bodyPr>
            <a:normAutofit fontScale="77500" lnSpcReduction="20000"/>
          </a:bodyPr>
          <a:lstStyle/>
          <a:p>
            <a:r>
              <a:rPr lang="ar-IQ" dirty="0" smtClean="0"/>
              <a:t>يرى فرويد ان هذه المرحلة تغطي فترة المراهقة فابتداء من البلوغ تصبح المهمة الكبرى للفرد هي ان يحرر نفسه من أبويه، وبالنسبة للذكور فإن ذلك يعني ان يتخلص من ارتباطه بأمه وان يجد امرأة خاصة به، وان يتخلص ايضا من منافسته لأبيه ويحرر نفسه بالتالي من سيطرة ابيه عليه، وكذلك الحال بالنسبة للبنت إذ ينبغي ان تنفصل هي ايضا عن الابوين وتبدأ حياتها الخاصة ولاحظ فرويد ان هذه الاستقلالية لا تتم بسهولة مطلقا بسبب اعتيادها لسنوات طويلة الاعتماد على الوالدين والارتباط الكبير بهم عاطفيا، ويرى فرويد ان التغيرات التي تحدث في فترة المراهقة لا تحدث عند الجنسين بالطريقة ذاتها باعتبار ان الهدف الجنسي الجديد يعطي كلا من الجنسين وظائف مختلفة واذا كان التطور ناجحا في هذه المرحلة وغيرها من المراحل السابقة فإنه يقود الى الزواج والنضج الجنسي وانجاب الاطفال وتربيتهم.</a:t>
            </a:r>
            <a:endParaRPr lang="ar-IQ" dirty="0"/>
          </a:p>
        </p:txBody>
      </p:sp>
    </p:spTree>
    <p:extLst>
      <p:ext uri="{BB962C8B-B14F-4D97-AF65-F5344CB8AC3E}">
        <p14:creationId xmlns:p14="http://schemas.microsoft.com/office/powerpoint/2010/main" val="3408272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62274"/>
          </a:xfrm>
        </p:spPr>
        <p:txBody>
          <a:bodyPr>
            <a:normAutofit/>
          </a:bodyPr>
          <a:lstStyle/>
          <a:p>
            <a:pPr algn="ctr"/>
            <a:r>
              <a:rPr lang="ar-IQ" sz="3100" b="1" dirty="0" smtClean="0">
                <a:effectLst/>
                <a:ea typeface="Calibri"/>
                <a:cs typeface="Simplified Arabic"/>
              </a:rPr>
              <a:t>نظرية إرك </a:t>
            </a:r>
            <a:r>
              <a:rPr lang="ar-IQ" sz="3100" b="1" dirty="0" err="1" smtClean="0">
                <a:effectLst/>
                <a:ea typeface="Calibri"/>
                <a:cs typeface="Simplified Arabic"/>
              </a:rPr>
              <a:t>اركسون</a:t>
            </a:r>
            <a:r>
              <a:rPr lang="ar-IQ" sz="3100" b="1" dirty="0" smtClean="0">
                <a:effectLst/>
                <a:ea typeface="Calibri"/>
                <a:cs typeface="Simplified Arabic"/>
              </a:rPr>
              <a:t> في التطور النفسي والاجتماعي: مراحل النمو النفسي والاجتماعي.</a:t>
            </a:r>
            <a:r>
              <a:rPr lang="ar-SA" sz="3100" b="1" dirty="0" smtClean="0">
                <a:effectLst/>
                <a:ea typeface="Calibri"/>
                <a:cs typeface="Simplified Arabic"/>
              </a:rPr>
              <a:t/>
            </a:r>
            <a:br>
              <a:rPr lang="ar-SA" sz="3100" b="1" dirty="0" smtClean="0">
                <a:effectLst/>
                <a:ea typeface="Calibri"/>
                <a:cs typeface="Simplified Arabic"/>
              </a:rPr>
            </a:br>
            <a:r>
              <a:rPr lang="ar-SA" sz="3100" b="1" dirty="0" smtClean="0">
                <a:ea typeface="Calibri"/>
                <a:cs typeface="Simplified Arabic"/>
              </a:rPr>
              <a:t>نقاط التشابه والخلاف بين كل من فرويد واريكسون</a:t>
            </a:r>
            <a:endParaRPr lang="ar-IQ" sz="31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5631910"/>
              </p:ext>
            </p:extLst>
          </p:nvPr>
        </p:nvGraphicFramePr>
        <p:xfrm>
          <a:off x="467544" y="2708920"/>
          <a:ext cx="8229600" cy="2870901"/>
        </p:xfrm>
        <a:graphic>
          <a:graphicData uri="http://schemas.openxmlformats.org/drawingml/2006/table">
            <a:tbl>
              <a:tblPr rtl="1" firstRow="1" bandRow="1">
                <a:tableStyleId>{5C22544A-7EE6-4342-B048-85BDC9FD1C3A}</a:tableStyleId>
              </a:tblPr>
              <a:tblGrid>
                <a:gridCol w="4095732"/>
                <a:gridCol w="4133868"/>
              </a:tblGrid>
              <a:tr h="126216">
                <a:tc>
                  <a:txBody>
                    <a:bodyPr/>
                    <a:lstStyle/>
                    <a:p>
                      <a:pPr algn="ctr" rtl="1">
                        <a:lnSpc>
                          <a:spcPct val="115000"/>
                        </a:lnSpc>
                        <a:spcAft>
                          <a:spcPts val="0"/>
                        </a:spcAft>
                      </a:pPr>
                      <a:r>
                        <a:rPr lang="ar-SA" sz="1400" b="1">
                          <a:effectLst/>
                          <a:latin typeface="Calibri"/>
                          <a:ea typeface="Calibri"/>
                          <a:cs typeface="Arial"/>
                        </a:rPr>
                        <a:t>فرويد</a:t>
                      </a:r>
                      <a:endParaRPr lang="en-US" sz="1100">
                        <a:effectLst/>
                        <a:latin typeface="Calibri"/>
                        <a:ea typeface="Calibri"/>
                        <a:cs typeface="Arial"/>
                      </a:endParaRPr>
                    </a:p>
                  </a:txBody>
                  <a:tcPr marL="68580" marR="68580" marT="0" marB="0"/>
                </a:tc>
                <a:tc>
                  <a:txBody>
                    <a:bodyPr/>
                    <a:lstStyle/>
                    <a:p>
                      <a:pPr algn="ctr" rtl="1">
                        <a:lnSpc>
                          <a:spcPct val="115000"/>
                        </a:lnSpc>
                        <a:spcAft>
                          <a:spcPts val="0"/>
                        </a:spcAft>
                      </a:pPr>
                      <a:r>
                        <a:rPr lang="ar-SA" sz="1400" b="1">
                          <a:effectLst/>
                          <a:latin typeface="Calibri"/>
                          <a:ea typeface="Calibri"/>
                          <a:cs typeface="Arial"/>
                        </a:rPr>
                        <a:t>اريكسون</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فرويد ركز كثيرا على دور الدوافع الجنسية في سلوك الانسان</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a:effectLst/>
                          <a:latin typeface="Calibri"/>
                          <a:ea typeface="Calibri"/>
                          <a:cs typeface="Arial"/>
                        </a:rPr>
                        <a:t>ركز اريكسون الدوافع النفس اجتماعية وحاجات تصبح بمثابة قوى دافعة في سلوك الانسان</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اهتم بالخبرات المبكرة وخصوصا الخمس سنوات الاولى من حياة الانسان</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a:effectLst/>
                          <a:latin typeface="Calibri"/>
                          <a:ea typeface="Calibri"/>
                          <a:cs typeface="Arial"/>
                        </a:rPr>
                        <a:t>اهتم بالخبرات الاولى لحياة الانسان</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اهمل فرويد التطور الذي يحدث في مرحلة الرشد</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a:effectLst/>
                          <a:latin typeface="Calibri"/>
                          <a:ea typeface="Calibri"/>
                          <a:cs typeface="Arial"/>
                        </a:rPr>
                        <a:t>اهتم بالتطور الذي يحدث عند الفرد في فترة الرشد</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كانت نظرة فرويد نظرة تشاؤمية حول الطبيعة الانسانية</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a:effectLst/>
                          <a:latin typeface="Calibri"/>
                          <a:ea typeface="Calibri"/>
                          <a:cs typeface="Arial"/>
                        </a:rPr>
                        <a:t>رفض اريكسون ايضا نظرة فرويد التشاؤمية حول الطبيعة الانسانية</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عتقد فرويد عدم قدرة الانسان على التعامل مع المشكلات التي يواجهها</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a:effectLst/>
                          <a:latin typeface="Calibri"/>
                          <a:ea typeface="Calibri"/>
                          <a:cs typeface="Arial"/>
                        </a:rPr>
                        <a:t>يرى اريكسون ان الناس قادرون على مواجهة الصعوبات وحل الصراعات المختلفة التي تزخر بها حياتهم.</a:t>
                      </a:r>
                      <a:endParaRPr lang="en-US" sz="1100">
                        <a:effectLst/>
                        <a:latin typeface="Calibri"/>
                        <a:ea typeface="Calibri"/>
                        <a:cs typeface="Arial"/>
                      </a:endParaRPr>
                    </a:p>
                  </a:txBody>
                  <a:tcPr marL="68580" marR="68580" marT="0" marB="0"/>
                </a:tc>
              </a:tr>
              <a:tr h="370840">
                <a:tc>
                  <a:txBody>
                    <a:bodyPr/>
                    <a:lstStyle/>
                    <a:p>
                      <a:pPr algn="r" rtl="1">
                        <a:lnSpc>
                          <a:spcPct val="115000"/>
                        </a:lnSpc>
                        <a:spcAft>
                          <a:spcPts val="0"/>
                        </a:spcAft>
                      </a:pPr>
                      <a:r>
                        <a:rPr lang="ar-SA" sz="1400">
                          <a:effectLst/>
                          <a:latin typeface="Calibri"/>
                          <a:ea typeface="Calibri"/>
                          <a:cs typeface="Arial"/>
                        </a:rPr>
                        <a:t>اعتقد فرويد ان الانسان يحاول ان يحل صراعاته من خلال محاولة الانا ايجاد حالة التوازن بين كل من الهو والانا العليا</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SA" sz="1400" dirty="0">
                          <a:effectLst/>
                          <a:latin typeface="Calibri"/>
                          <a:ea typeface="Calibri"/>
                          <a:cs typeface="Arial"/>
                        </a:rPr>
                        <a:t>ويعتقد اريكسون بأن هوية الفرد الشخصية تنمو من خلال سلسلة من ازمات النمو والتطور النفس اجتماعية</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866908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sz="3100" dirty="0" smtClean="0"/>
              <a:t>نظرية إرك </a:t>
            </a:r>
            <a:r>
              <a:rPr lang="ar-IQ" sz="3100" dirty="0" err="1" smtClean="0"/>
              <a:t>اركسون</a:t>
            </a:r>
            <a:r>
              <a:rPr lang="ar-SA" sz="3100" dirty="0" smtClean="0"/>
              <a:t> (مرحلة الثقة في مقابل عدم الثقة)</a:t>
            </a:r>
            <a:endParaRPr lang="ar-IQ" dirty="0"/>
          </a:p>
        </p:txBody>
      </p:sp>
      <p:sp>
        <p:nvSpPr>
          <p:cNvPr id="3" name="Content Placeholder 2"/>
          <p:cNvSpPr>
            <a:spLocks noGrp="1"/>
          </p:cNvSpPr>
          <p:nvPr>
            <p:ph idx="1"/>
          </p:nvPr>
        </p:nvSpPr>
        <p:spPr/>
        <p:txBody>
          <a:bodyPr/>
          <a:lstStyle/>
          <a:p>
            <a:r>
              <a:rPr lang="ar-IQ" dirty="0" smtClean="0"/>
              <a:t>يواجه الوليد في عامه الاول الازمة الاولى، إذ يولد وهو محايد بين شقي الازمة، بمعنى ان لديه القابلية لكليهما، وما يمر به من خبرات هو الذي يقرر ويحسم هذه الازمة لصالح احدهما، فإن كانت هذه الخبرة ايجابية سارة، ممتعة تتكون لديه مشاعر الثقة. وعلى العكس ان كانت تلك الخبرات التي يتعرض لها سالبة، حزينة، متعبة حيث تتكون لدى الرضيع مشاعر عدم الثقة.</a:t>
            </a:r>
            <a:endParaRPr lang="ar-IQ" dirty="0"/>
          </a:p>
        </p:txBody>
      </p:sp>
    </p:spTree>
    <p:extLst>
      <p:ext uri="{BB962C8B-B14F-4D97-AF65-F5344CB8AC3E}">
        <p14:creationId xmlns:p14="http://schemas.microsoft.com/office/powerpoint/2010/main" val="38174835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TotalTime>
  <Words>1521</Words>
  <Application>Microsoft Office PowerPoint</Application>
  <PresentationFormat>On-screen Show (4:3)</PresentationFormat>
  <Paragraphs>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نظريات النمو ا.م.د نجلاء نزار وداعة </vt:lpstr>
      <vt:lpstr>نظرية التحليل النفسي (فرويد)</vt:lpstr>
      <vt:lpstr>مراحل النمو النفسي (المرحلة الفمية)</vt:lpstr>
      <vt:lpstr>مراحل النمو النفسي (المرحلة الشرجية)</vt:lpstr>
      <vt:lpstr>مراحل النمو النفسي (المرحلة القضيبية)</vt:lpstr>
      <vt:lpstr>مراحل النمو النفسي (الكمون)</vt:lpstr>
      <vt:lpstr>مراحل النمو النفسي (التناسلية)</vt:lpstr>
      <vt:lpstr>نظرية إرك اركسون في التطور النفسي والاجتماعي: مراحل النمو النفسي والاجتماعي. نقاط التشابه والخلاف بين كل من فرويد واريكسون</vt:lpstr>
      <vt:lpstr>نظرية إرك اركسون (مرحلة الثقة في مقابل عدم الثقة)</vt:lpstr>
      <vt:lpstr>نظرية اريكسون (مرحلة الاستقلالية في مقابل الشعور بالخجل )</vt:lpstr>
      <vt:lpstr>نظرية اريكسون (مرحلة المبادأة في مقابل الشعور بالذنب)</vt:lpstr>
      <vt:lpstr>نظرية اريكسون (مرحلة الانجاز في مقابل الشعور بالنقص )</vt:lpstr>
      <vt:lpstr>نظرية اريكسون (مرحلة تحديد الهوية في مقابل اضطراب الهوية )</vt:lpstr>
      <vt:lpstr>نظرية اريكسون (مرحلة الالفة في مقابل العزلة )</vt:lpstr>
      <vt:lpstr>نظرية اريكسون (مرحلة الانتاج في مقابل الركود )</vt:lpstr>
      <vt:lpstr>نظرية اريكسون (. مرحلة تكامل الانا في مقابل الاحساس باليأس)</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النمو</dc:title>
  <dc:creator>Maher</dc:creator>
  <cp:lastModifiedBy>Maher</cp:lastModifiedBy>
  <cp:revision>5</cp:revision>
  <dcterms:created xsi:type="dcterms:W3CDTF">2020-03-26T20:36:50Z</dcterms:created>
  <dcterms:modified xsi:type="dcterms:W3CDTF">2020-03-26T21:20:21Z</dcterms:modified>
</cp:coreProperties>
</file>