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03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920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677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050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630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518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629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892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755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078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158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B8922-14E7-49ED-91D2-7E21C7EB31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A6DA9-27BA-4E7C-B437-2A85847C63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826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نماذج من الاضطرابات النفسية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ا.م.د</a:t>
            </a:r>
            <a:r>
              <a:rPr lang="ar-SA" dirty="0" smtClean="0"/>
              <a:t> نجلاء نزار وداعة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9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/>
              <a:t>اعراض الاكتئاب </a:t>
            </a:r>
          </a:p>
          <a:p>
            <a:r>
              <a:rPr lang="ar-IQ" dirty="0" smtClean="0"/>
              <a:t>انخفاض المزاج</a:t>
            </a:r>
            <a:endParaRPr lang="ar-SA" dirty="0" smtClean="0"/>
          </a:p>
          <a:p>
            <a:r>
              <a:rPr lang="ar-IQ" dirty="0" smtClean="0"/>
              <a:t>اجترار الافكار والمشاعر</a:t>
            </a:r>
            <a:endParaRPr lang="ar-SA" dirty="0" smtClean="0"/>
          </a:p>
          <a:p>
            <a:r>
              <a:rPr lang="ar-IQ" dirty="0" smtClean="0"/>
              <a:t>الشعور بالذنب والأسف من دون سبب مناسب </a:t>
            </a:r>
            <a:endParaRPr lang="ar-SA" dirty="0" smtClean="0"/>
          </a:p>
          <a:p>
            <a:r>
              <a:rPr lang="ar-IQ" dirty="0" smtClean="0"/>
              <a:t>الشعور باليأس </a:t>
            </a:r>
            <a:r>
              <a:rPr lang="ar-SA" dirty="0" smtClean="0"/>
              <a:t>و</a:t>
            </a:r>
            <a:r>
              <a:rPr lang="ar-IQ" dirty="0" smtClean="0"/>
              <a:t>انعدام المتعة في ممارسة النشاطات والهوايات اليومية </a:t>
            </a:r>
            <a:endParaRPr lang="ar-SA" dirty="0" smtClean="0"/>
          </a:p>
          <a:p>
            <a:r>
              <a:rPr lang="ar-IQ" dirty="0" smtClean="0"/>
              <a:t>الارق ،</a:t>
            </a:r>
            <a:r>
              <a:rPr lang="ar-SA" dirty="0" smtClean="0"/>
              <a:t>و</a:t>
            </a:r>
            <a:r>
              <a:rPr lang="ar-IQ" dirty="0" smtClean="0"/>
              <a:t>قد يجد المصاب صعوبة في بدء النوم .</a:t>
            </a:r>
            <a:endParaRPr lang="ar-SA" dirty="0" smtClean="0"/>
          </a:p>
          <a:p>
            <a:endParaRPr lang="ar-SA" dirty="0" smtClean="0"/>
          </a:p>
          <a:p>
            <a:r>
              <a:rPr lang="ar-IQ" dirty="0" smtClean="0"/>
              <a:t> مجموعة من الأعراض الجسمية مثل : التعب ، والصداع ، ومشاكل في الاكل والجهاز الهضمي ، فضلا عن فقدان الشهية الذي يتسبب بنقصان الوزن ، ورغم ذلك فإن هناك أشخاص تتفتح شهيتهم للأكل إذ يأكلون بصورة شرهة لا شعورية من دون الشعور بلذة الأكل مما يتسبب في زيادة الوزن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35990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</a:t>
            </a:r>
            <a:r>
              <a:rPr lang="ar-IQ" dirty="0" smtClean="0"/>
              <a:t>حالات شديدة من الاكتئاب</a:t>
            </a:r>
            <a:r>
              <a:rPr lang="ar-SA" dirty="0" smtClean="0"/>
              <a:t>:</a:t>
            </a:r>
          </a:p>
          <a:p>
            <a:r>
              <a:rPr lang="ar-IQ" dirty="0" smtClean="0"/>
              <a:t> تظهر فيها أعراض </a:t>
            </a:r>
            <a:r>
              <a:rPr lang="ar-IQ" dirty="0" err="1" smtClean="0"/>
              <a:t>ذهانية</a:t>
            </a:r>
            <a:r>
              <a:rPr lang="ar-IQ" dirty="0" smtClean="0"/>
              <a:t> وتشمل هذه الأعراض الأوهام </a:t>
            </a:r>
            <a:r>
              <a:rPr lang="ar-IQ" dirty="0" err="1" smtClean="0"/>
              <a:t>والهلاوس</a:t>
            </a:r>
            <a:r>
              <a:rPr lang="ar-IQ" dirty="0" smtClean="0"/>
              <a:t>، وعادة ما تكون غير سارة ومزعجة وسوداوية ، كما تظهر فيها محاولات الانتحار ، ومن الأعراض الأخرى لاضطراب الاكتئاب الرئيس  هي سوء التركيز وضعف في عمليات التذكر، والانسحاب من العديد من الأنشطة الاجتماعية ، فضلا عن انخفاض الدافع الجنسي ، وظهور أفكار تدور حول الانتحار والرغبة في الموت</a:t>
            </a:r>
            <a:r>
              <a:rPr lang="ar-SA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1764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الإعراض العامة للاكتئاب الرئيس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smtClean="0"/>
              <a:t>•	فقدان او خسارة الشعور بالمتعة والاهتمام </a:t>
            </a:r>
            <a:r>
              <a:rPr lang="ar-IQ" dirty="0" err="1" smtClean="0"/>
              <a:t>بالاشياء</a:t>
            </a:r>
            <a:r>
              <a:rPr lang="ar-IQ" dirty="0" smtClean="0"/>
              <a:t> التي يستمتع بها عادة ، وهذه تدعى </a:t>
            </a:r>
            <a:r>
              <a:rPr lang="ar-IQ" dirty="0" err="1" smtClean="0"/>
              <a:t>انهدونيا</a:t>
            </a:r>
            <a:r>
              <a:rPr lang="ar-IQ" dirty="0" smtClean="0"/>
              <a:t> </a:t>
            </a:r>
            <a:r>
              <a:rPr lang="en-US" dirty="0" err="1" smtClean="0"/>
              <a:t>anhedonia</a:t>
            </a:r>
            <a:r>
              <a:rPr lang="en-US" dirty="0" smtClean="0"/>
              <a:t> ( </a:t>
            </a:r>
            <a:r>
              <a:rPr lang="ar-IQ" dirty="0" smtClean="0"/>
              <a:t>انعدام اللذة ) انعدام القدرة على الاستمتاع بأي شيء في الحياة. </a:t>
            </a:r>
          </a:p>
          <a:p>
            <a:r>
              <a:rPr lang="ar-IQ" dirty="0" smtClean="0"/>
              <a:t>•	تغيرات في الشهية ، وقد يبحث البعض عن اشياء لها جاذبية ، ليجبر نفسه على تناول الطعام . وهذه الحالة تؤدي الى فقدان وزن المصاب بالاكتئاب ، في حين نجد أن بعض المصابين قد تظهر  لديهم رغبة قوية في تناول الطعام ، مما يزيد من وزنهم .</a:t>
            </a:r>
          </a:p>
          <a:p>
            <a:r>
              <a:rPr lang="ar-IQ" dirty="0" smtClean="0"/>
              <a:t>•	تغيرات في عادات النوم </a:t>
            </a:r>
            <a:r>
              <a:rPr lang="en-US" dirty="0" smtClean="0"/>
              <a:t>sleep habits ، </a:t>
            </a:r>
            <a:r>
              <a:rPr lang="ar-IQ" dirty="0" smtClean="0"/>
              <a:t>فالمكتئبين غير قادرين على النوم ، أو تنويم انفسهم دائما .</a:t>
            </a:r>
          </a:p>
          <a:p>
            <a:r>
              <a:rPr lang="ar-IQ" dirty="0" smtClean="0"/>
              <a:t>•	مستوى منخفض جدا من الحيوية او النشاط ، مع اعياء ( تعب ) </a:t>
            </a:r>
            <a:r>
              <a:rPr lang="en-US" dirty="0" smtClean="0"/>
              <a:t>fatigue </a:t>
            </a:r>
            <a:r>
              <a:rPr lang="ar-IQ" dirty="0" smtClean="0"/>
              <a:t>مفرط ، وتركيز ضعيف على تسلسل الافكار .</a:t>
            </a:r>
          </a:p>
          <a:p>
            <a:r>
              <a:rPr lang="ar-IQ" dirty="0" smtClean="0"/>
              <a:t>•	ليست لدي الناس المكتئبين دافعية لعمل أي شيء ، وقد يجدون انفسهم غير قادرين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28539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جنون الهوس والاكتئاب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هو مرض ذهاني ، يشاهد فيه الاضطراب الانفعالي المتطرف ، وتتوالى فيه دورات متكررة من الهوس والاكتئاب ، أو يكون خليطا من أدوار الهوس والاكتئاب ( و</a:t>
            </a:r>
            <a:endParaRPr lang="ar-SA" dirty="0" smtClean="0"/>
          </a:p>
          <a:p>
            <a:r>
              <a:rPr lang="ar-IQ" dirty="0" smtClean="0"/>
              <a:t>قد يتخللها فترات انتقالية يكون فيها الفرد عاديا نسبيا )</a:t>
            </a:r>
            <a:endParaRPr lang="ar-SA" dirty="0" smtClean="0"/>
          </a:p>
          <a:p>
            <a:r>
              <a:rPr lang="ar-IQ" dirty="0" smtClean="0"/>
              <a:t>تصنيف ذهان الهوس والاكتئاب :</a:t>
            </a:r>
          </a:p>
          <a:p>
            <a:r>
              <a:rPr lang="ar-IQ" dirty="0" smtClean="0"/>
              <a:t>	هناك أنماط اكلينيكية ثلاثة لذهان الهوس والاكتئاب :</a:t>
            </a:r>
          </a:p>
          <a:p>
            <a:r>
              <a:rPr lang="ar-IQ" dirty="0" smtClean="0"/>
              <a:t>1 – الهوس.</a:t>
            </a:r>
          </a:p>
          <a:p>
            <a:r>
              <a:rPr lang="ar-IQ" dirty="0" smtClean="0"/>
              <a:t>2 – الاكتئاب.</a:t>
            </a:r>
          </a:p>
          <a:p>
            <a:r>
              <a:rPr lang="ar-IQ" dirty="0" smtClean="0"/>
              <a:t>3 – الذهان الدوري أو المختلط </a:t>
            </a:r>
            <a:r>
              <a:rPr lang="ar-SA" dirty="0" smtClean="0"/>
              <a:t>.</a:t>
            </a:r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0202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الهوس الخفيف </a:t>
            </a:r>
            <a:endParaRPr lang="ar-SA" dirty="0" smtClean="0"/>
          </a:p>
          <a:p>
            <a:r>
              <a:rPr lang="en-US" dirty="0" smtClean="0"/>
              <a:t>	</a:t>
            </a:r>
            <a:r>
              <a:rPr lang="ar-IQ" dirty="0" smtClean="0"/>
              <a:t>ويتميز بأنه يحوي صفات المرض العامة ، أما علاماتها الإكلينيكية فهي :</a:t>
            </a:r>
          </a:p>
          <a:p>
            <a:r>
              <a:rPr lang="ar-IQ" dirty="0" smtClean="0"/>
              <a:t>أ – وجود ثالوث الهوس بدرجة طفيفة لا تصل إلى شدة </a:t>
            </a:r>
            <a:r>
              <a:rPr lang="ar-IQ" dirty="0" err="1" smtClean="0"/>
              <a:t>ذهانية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ب – يستطيع المريض أن يتحقق من وضعه وعلاقته مع البيئة .</a:t>
            </a:r>
          </a:p>
          <a:p>
            <a:r>
              <a:rPr lang="ar-IQ" dirty="0" smtClean="0"/>
              <a:t>ج – قلما يظهر المريض سلوكا شاذا لدرجة تتعارض مع المجتمع .</a:t>
            </a:r>
          </a:p>
          <a:p>
            <a:r>
              <a:rPr lang="ar-IQ" dirty="0" smtClean="0"/>
              <a:t>د – يبدو المريض </a:t>
            </a:r>
            <a:r>
              <a:rPr lang="ar-IQ" dirty="0" err="1" smtClean="0"/>
              <a:t>مملوءا</a:t>
            </a:r>
            <a:r>
              <a:rPr lang="ar-IQ" dirty="0" smtClean="0"/>
              <a:t> بالحيوية والنشاط ، لا يكاد يستقر في مكان .</a:t>
            </a:r>
          </a:p>
          <a:p>
            <a:r>
              <a:rPr lang="ar-IQ" dirty="0" smtClean="0"/>
              <a:t>هـ - يميل إلى التعدي ، فتكثر مشاجراته بعض الشيء ويحب السيطرة من حوله ولا يطيق النقد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10793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 (الهوس)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– يرسم المريض كثيرا من الخطط والأفكار ، ويؤكد أنها سبيلها إلى حيز التنفيذ ، ولكنه عادة لا ينفذها بشكل جاد ، وهو يبدأ أغلب المشاريع دفعة واحدة ، ولكنه لا يصل </a:t>
            </a:r>
            <a:r>
              <a:rPr lang="ar-IQ" dirty="0" err="1" smtClean="0"/>
              <a:t>بأيها</a:t>
            </a:r>
            <a:r>
              <a:rPr lang="ar-IQ" dirty="0" smtClean="0"/>
              <a:t> إلى غايته .</a:t>
            </a:r>
          </a:p>
          <a:p>
            <a:r>
              <a:rPr lang="ar-IQ" dirty="0" smtClean="0"/>
              <a:t>ي – لا يتقيد المريض – أحيانا – بالقواعد الخلقية ، مما يوقعه تحت طائلة القانون .</a:t>
            </a:r>
          </a:p>
          <a:p>
            <a:r>
              <a:rPr lang="ar-IQ" dirty="0" smtClean="0"/>
              <a:t>ز – تظل ذاكرة المريض سليمة ، وقد تزداد حدة . 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9611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 (الهوس الحاد)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إما أن يشتد بشكل يجعله أقرب إلى السخرية الهجومية ، ويفقد الجانب المشع منه ، وإما أن ينقلب إلى عدوان وغضب مع فرط في الحساسية ، يتناوب مع هذا المرح القاسي .</a:t>
            </a:r>
          </a:p>
          <a:p>
            <a:r>
              <a:rPr lang="ar-IQ" dirty="0" smtClean="0"/>
              <a:t>ب – يشتد انتباه المريض للمؤثرات الداخلية والخارجية على حد سواء ، ولا يستمر في اتجاه معين ، بل ينتقل من مؤثر لآخر .</a:t>
            </a:r>
          </a:p>
          <a:p>
            <a:r>
              <a:rPr lang="ar-IQ" dirty="0" smtClean="0"/>
              <a:t>ج – تضطرب علاقته بالبيئة ، فنراه لا يراعي الآداب العامة ، ويتصرف بشكل فاضح ، ويقول ويفعل ما ينافي الأخلاق والتقاليد المرعية .</a:t>
            </a:r>
          </a:p>
          <a:p>
            <a:r>
              <a:rPr lang="ar-IQ" dirty="0" smtClean="0"/>
              <a:t>د – أن </a:t>
            </a:r>
            <a:r>
              <a:rPr lang="ar-IQ" dirty="0" err="1" smtClean="0"/>
              <a:t>الهلاوس</a:t>
            </a:r>
            <a:r>
              <a:rPr lang="ar-IQ" dirty="0" smtClean="0"/>
              <a:t> أكثر حدوثا هنا على الهوس الخفيف ... ولكنها مؤقتة ومتغيرة عادة ، وتتفق مع الاضطراب الانفعالي الأساسي 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01360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الاكتئاب (الهوس الحاد)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هـ- أن الضلالات – إذا حدثت – تكون متجهة إلى الشعور بالعظمة .</a:t>
            </a:r>
          </a:p>
          <a:p>
            <a:r>
              <a:rPr lang="ar-IQ" dirty="0" smtClean="0"/>
              <a:t>و – أن الأفكار تتطاير ( طيران الأفكار ) ، حتى تبلغ من سرعتها عدم ترابط ظاهري ، في حين أنها درجة شديدة من الطيران .</a:t>
            </a:r>
          </a:p>
          <a:p>
            <a:r>
              <a:rPr lang="ar-IQ" dirty="0" smtClean="0"/>
              <a:t>ي – أن إدراك المريض للبيئة من حيث معرفة الزمان والمكان والأشخاص – أحدها أو جميعها – قد يختل .</a:t>
            </a:r>
          </a:p>
          <a:p>
            <a:r>
              <a:rPr lang="ar-IQ" dirty="0" smtClean="0"/>
              <a:t>ز – أن بصيرته تضطرب ، بل إن كثيرا من هؤلاء المرضى يقول : حين سؤاله عما إذا كان مريضا من عدمه ، يقول أنه الآن ( بعد ظهور الأعراض ) قد شفي ، وأنه كان مريضا قبل ذلك ( يشير إلى أنه لما كان طبيعيا عاديا كان هذا من وجهة نظره الحالية هو المرض بذاته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177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الرهاب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يعرف الرهاب بأنه خوف شديد </a:t>
            </a:r>
            <a:r>
              <a:rPr lang="ar-IQ" dirty="0" err="1" smtClean="0"/>
              <a:t>لايتناسب</a:t>
            </a:r>
            <a:r>
              <a:rPr lang="ar-IQ" dirty="0" smtClean="0"/>
              <a:t> مع خطورة الموقف الخارجي، كما </a:t>
            </a:r>
            <a:r>
              <a:rPr lang="ar-IQ" dirty="0" err="1" smtClean="0"/>
              <a:t>لايستطيع</a:t>
            </a:r>
            <a:r>
              <a:rPr lang="ar-IQ" dirty="0" smtClean="0"/>
              <a:t> المصاب به تبريره او اعطاء سبب مقبول لحدوثه، يؤدي الى تجنب الموقف المخيف. لذللك فالخوف المرضى هو خوف لا عقلاني أو غير منطقي ، يدركه الفرد نفسه ، ولكنه لا يستطيع التخلص منه . وبما أن الخوف المرضي عبارة عن انفعال شديد فأنه يدفع بالفرد إلى تجنب المثير الذي يخيفه، لذا فأن عملية التجنب في حالة الخوف ، أمر شائع ويكون متناسباً إلى حد بعيد مع المنبه المثير للخوف.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66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الرهاب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b="1" dirty="0" smtClean="0"/>
              <a:t>متى يظهر الرهاب؟</a:t>
            </a:r>
          </a:p>
          <a:p>
            <a:pPr algn="just"/>
            <a:r>
              <a:rPr lang="ar-SA" dirty="0" smtClean="0"/>
              <a:t> يظهر الرهاب بظهور المثير للخوف سواء كان ذلك جسماً مادياً أو حالة اجتماعية ، فمثلا يظهر الرهاب عندما يكون لدى الفرد خوف غير منطقي وغير ملائم من الفئران ، إذ كلما اقترب المصاب من الفئران ازدادت لديه شدة الرهاب والخوف والضغوط ، فيدفعه الخوف به إلى الهرب منه . في حين يختفي الرهاب بغياب المثير أو المحفز الرهابي.</a:t>
            </a:r>
          </a:p>
          <a:p>
            <a:pPr algn="just"/>
            <a:r>
              <a:rPr lang="ar-SA" b="1" dirty="0" smtClean="0"/>
              <a:t>انواع الرهاب:</a:t>
            </a:r>
          </a:p>
          <a:p>
            <a:pPr algn="just"/>
            <a:r>
              <a:rPr lang="ar-IQ" dirty="0" smtClean="0">
                <a:effectLst/>
                <a:ea typeface="Times New Roman"/>
              </a:rPr>
              <a:t>يتنوع الرهاب بتنوع المثير أو المحفز ، فقد يكون الرهاب من الأفاعي أو المصاعد أو العناكب أو المرتفعات ، كما يظهر الرهاب أيضا ضمن الحالات الاجتماعية مثل الخطابة والمناطق المزدحمة</a:t>
            </a:r>
            <a:r>
              <a:rPr lang="ar-SA" dirty="0" smtClean="0">
                <a:ea typeface="Times New Roman"/>
              </a:rPr>
              <a:t>، </a:t>
            </a:r>
            <a:r>
              <a:rPr lang="ar-IQ" dirty="0" smtClean="0">
                <a:effectLst/>
                <a:ea typeface="Times New Roman"/>
              </a:rPr>
              <a:t>وبذلك يمكن تقسيم الرهاب (الخوف المرضي) على نوعين هما الخوف المرضي الخاص، والخوف المرضي الاجتماعي</a:t>
            </a:r>
            <a:r>
              <a:rPr lang="ar-IQ" dirty="0" smtClean="0">
                <a:effectLst/>
                <a:latin typeface="Simplified Arabic"/>
                <a:ea typeface="Times New Roman"/>
              </a:rPr>
              <a:t>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68822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الرهاب الاجتماعي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b="1" dirty="0" smtClean="0"/>
              <a:t>الرهاب الاجتماعي: </a:t>
            </a:r>
            <a:r>
              <a:rPr lang="ar-IQ" dirty="0" smtClean="0">
                <a:effectLst/>
                <a:ea typeface="Times New Roman"/>
                <a:cs typeface="Simplified Arabic"/>
              </a:rPr>
              <a:t>هو خوف الفرد من المواقف التي يوجد فيها ناس آخرون</a:t>
            </a:r>
            <a:r>
              <a:rPr lang="ar-SA" dirty="0" smtClean="0">
                <a:effectLst/>
                <a:ea typeface="Times New Roman"/>
                <a:cs typeface="Simplified Arabic"/>
              </a:rPr>
              <a:t> ولهذا فهو إذا كان يأكل ورأى الآخرين ينظرون إليه ، فأن الملعقة قد تقع من يده . وإذا كان بيده كوب الشاي فقد ينسكب عليه . ولهذا فأن قلقه المفرط هذا يضعه أمام خيارين ، إما أن يتوقف عن الأكل أو الشرب ، وإما أن يغادر المكان .	</a:t>
            </a:r>
            <a:endParaRPr lang="ar-SA" b="1" dirty="0" smtClean="0"/>
          </a:p>
          <a:p>
            <a:r>
              <a:rPr lang="ar-SA" b="1" dirty="0" err="1" smtClean="0"/>
              <a:t>ماهو</a:t>
            </a:r>
            <a:r>
              <a:rPr lang="ar-SA" b="1" dirty="0" smtClean="0"/>
              <a:t> الفرق بين الرهاب الاجتماعي والرهاب المرضي؟</a:t>
            </a:r>
          </a:p>
          <a:p>
            <a:r>
              <a:rPr lang="ar-IQ" dirty="0" smtClean="0">
                <a:effectLst/>
                <a:ea typeface="Times New Roman"/>
                <a:cs typeface="Simplified Arabic"/>
              </a:rPr>
              <a:t>أن الرهاب الاجتماعي يشمل الخوف من المواقف التي يتواجد فيها جمهور من الناس، والذي يؤدي به الى الشعور </a:t>
            </a:r>
            <a:r>
              <a:rPr lang="ar-IQ" dirty="0" err="1" smtClean="0">
                <a:effectLst/>
                <a:ea typeface="Times New Roman"/>
                <a:cs typeface="Simplified Arabic"/>
              </a:rPr>
              <a:t>بالاحراج</a:t>
            </a:r>
            <a:r>
              <a:rPr lang="ar-IQ" dirty="0" smtClean="0">
                <a:effectLst/>
                <a:ea typeface="Times New Roman"/>
                <a:cs typeface="Simplified Arabic"/>
              </a:rPr>
              <a:t> أو الخجل</a:t>
            </a:r>
            <a:r>
              <a:rPr lang="ar-SA" dirty="0" smtClean="0">
                <a:effectLst/>
                <a:ea typeface="Times New Roman"/>
                <a:cs typeface="Simplified Arabic"/>
              </a:rPr>
              <a:t>. </a:t>
            </a:r>
            <a:r>
              <a:rPr lang="ar-IQ" dirty="0" smtClean="0">
                <a:effectLst/>
                <a:ea typeface="Times New Roman"/>
                <a:cs typeface="Simplified Arabic"/>
              </a:rPr>
              <a:t> </a:t>
            </a:r>
            <a:r>
              <a:rPr lang="ar-SA" dirty="0" smtClean="0">
                <a:ea typeface="Times New Roman"/>
                <a:cs typeface="Simplified Arabic"/>
              </a:rPr>
              <a:t>اما الخوف المرضي يشمل الخوف من الحالات المرضية بدون وجود اعراض او احتمالية الاصابة.</a:t>
            </a:r>
          </a:p>
          <a:p>
            <a:r>
              <a:rPr lang="ar-SA" sz="3300" b="1" dirty="0" smtClean="0">
                <a:cs typeface="Simplified Arabic"/>
              </a:rPr>
              <a:t>هل يمكن اعتبار الخوف من الاصابة بمرض كورونا رهاب مرضي؟</a:t>
            </a:r>
            <a:endParaRPr lang="ar-IQ" sz="3300" b="1" dirty="0"/>
          </a:p>
        </p:txBody>
      </p:sp>
    </p:spTree>
    <p:extLst>
      <p:ext uri="{BB962C8B-B14F-4D97-AF65-F5344CB8AC3E}">
        <p14:creationId xmlns:p14="http://schemas.microsoft.com/office/powerpoint/2010/main" val="384322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الإعراض العامة للاكتئاب الرئيس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على الخروج من السرير ، وغير قادرين على انجاز واجباتهم المهنية أو المدرسية .</a:t>
            </a:r>
          </a:p>
          <a:p>
            <a:pPr marL="0" indent="0">
              <a:buNone/>
            </a:pPr>
            <a:r>
              <a:rPr lang="ar-IQ" dirty="0" smtClean="0"/>
              <a:t>•	الشعور بالسوء تجاه انفسهم ، وتقدير ذات منخفض </a:t>
            </a:r>
            <a:r>
              <a:rPr lang="en-US" dirty="0" smtClean="0"/>
              <a:t>low self-esteem ، </a:t>
            </a:r>
            <a:r>
              <a:rPr lang="ar-IQ" dirty="0" smtClean="0"/>
              <a:t>والشعور بعد القيمة </a:t>
            </a:r>
            <a:r>
              <a:rPr lang="en-US" dirty="0" smtClean="0"/>
              <a:t>feeling worthless ، </a:t>
            </a:r>
            <a:r>
              <a:rPr lang="ar-IQ" dirty="0" smtClean="0"/>
              <a:t>ولوم انفسهم </a:t>
            </a:r>
            <a:r>
              <a:rPr lang="en-US" dirty="0" smtClean="0"/>
              <a:t>blaming themselves </a:t>
            </a:r>
            <a:r>
              <a:rPr lang="ar-IQ" dirty="0" smtClean="0"/>
              <a:t>نحو أي شيء خاطئ في حياتهم والعالم . </a:t>
            </a:r>
            <a:endParaRPr lang="ar-SA" dirty="0" smtClean="0"/>
          </a:p>
          <a:p>
            <a:pPr marL="0" indent="0">
              <a:buNone/>
            </a:pPr>
            <a:r>
              <a:rPr lang="ar-IQ" dirty="0" smtClean="0"/>
              <a:t>•	يميل المكتئبين الى الشعور باليأس </a:t>
            </a:r>
            <a:r>
              <a:rPr lang="en-US" dirty="0" smtClean="0"/>
              <a:t>feel hopeless </a:t>
            </a:r>
            <a:r>
              <a:rPr lang="ar-IQ" dirty="0" smtClean="0"/>
              <a:t>حول المستقبل ، ولا يعتقدون بأنهم سيشعرون بالتحسن على الاطلاق (</a:t>
            </a:r>
            <a:r>
              <a:rPr lang="en-US" dirty="0" err="1" smtClean="0"/>
              <a:t>Hewstone</a:t>
            </a:r>
            <a:r>
              <a:rPr lang="en-US" dirty="0" smtClean="0"/>
              <a:t> et .al , 2005)</a:t>
            </a:r>
          </a:p>
          <a:p>
            <a:r>
              <a:rPr lang="en-US" dirty="0" smtClean="0"/>
              <a:t>	</a:t>
            </a:r>
            <a:r>
              <a:rPr lang="ar-IQ" dirty="0" smtClean="0"/>
              <a:t>أن اضطراب الاكتئاب الرئيسي ليست له نتائج سلبية في شعورهم بأنفسهم ومستقبلهم فقط ، بل ايضا على علاقاتهم الاجتماعية . </a:t>
            </a:r>
            <a:r>
              <a:rPr lang="ar-IQ" dirty="0" err="1" smtClean="0"/>
              <a:t>فاثناء</a:t>
            </a:r>
            <a:r>
              <a:rPr lang="ar-IQ" dirty="0" smtClean="0"/>
              <a:t> ما يحدث الاكتئاب يميل الناس الى الانسحاب الاجتماعي </a:t>
            </a:r>
            <a:r>
              <a:rPr lang="en-US" dirty="0" smtClean="0"/>
              <a:t>withdraw socially ، </a:t>
            </a:r>
            <a:r>
              <a:rPr lang="ar-IQ" dirty="0" smtClean="0"/>
              <a:t>والشعور بانعدام الامن </a:t>
            </a:r>
            <a:r>
              <a:rPr lang="en-US" dirty="0" smtClean="0"/>
              <a:t>insecure </a:t>
            </a:r>
            <a:r>
              <a:rPr lang="ar-IQ" dirty="0" smtClean="0"/>
              <a:t>في العلاقات ، واظهار الرفض </a:t>
            </a:r>
            <a:r>
              <a:rPr lang="ar-IQ" dirty="0" err="1" smtClean="0"/>
              <a:t>للاخرين</a:t>
            </a:r>
            <a:r>
              <a:rPr lang="ar-IQ" dirty="0" smtClean="0"/>
              <a:t> ، ومواجهة مستويات عالية من الصراع الشخصي </a:t>
            </a:r>
            <a:r>
              <a:rPr lang="en-US" dirty="0" smtClean="0"/>
              <a:t>interpersonal conflict ، </a:t>
            </a:r>
            <a:r>
              <a:rPr lang="ar-IQ" dirty="0" smtClean="0"/>
              <a:t>والضغوط . كما أن كل من العائلة والاقرباء يعانون من المكتئب ، وذلك بسبب قلة خبرتهم في التعامل مع المكتئب ومشاعر المعاناة والاحباط واليأس .  لذا ليس من المستغرب أن تكون الكآبة من أكبر وأخطر عوامل  الانتحار ، فتصل نسبة المنتحرين من المصابين بالاكتئاب الى 15 %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2510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الرهاب الاجتماعي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يشمل الخوف من المواقف التي يتواجد فيها جمهور من الناس، والذي يؤدي به الى الشعور </a:t>
            </a:r>
            <a:r>
              <a:rPr lang="ar-IQ" dirty="0" err="1" smtClean="0"/>
              <a:t>بالاحراج</a:t>
            </a:r>
            <a:r>
              <a:rPr lang="ar-IQ" dirty="0" smtClean="0"/>
              <a:t> أو الخجل لذا يمكن تعريفه بأنه خوف دائم وواضح من واحد أو أكثر من المواقف الاجتماعية أو الأداء الاجتماعي . بمعنى آخر هو خوف الفرد من المواقف التي يوجد فيها ناس آخرون . ولا يعني ذلك خوفه من إلحاق الأذى به</a:t>
            </a:r>
            <a:r>
              <a:rPr lang="ar-SA" dirty="0" smtClean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4109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الرهاب الاجتماعي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b="1" dirty="0" smtClean="0"/>
              <a:t>اعراض الرهاب الاجتماعي:</a:t>
            </a:r>
          </a:p>
          <a:p>
            <a:pPr>
              <a:lnSpc>
                <a:spcPct val="150000"/>
              </a:lnSpc>
            </a:pPr>
            <a:r>
              <a:rPr lang="ar-IQ" dirty="0">
                <a:ea typeface="Times New Roman"/>
                <a:cs typeface="Simplified Arabic"/>
              </a:rPr>
              <a:t>خوف الفرد من المواقف التي يوجد فيها ناس </a:t>
            </a:r>
            <a:r>
              <a:rPr lang="ar-IQ" dirty="0" smtClean="0">
                <a:ea typeface="Times New Roman"/>
                <a:cs typeface="Simplified Arabic"/>
              </a:rPr>
              <a:t>آخرون. يخاف </a:t>
            </a:r>
            <a:r>
              <a:rPr lang="ar-IQ" dirty="0">
                <a:ea typeface="Times New Roman"/>
                <a:cs typeface="Simplified Arabic"/>
              </a:rPr>
              <a:t>أن يمعن الآخرون النظر </a:t>
            </a:r>
            <a:r>
              <a:rPr lang="ar-IQ" dirty="0" smtClean="0">
                <a:ea typeface="Times New Roman"/>
                <a:cs typeface="Simplified Arabic"/>
              </a:rPr>
              <a:t>فيه</a:t>
            </a:r>
            <a:r>
              <a:rPr lang="ar-SA" dirty="0" smtClean="0">
                <a:ea typeface="Times New Roman"/>
                <a:cs typeface="Simplified Arabic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dirty="0" smtClean="0">
                <a:ea typeface="Times New Roman"/>
                <a:cs typeface="Simplified Arabic"/>
              </a:rPr>
              <a:t>ال</a:t>
            </a:r>
            <a:r>
              <a:rPr lang="ar-IQ" dirty="0" smtClean="0">
                <a:ea typeface="Times New Roman"/>
                <a:cs typeface="Simplified Arabic"/>
              </a:rPr>
              <a:t>شع</a:t>
            </a:r>
            <a:r>
              <a:rPr lang="ar-SA" dirty="0" smtClean="0">
                <a:ea typeface="Times New Roman"/>
                <a:cs typeface="Simplified Arabic"/>
              </a:rPr>
              <a:t>و</a:t>
            </a:r>
            <a:r>
              <a:rPr lang="ar-IQ" dirty="0" smtClean="0">
                <a:ea typeface="Times New Roman"/>
                <a:cs typeface="Simplified Arabic"/>
              </a:rPr>
              <a:t>ر  </a:t>
            </a:r>
            <a:r>
              <a:rPr lang="ar-IQ" dirty="0">
                <a:ea typeface="Times New Roman"/>
                <a:cs typeface="Simplified Arabic"/>
              </a:rPr>
              <a:t>بالإحراج أو </a:t>
            </a:r>
            <a:r>
              <a:rPr lang="ar-IQ" dirty="0" smtClean="0">
                <a:ea typeface="Times New Roman"/>
                <a:cs typeface="Simplified Arabic"/>
              </a:rPr>
              <a:t>الخجل.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IQ" dirty="0" smtClean="0">
                <a:ea typeface="Times New Roman"/>
                <a:cs typeface="Simplified Arabic"/>
              </a:rPr>
              <a:t> قلق مفرط </a:t>
            </a:r>
            <a:r>
              <a:rPr lang="ar-SA" dirty="0" smtClean="0">
                <a:ea typeface="Times New Roman"/>
                <a:cs typeface="Simplified Arabic"/>
              </a:rPr>
              <a:t>يدفعه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IQ" dirty="0">
                <a:ea typeface="Times New Roman"/>
                <a:cs typeface="Simplified Arabic"/>
              </a:rPr>
              <a:t>أن يتوقف عن الأكل أو </a:t>
            </a:r>
            <a:r>
              <a:rPr lang="ar-IQ" dirty="0" smtClean="0">
                <a:ea typeface="Times New Roman"/>
                <a:cs typeface="Simplified Arabic"/>
              </a:rPr>
              <a:t>الشرب، </a:t>
            </a:r>
            <a:r>
              <a:rPr lang="ar-SA" dirty="0" smtClean="0">
                <a:ea typeface="Times New Roman"/>
                <a:cs typeface="Simplified Arabic"/>
              </a:rPr>
              <a:t>او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SA" dirty="0" smtClean="0">
                <a:ea typeface="Times New Roman"/>
                <a:cs typeface="Simplified Arabic"/>
              </a:rPr>
              <a:t>م</a:t>
            </a:r>
            <a:r>
              <a:rPr lang="ar-IQ" dirty="0" smtClean="0">
                <a:ea typeface="Times New Roman"/>
                <a:cs typeface="Simplified Arabic"/>
              </a:rPr>
              <a:t>غادر</a:t>
            </a:r>
            <a:r>
              <a:rPr lang="ar-SA" dirty="0" smtClean="0">
                <a:ea typeface="Times New Roman"/>
                <a:cs typeface="Simplified Arabic"/>
              </a:rPr>
              <a:t>ة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IQ" dirty="0">
                <a:ea typeface="Times New Roman"/>
                <a:cs typeface="Simplified Arabic"/>
              </a:rPr>
              <a:t>المكان .	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SA" dirty="0" smtClean="0">
                <a:ea typeface="Times New Roman"/>
                <a:cs typeface="Simplified Arabic"/>
              </a:rPr>
              <a:t>الخوف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IQ" dirty="0">
                <a:ea typeface="Times New Roman"/>
                <a:cs typeface="Simplified Arabic"/>
              </a:rPr>
              <a:t>من النقد، أو الظهور أمام </a:t>
            </a:r>
            <a:r>
              <a:rPr lang="ar-IQ" dirty="0" smtClean="0">
                <a:ea typeface="Times New Roman"/>
                <a:cs typeface="Simplified Arabic"/>
              </a:rPr>
              <a:t>الآخرين، </a:t>
            </a:r>
            <a:r>
              <a:rPr lang="ar-IQ" dirty="0">
                <a:ea typeface="Times New Roman"/>
                <a:cs typeface="Simplified Arabic"/>
              </a:rPr>
              <a:t>أو ممارسة الرياضة </a:t>
            </a:r>
            <a:r>
              <a:rPr lang="ar-IQ" dirty="0" smtClean="0">
                <a:ea typeface="Times New Roman"/>
                <a:cs typeface="Simplified Arabic"/>
              </a:rPr>
              <a:t>بحضورهم، 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SA" dirty="0" smtClean="0">
                <a:ea typeface="Times New Roman"/>
                <a:cs typeface="Simplified Arabic"/>
              </a:rPr>
              <a:t>الخوف من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IQ" dirty="0">
                <a:ea typeface="Times New Roman"/>
                <a:cs typeface="Simplified Arabic"/>
              </a:rPr>
              <a:t>مواجهة الجنس الآخر، بل هو يخشى حتى التقاء العيون. 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SA" dirty="0" smtClean="0">
                <a:ea typeface="Times New Roman"/>
                <a:cs typeface="Simplified Arabic"/>
              </a:rPr>
              <a:t>الخوف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r>
              <a:rPr lang="ar-IQ" dirty="0">
                <a:ea typeface="Times New Roman"/>
                <a:cs typeface="Simplified Arabic"/>
              </a:rPr>
              <a:t>من الفشل أمام </a:t>
            </a:r>
            <a:r>
              <a:rPr lang="ar-IQ" dirty="0" smtClean="0">
                <a:ea typeface="Times New Roman"/>
                <a:cs typeface="Simplified Arabic"/>
              </a:rPr>
              <a:t>الآخرين. 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IQ" dirty="0" smtClean="0">
                <a:ea typeface="Times New Roman"/>
                <a:cs typeface="Simplified Arabic"/>
              </a:rPr>
              <a:t>احمرار</a:t>
            </a:r>
            <a:r>
              <a:rPr lang="ar-IQ" dirty="0">
                <a:ea typeface="Times New Roman"/>
                <a:cs typeface="Simplified Arabic"/>
              </a:rPr>
              <a:t>، </a:t>
            </a:r>
            <a:r>
              <a:rPr lang="ar-IQ" dirty="0" smtClean="0">
                <a:ea typeface="Times New Roman"/>
                <a:cs typeface="Simplified Arabic"/>
              </a:rPr>
              <a:t>و</a:t>
            </a:r>
            <a:r>
              <a:rPr lang="ar-SA" dirty="0" smtClean="0">
                <a:ea typeface="Times New Roman"/>
                <a:cs typeface="Simplified Arabic"/>
              </a:rPr>
              <a:t>ا</a:t>
            </a:r>
            <a:r>
              <a:rPr lang="ar-IQ" dirty="0" smtClean="0">
                <a:ea typeface="Times New Roman"/>
                <a:cs typeface="Simplified Arabic"/>
              </a:rPr>
              <a:t>رتع</a:t>
            </a:r>
            <a:r>
              <a:rPr lang="ar-SA" dirty="0" smtClean="0">
                <a:ea typeface="Times New Roman"/>
                <a:cs typeface="Simplified Arabic"/>
              </a:rPr>
              <a:t>ا</a:t>
            </a:r>
            <a:r>
              <a:rPr lang="ar-IQ" dirty="0" smtClean="0">
                <a:ea typeface="Times New Roman"/>
                <a:cs typeface="Simplified Arabic"/>
              </a:rPr>
              <a:t>ش </a:t>
            </a:r>
            <a:r>
              <a:rPr lang="ar-SA" dirty="0" smtClean="0">
                <a:ea typeface="Times New Roman"/>
                <a:cs typeface="Simplified Arabic"/>
              </a:rPr>
              <a:t>ال</a:t>
            </a:r>
            <a:r>
              <a:rPr lang="ar-IQ" dirty="0" smtClean="0">
                <a:ea typeface="Times New Roman"/>
                <a:cs typeface="Simplified Arabic"/>
              </a:rPr>
              <a:t>يد</a:t>
            </a:r>
            <a:r>
              <a:rPr lang="ar-SA" dirty="0" smtClean="0">
                <a:ea typeface="Times New Roman"/>
                <a:cs typeface="Simplified Arabic"/>
              </a:rPr>
              <a:t>ين</a:t>
            </a:r>
            <a:r>
              <a:rPr lang="ar-IQ" dirty="0" smtClean="0">
                <a:ea typeface="Times New Roman"/>
                <a:cs typeface="Simplified Arabic"/>
              </a:rPr>
              <a:t> 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IQ" dirty="0" smtClean="0">
                <a:ea typeface="Times New Roman"/>
                <a:cs typeface="Simplified Arabic"/>
              </a:rPr>
              <a:t>تصبب </a:t>
            </a:r>
            <a:r>
              <a:rPr lang="ar-IQ" dirty="0">
                <a:ea typeface="Times New Roman"/>
                <a:cs typeface="Simplified Arabic"/>
              </a:rPr>
              <a:t>العرق 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SA" dirty="0" smtClean="0">
                <a:ea typeface="Times New Roman"/>
                <a:cs typeface="Simplified Arabic"/>
              </a:rPr>
              <a:t>ازديا</a:t>
            </a:r>
            <a:r>
              <a:rPr lang="ar-IQ" dirty="0" smtClean="0">
                <a:ea typeface="Times New Roman"/>
                <a:cs typeface="Simplified Arabic"/>
              </a:rPr>
              <a:t>د </a:t>
            </a:r>
            <a:r>
              <a:rPr lang="ar-IQ" dirty="0">
                <a:ea typeface="Times New Roman"/>
                <a:cs typeface="Simplified Arabic"/>
              </a:rPr>
              <a:t>ضربات </a:t>
            </a:r>
            <a:r>
              <a:rPr lang="ar-SA" dirty="0" smtClean="0">
                <a:ea typeface="Times New Roman"/>
                <a:cs typeface="Simplified Arabic"/>
              </a:rPr>
              <a:t>ال</a:t>
            </a:r>
            <a:r>
              <a:rPr lang="ar-IQ" dirty="0" smtClean="0">
                <a:ea typeface="Times New Roman"/>
                <a:cs typeface="Simplified Arabic"/>
              </a:rPr>
              <a:t>قلب .</a:t>
            </a:r>
            <a:endParaRPr lang="ar-SA" dirty="0" smtClean="0">
              <a:ea typeface="Times New Roman"/>
              <a:cs typeface="Simplified Arabic"/>
            </a:endParaRPr>
          </a:p>
          <a:p>
            <a:pPr>
              <a:lnSpc>
                <a:spcPct val="150000"/>
              </a:lnSpc>
            </a:pPr>
            <a:r>
              <a:rPr lang="ar-SA" sz="2400" dirty="0" err="1" smtClean="0">
                <a:ea typeface="Calibri"/>
                <a:cs typeface="Simplified Arabic"/>
              </a:rPr>
              <a:t>بالاضافة</a:t>
            </a:r>
            <a:r>
              <a:rPr lang="ar-SA" sz="2400" dirty="0" smtClean="0">
                <a:ea typeface="Calibri"/>
                <a:cs typeface="Simplified Arabic"/>
              </a:rPr>
              <a:t> الى الاعراض الجسمية والنفسية.</a:t>
            </a:r>
            <a:endParaRPr lang="en-US" sz="2400" dirty="0">
              <a:ea typeface="Calibri"/>
              <a:cs typeface="Arial"/>
            </a:endParaRPr>
          </a:p>
          <a:p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19638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هو اضطراب نفسي يتميز ويشمل جميع ما يصاحب انخفاض المزاج من تدني تقدير الذات ، وفقدان أو خسارة المتعة واللذة في ممارسة الأنشطة اليومية الاعتيادية ، وهذا التجمع من الأعراض أو (المتلازمة) كما تسمى تصنف كأحد اضطرابات المزاج كما في تشخيص الجمعية الأمريكية للطب النفسي</a:t>
            </a:r>
            <a:r>
              <a:rPr lang="ar-SA" dirty="0" smtClean="0"/>
              <a:t>.</a:t>
            </a:r>
          </a:p>
          <a:p>
            <a:r>
              <a:rPr lang="ar-SA" b="1" u="sng" dirty="0" smtClean="0"/>
              <a:t>انواع الاكتئاب</a:t>
            </a:r>
          </a:p>
          <a:p>
            <a:r>
              <a:rPr lang="ar-SA" b="1" dirty="0" smtClean="0"/>
              <a:t>تصنيف وفقا للشدة والدرجة</a:t>
            </a:r>
            <a:endParaRPr lang="ar-SA" dirty="0" smtClean="0"/>
          </a:p>
          <a:p>
            <a:r>
              <a:rPr lang="ar-SA" dirty="0" smtClean="0"/>
              <a:t>خفيف: ويتصف بمزاج منقبض ، وتعب متزايد ، وفقدان الاهتمام والمتعة ، كما يصاحب ذلك في العادة اضطرابات (</a:t>
            </a:r>
            <a:r>
              <a:rPr lang="ar-SA" dirty="0" err="1" smtClean="0"/>
              <a:t>سيكوسوماتية</a:t>
            </a:r>
            <a:r>
              <a:rPr lang="ar-SA" dirty="0" smtClean="0"/>
              <a:t>) ، ومع أن المصاب به قد يواجه صعوبة في استمراره بعمله أو التزاماته الاجتماعية ، إلا أنه لا يتوقف عن الإيفاء بها .</a:t>
            </a:r>
          </a:p>
          <a:p>
            <a:r>
              <a:rPr lang="ar-SA" dirty="0" smtClean="0"/>
              <a:t>المعتدل: تظهر فيه أعراض الاكتئاب الخفيف فضلاً عن ظهور أعراض أخرى تتمثل باضطرابات النوم والشهية .</a:t>
            </a:r>
          </a:p>
          <a:p>
            <a:r>
              <a:rPr lang="ar-SA" dirty="0" smtClean="0"/>
              <a:t>الحاد: وتظهر فيه أعراض الاكتئاب المعتدل فضلا عن الشعور بعدم القيمة وفقدان احترام الذات ، والتهيج والشعور بالذنب ، ويكون الكرب فيه شديداً ومصحوباً بأفكار انتحارية .</a:t>
            </a:r>
          </a:p>
        </p:txBody>
      </p:sp>
    </p:spTree>
    <p:extLst>
      <p:ext uri="{BB962C8B-B14F-4D97-AF65-F5344CB8AC3E}">
        <p14:creationId xmlns:p14="http://schemas.microsoft.com/office/powerpoint/2010/main" val="428755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الاكتئاب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ويقوم على أساس منشأ الاكتئاب ، ويكون في حالتين :</a:t>
            </a:r>
          </a:p>
          <a:p>
            <a:r>
              <a:rPr lang="ar-IQ" dirty="0" smtClean="0"/>
              <a:t>1. 	الاكتئاب النفسي، وتكون أسبابه نفسية خارجية ينتج معظمها عن فقدان: موت شخص عزيز، أو هجران، أو خسارة. ويسمى أيضا بالاكتئاب الانفعالي أو العصابي .</a:t>
            </a:r>
          </a:p>
          <a:p>
            <a:r>
              <a:rPr lang="ar-IQ" dirty="0" smtClean="0"/>
              <a:t>2. 	الاكتئاب </a:t>
            </a:r>
            <a:r>
              <a:rPr lang="ar-IQ" dirty="0" err="1" smtClean="0"/>
              <a:t>الذهاني</a:t>
            </a:r>
            <a:r>
              <a:rPr lang="ar-IQ" dirty="0" smtClean="0"/>
              <a:t> ، يكون ناجماً عن استعداد وراثي (تكويني) ينتقل بواسطة جينات معينة ، أو خلل حياتي (بيولوجي) أو زيادة أو نقصان في مستوى نشاط المرسلات العصبية، أو عدم توازن في الهرمونات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5697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1065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نماذج من الاضطرابات النفسية</vt:lpstr>
      <vt:lpstr>الرهاب</vt:lpstr>
      <vt:lpstr>الرهاب</vt:lpstr>
      <vt:lpstr>الرهاب الاجتماعي</vt:lpstr>
      <vt:lpstr>الإعراض العامة للاكتئاب الرئيس </vt:lpstr>
      <vt:lpstr>الرهاب الاجتماعي </vt:lpstr>
      <vt:lpstr>الرهاب الاجتماعي</vt:lpstr>
      <vt:lpstr>الاكتئاب</vt:lpstr>
      <vt:lpstr>الاكتئاب</vt:lpstr>
      <vt:lpstr>الاكتئاب</vt:lpstr>
      <vt:lpstr>الاكتئاب</vt:lpstr>
      <vt:lpstr>الإعراض العامة للاكتئاب الرئيس </vt:lpstr>
      <vt:lpstr>جنون الهوس والاكتئاب</vt:lpstr>
      <vt:lpstr>الاكتئاب</vt:lpstr>
      <vt:lpstr>الاكتئاب (الهوس)</vt:lpstr>
      <vt:lpstr>الاكتئاب (الهوس الحاد)</vt:lpstr>
      <vt:lpstr>الاكتئاب (الهوس الحاد)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من الاضطرابات النفسية</dc:title>
  <dc:creator>Maher</dc:creator>
  <cp:lastModifiedBy>Maher</cp:lastModifiedBy>
  <cp:revision>7</cp:revision>
  <dcterms:created xsi:type="dcterms:W3CDTF">2020-03-29T17:02:36Z</dcterms:created>
  <dcterms:modified xsi:type="dcterms:W3CDTF">2020-03-29T18:49:50Z</dcterms:modified>
</cp:coreProperties>
</file>