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3/27/2020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3/27/2020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3/27/2020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3/27/2020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3/27/2020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3/27/2020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3/27/2020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a:solidFill>
                  <a:srgbClr val="FFFF00"/>
                </a:solidFill>
                <a:effectLst>
                  <a:outerShdw blurRad="38100" dist="38100" dir="2700000" algn="tl">
                    <a:srgbClr val="000000">
                      <a:alpha val="43137"/>
                    </a:srgbClr>
                  </a:outerShdw>
                </a:effectLst>
              </a:rPr>
              <a:t>Resolution Method in AI</a:t>
            </a:r>
          </a:p>
        </p:txBody>
      </p:sp>
      <p:sp>
        <p:nvSpPr>
          <p:cNvPr id="3" name="Subtitle 2"/>
          <p:cNvSpPr>
            <a:spLocks noGrp="1"/>
          </p:cNvSpPr>
          <p:nvPr>
            <p:ph type="subTitle" idx="1"/>
          </p:nvPr>
        </p:nvSpPr>
        <p:spPr>
          <a:xfrm>
            <a:off x="1036750" y="5048877"/>
            <a:ext cx="9448800" cy="685800"/>
          </a:xfrm>
        </p:spPr>
        <p:txBody>
          <a:bodyPr/>
          <a:lstStyle/>
          <a:p>
            <a:r>
              <a:rPr lang="en-US" b="1" dirty="0" smtClean="0">
                <a:solidFill>
                  <a:srgbClr val="FFFF00"/>
                </a:solidFill>
                <a:effectLst>
                  <a:outerShdw blurRad="38100" dist="38100" dir="2700000" algn="tl">
                    <a:srgbClr val="000000">
                      <a:alpha val="43137"/>
                    </a:srgbClr>
                  </a:outerShdw>
                </a:effectLst>
              </a:rPr>
              <a:t>Assistant proof.  Dr. Emad I Abdul Kareem </a:t>
            </a:r>
            <a:endParaRPr lang="en-US"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2421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206062"/>
            <a:ext cx="11719775" cy="6452315"/>
          </a:xfrm>
        </p:spPr>
        <p:txBody>
          <a:bodyPr>
            <a:normAutofit fontScale="92500" lnSpcReduction="20000"/>
          </a:bodyPr>
          <a:lstStyle/>
          <a:p>
            <a:pPr marL="0" indent="0">
              <a:buNone/>
            </a:pPr>
            <a:r>
              <a:rPr lang="en-US" b="1" dirty="0">
                <a:solidFill>
                  <a:srgbClr val="FFFF00"/>
                </a:solidFill>
              </a:rPr>
              <a:t>Solution:</a:t>
            </a:r>
            <a:r>
              <a:rPr lang="en-US" dirty="0">
                <a:solidFill>
                  <a:srgbClr val="FFFF00"/>
                </a:solidFill>
              </a:rPr>
              <a:t> Let’s construct propositions of the given sentences one by one:</a:t>
            </a:r>
          </a:p>
          <a:p>
            <a:pPr marL="0" indent="0">
              <a:buNone/>
            </a:pPr>
            <a:r>
              <a:rPr lang="en-US" dirty="0">
                <a:solidFill>
                  <a:srgbClr val="FFFF00"/>
                </a:solidFill>
              </a:rPr>
              <a:t> </a:t>
            </a:r>
          </a:p>
          <a:p>
            <a:pPr marL="457200" indent="-457200">
              <a:buAutoNum type="arabicParenR"/>
            </a:pPr>
            <a:r>
              <a:rPr lang="en-US" dirty="0" smtClean="0">
                <a:solidFill>
                  <a:srgbClr val="FFFF00"/>
                </a:solidFill>
              </a:rPr>
              <a:t>Let</a:t>
            </a:r>
            <a:r>
              <a:rPr lang="en-US" b="1" dirty="0">
                <a:solidFill>
                  <a:srgbClr val="FFFF00"/>
                </a:solidFill>
              </a:rPr>
              <a:t>, </a:t>
            </a:r>
            <a:r>
              <a:rPr lang="ar-IQ" b="1" dirty="0" smtClean="0">
                <a:solidFill>
                  <a:srgbClr val="FFFF00"/>
                </a:solidFill>
              </a:rPr>
              <a:t>  </a:t>
            </a:r>
          </a:p>
          <a:p>
            <a:pPr marL="0" indent="0">
              <a:buNone/>
            </a:pPr>
            <a:r>
              <a:rPr lang="ar-IQ" dirty="0" smtClean="0">
                <a:solidFill>
                  <a:srgbClr val="FFFF00"/>
                </a:solidFill>
              </a:rPr>
              <a:t>           </a:t>
            </a:r>
            <a:r>
              <a:rPr lang="en-US" dirty="0" smtClean="0">
                <a:solidFill>
                  <a:srgbClr val="FFFF00"/>
                </a:solidFill>
              </a:rPr>
              <a:t>The </a:t>
            </a:r>
            <a:r>
              <a:rPr lang="en-US" dirty="0">
                <a:solidFill>
                  <a:srgbClr val="FFFF00"/>
                </a:solidFill>
              </a:rPr>
              <a:t>humidity is high or the sky is cloudy</a:t>
            </a:r>
          </a:p>
          <a:p>
            <a:pPr marL="0" indent="0">
              <a:buNone/>
            </a:pPr>
            <a:r>
              <a:rPr lang="ar-IQ" dirty="0" smtClean="0">
                <a:solidFill>
                  <a:srgbClr val="FFFF00"/>
                </a:solidFill>
              </a:rPr>
              <a:t>     </a:t>
            </a:r>
            <a:r>
              <a:rPr lang="en-US" dirty="0" smtClean="0">
                <a:solidFill>
                  <a:srgbClr val="FFFF00"/>
                </a:solidFill>
              </a:rPr>
              <a:t>P: Humidity is high.</a:t>
            </a:r>
          </a:p>
          <a:p>
            <a:pPr marL="0" indent="0">
              <a:buNone/>
            </a:pPr>
            <a:r>
              <a:rPr lang="en-US" dirty="0" smtClean="0">
                <a:solidFill>
                  <a:srgbClr val="FFFF00"/>
                </a:solidFill>
              </a:rPr>
              <a:t>     Q: Sky is cloudy.</a:t>
            </a:r>
          </a:p>
          <a:p>
            <a:pPr marL="0" indent="0">
              <a:buNone/>
            </a:pPr>
            <a:r>
              <a:rPr lang="en-US" dirty="0" smtClean="0">
                <a:solidFill>
                  <a:srgbClr val="FFFF00"/>
                </a:solidFill>
              </a:rPr>
              <a:t>It will be represented as </a:t>
            </a:r>
            <a:r>
              <a:rPr lang="en-US" b="1" dirty="0" smtClean="0">
                <a:solidFill>
                  <a:srgbClr val="FFFF00"/>
                </a:solidFill>
              </a:rPr>
              <a:t>P V Q.</a:t>
            </a:r>
            <a:endParaRPr lang="en-US" dirty="0" smtClean="0">
              <a:solidFill>
                <a:srgbClr val="FFFF00"/>
              </a:solidFill>
            </a:endParaRPr>
          </a:p>
          <a:p>
            <a:pPr marL="0" indent="0">
              <a:buNone/>
            </a:pPr>
            <a:r>
              <a:rPr lang="en-US" dirty="0">
                <a:solidFill>
                  <a:srgbClr val="FFFF00"/>
                </a:solidFill>
              </a:rPr>
              <a:t> </a:t>
            </a:r>
          </a:p>
          <a:p>
            <a:pPr marL="0" indent="0">
              <a:buNone/>
            </a:pPr>
            <a:r>
              <a:rPr lang="en-US" b="1" dirty="0">
                <a:solidFill>
                  <a:srgbClr val="FFFF00"/>
                </a:solidFill>
              </a:rPr>
              <a:t>2</a:t>
            </a:r>
            <a:r>
              <a:rPr lang="en-US" b="1" dirty="0" smtClean="0">
                <a:solidFill>
                  <a:srgbClr val="FFFF00"/>
                </a:solidFill>
              </a:rPr>
              <a:t>)</a:t>
            </a:r>
            <a:r>
              <a:rPr lang="ar-IQ" b="1" dirty="0" smtClean="0">
                <a:solidFill>
                  <a:srgbClr val="FFFF00"/>
                </a:solidFill>
              </a:rPr>
              <a:t>      </a:t>
            </a:r>
            <a:r>
              <a:rPr lang="en-US" dirty="0" smtClean="0">
                <a:solidFill>
                  <a:srgbClr val="FFFF00"/>
                </a:solidFill>
              </a:rPr>
              <a:t> </a:t>
            </a:r>
            <a:r>
              <a:rPr lang="en-US" dirty="0">
                <a:solidFill>
                  <a:srgbClr val="FFFF00"/>
                </a:solidFill>
              </a:rPr>
              <a:t>If the sky is cloudy, then it will rain</a:t>
            </a:r>
            <a:endParaRPr lang="ar-IQ" dirty="0" smtClean="0">
              <a:solidFill>
                <a:srgbClr val="FFFF00"/>
              </a:solidFill>
            </a:endParaRPr>
          </a:p>
          <a:p>
            <a:pPr marL="0" indent="0">
              <a:buNone/>
            </a:pPr>
            <a:r>
              <a:rPr lang="ar-IQ" dirty="0" smtClean="0">
                <a:solidFill>
                  <a:srgbClr val="FFFF00"/>
                </a:solidFill>
              </a:rPr>
              <a:t>       </a:t>
            </a:r>
            <a:r>
              <a:rPr lang="en-US" dirty="0" smtClean="0">
                <a:solidFill>
                  <a:srgbClr val="FFFF00"/>
                </a:solidFill>
              </a:rPr>
              <a:t>Q</a:t>
            </a:r>
            <a:r>
              <a:rPr lang="en-US" dirty="0">
                <a:solidFill>
                  <a:srgbClr val="FFFF00"/>
                </a:solidFill>
              </a:rPr>
              <a:t>: Sky is cloudy.                      …</a:t>
            </a:r>
            <a:r>
              <a:rPr lang="en-US" b="1" dirty="0">
                <a:solidFill>
                  <a:srgbClr val="FFFF00"/>
                </a:solidFill>
              </a:rPr>
              <a:t>from (1)</a:t>
            </a:r>
            <a:endParaRPr lang="en-US" dirty="0">
              <a:solidFill>
                <a:srgbClr val="FFFF00"/>
              </a:solidFill>
            </a:endParaRPr>
          </a:p>
          <a:p>
            <a:pPr marL="0" indent="0">
              <a:buNone/>
            </a:pPr>
            <a:r>
              <a:rPr lang="en-US" dirty="0">
                <a:solidFill>
                  <a:srgbClr val="FFFF00"/>
                </a:solidFill>
              </a:rPr>
              <a:t>Let, R: It will rain.</a:t>
            </a:r>
          </a:p>
          <a:p>
            <a:pPr marL="0" indent="0">
              <a:buNone/>
            </a:pPr>
            <a:r>
              <a:rPr lang="en-US" dirty="0">
                <a:solidFill>
                  <a:srgbClr val="FFFF00"/>
                </a:solidFill>
              </a:rPr>
              <a:t>It will be represented as </a:t>
            </a:r>
            <a:r>
              <a:rPr lang="en-US" b="1" dirty="0">
                <a:solidFill>
                  <a:srgbClr val="FFFF00"/>
                </a:solidFill>
              </a:rPr>
              <a:t>Q </a:t>
            </a:r>
            <a:r>
              <a:rPr lang="en-US" dirty="0">
                <a:solidFill>
                  <a:srgbClr val="FFFF00"/>
                </a:solidFill>
              </a:rPr>
              <a:t>→</a:t>
            </a:r>
            <a:r>
              <a:rPr lang="en-US" b="1" dirty="0">
                <a:solidFill>
                  <a:srgbClr val="FFFF00"/>
                </a:solidFill>
              </a:rPr>
              <a:t> R.</a:t>
            </a:r>
            <a:endParaRPr lang="en-US" dirty="0">
              <a:solidFill>
                <a:srgbClr val="FFFF00"/>
              </a:solidFill>
            </a:endParaRPr>
          </a:p>
          <a:p>
            <a:pPr marL="0" indent="0">
              <a:buNone/>
            </a:pPr>
            <a:r>
              <a:rPr lang="en-US" dirty="0">
                <a:solidFill>
                  <a:srgbClr val="FFFF00"/>
                </a:solidFill>
              </a:rPr>
              <a:t> </a:t>
            </a:r>
          </a:p>
          <a:p>
            <a:pPr marL="0" indent="0">
              <a:buNone/>
            </a:pPr>
            <a:r>
              <a:rPr lang="en-US" b="1" dirty="0">
                <a:solidFill>
                  <a:srgbClr val="FFFF00"/>
                </a:solidFill>
              </a:rPr>
              <a:t>3)</a:t>
            </a:r>
            <a:r>
              <a:rPr lang="en-US" dirty="0">
                <a:solidFill>
                  <a:srgbClr val="FFFF00"/>
                </a:solidFill>
              </a:rPr>
              <a:t> </a:t>
            </a:r>
            <a:r>
              <a:rPr lang="ar-IQ" dirty="0" smtClean="0">
                <a:solidFill>
                  <a:srgbClr val="FFFF00"/>
                </a:solidFill>
              </a:rPr>
              <a:t>      </a:t>
            </a:r>
            <a:r>
              <a:rPr lang="en-US" dirty="0" smtClean="0">
                <a:solidFill>
                  <a:srgbClr val="FFFF00"/>
                </a:solidFill>
              </a:rPr>
              <a:t>If </a:t>
            </a:r>
            <a:r>
              <a:rPr lang="en-US" dirty="0">
                <a:solidFill>
                  <a:srgbClr val="FFFF00"/>
                </a:solidFill>
              </a:rPr>
              <a:t>the humidity is high, then it is hot.</a:t>
            </a:r>
            <a:endParaRPr lang="ar-IQ" dirty="0" smtClean="0">
              <a:solidFill>
                <a:srgbClr val="FFFF00"/>
              </a:solidFill>
            </a:endParaRPr>
          </a:p>
          <a:p>
            <a:pPr marL="0" indent="0">
              <a:buNone/>
            </a:pPr>
            <a:r>
              <a:rPr lang="ar-IQ" dirty="0">
                <a:solidFill>
                  <a:srgbClr val="FFFF00"/>
                </a:solidFill>
              </a:rPr>
              <a:t> </a:t>
            </a:r>
            <a:r>
              <a:rPr lang="ar-IQ" dirty="0" smtClean="0">
                <a:solidFill>
                  <a:srgbClr val="FFFF00"/>
                </a:solidFill>
              </a:rPr>
              <a:t>      </a:t>
            </a:r>
            <a:r>
              <a:rPr lang="en-US" dirty="0" smtClean="0">
                <a:solidFill>
                  <a:srgbClr val="FFFF00"/>
                </a:solidFill>
              </a:rPr>
              <a:t>P</a:t>
            </a:r>
            <a:r>
              <a:rPr lang="en-US" dirty="0">
                <a:solidFill>
                  <a:srgbClr val="FFFF00"/>
                </a:solidFill>
              </a:rPr>
              <a:t>: Humidity is high.                 …</a:t>
            </a:r>
            <a:r>
              <a:rPr lang="en-US" b="1" dirty="0">
                <a:solidFill>
                  <a:srgbClr val="FFFF00"/>
                </a:solidFill>
              </a:rPr>
              <a:t>from (1)</a:t>
            </a:r>
            <a:endParaRPr lang="en-US" dirty="0">
              <a:solidFill>
                <a:srgbClr val="FFFF00"/>
              </a:solidFill>
            </a:endParaRPr>
          </a:p>
          <a:p>
            <a:pPr marL="0" indent="0">
              <a:buNone/>
            </a:pPr>
            <a:r>
              <a:rPr lang="en-US" dirty="0">
                <a:solidFill>
                  <a:srgbClr val="FFFF00"/>
                </a:solidFill>
              </a:rPr>
              <a:t>Let, S: It is hot.</a:t>
            </a:r>
          </a:p>
          <a:p>
            <a:pPr marL="0" indent="0">
              <a:buNone/>
            </a:pPr>
            <a:r>
              <a:rPr lang="en-US" dirty="0">
                <a:solidFill>
                  <a:srgbClr val="FFFF00"/>
                </a:solidFill>
              </a:rPr>
              <a:t>It will be represented as </a:t>
            </a:r>
            <a:r>
              <a:rPr lang="en-US" b="1" dirty="0">
                <a:solidFill>
                  <a:srgbClr val="FFFF00"/>
                </a:solidFill>
              </a:rPr>
              <a:t>P →   S.</a:t>
            </a:r>
            <a:endParaRPr lang="en-US" dirty="0">
              <a:solidFill>
                <a:srgbClr val="FFFF00"/>
              </a:solidFill>
            </a:endParaRPr>
          </a:p>
          <a:p>
            <a:pPr marL="0" indent="0">
              <a:buNone/>
            </a:pPr>
            <a:r>
              <a:rPr lang="en-US" dirty="0">
                <a:solidFill>
                  <a:srgbClr val="FFFF00"/>
                </a:solidFill>
              </a:rPr>
              <a:t> </a:t>
            </a:r>
          </a:p>
          <a:p>
            <a:pPr marL="0" indent="0">
              <a:buNone/>
            </a:pPr>
            <a:r>
              <a:rPr lang="en-US" b="1" dirty="0">
                <a:solidFill>
                  <a:srgbClr val="FFFF00"/>
                </a:solidFill>
              </a:rPr>
              <a:t>4)</a:t>
            </a:r>
            <a:r>
              <a:rPr lang="en-US" dirty="0">
                <a:solidFill>
                  <a:srgbClr val="FFFF00"/>
                </a:solidFill>
              </a:rPr>
              <a:t> ¬S: It is not hot.</a:t>
            </a:r>
          </a:p>
          <a:p>
            <a:endParaRPr lang="en-US" dirty="0"/>
          </a:p>
        </p:txBody>
      </p:sp>
    </p:spTree>
    <p:extLst>
      <p:ext uri="{BB962C8B-B14F-4D97-AF65-F5344CB8AC3E}">
        <p14:creationId xmlns:p14="http://schemas.microsoft.com/office/powerpoint/2010/main" val="2916582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ircle(in)">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circle(in)">
                                      <p:cBhvr>
                                        <p:cTn id="67" dur="20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circle(in)">
                                      <p:cBhvr>
                                        <p:cTn id="72" dur="20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circle(in)">
                                      <p:cBhvr>
                                        <p:cTn id="77" dur="20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circle(in)">
                                      <p:cBhvr>
                                        <p:cTn id="82" dur="20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6" presetClass="entr" presetSubtype="16"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circle(in)">
                                      <p:cBhvr>
                                        <p:cTn id="87" dur="20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6" presetClass="entr" presetSubtype="16"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circle(in)">
                                      <p:cBhvr>
                                        <p:cTn id="92" dur="20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6" presetClass="entr" presetSubtype="16" fill="hold" grpId="0"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Effect transition="in" filter="circle(in)">
                                      <p:cBhvr>
                                        <p:cTn id="97" dur="20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24" y="141668"/>
            <a:ext cx="11745533" cy="6555346"/>
          </a:xfrm>
        </p:spPr>
        <p:txBody>
          <a:bodyPr>
            <a:normAutofit/>
          </a:bodyPr>
          <a:lstStyle/>
          <a:p>
            <a:pPr marL="0" indent="0">
              <a:buNone/>
            </a:pPr>
            <a:r>
              <a:rPr lang="en-US" b="1" u="sng" dirty="0">
                <a:solidFill>
                  <a:srgbClr val="FFFF00"/>
                </a:solidFill>
              </a:rPr>
              <a:t>Applying resolution method:</a:t>
            </a:r>
            <a:endParaRPr lang="en-US" dirty="0">
              <a:solidFill>
                <a:srgbClr val="FFFF00"/>
              </a:solidFill>
            </a:endParaRPr>
          </a:p>
          <a:p>
            <a:pPr marL="457200" indent="-457200">
              <a:buAutoNum type="arabicPeriod"/>
            </a:pPr>
            <a:r>
              <a:rPr lang="en-US" dirty="0" smtClean="0">
                <a:solidFill>
                  <a:srgbClr val="FFFF00"/>
                </a:solidFill>
              </a:rPr>
              <a:t>P </a:t>
            </a:r>
            <a:r>
              <a:rPr lang="en-US" dirty="0">
                <a:solidFill>
                  <a:srgbClr val="FFFF00"/>
                </a:solidFill>
              </a:rPr>
              <a:t>V Q</a:t>
            </a:r>
            <a:r>
              <a:rPr lang="en-US" dirty="0" smtClean="0">
                <a:solidFill>
                  <a:srgbClr val="FFFF00"/>
                </a:solidFill>
              </a:rPr>
              <a:t>.</a:t>
            </a:r>
          </a:p>
          <a:p>
            <a:pPr marL="457200" indent="-457200">
              <a:buFont typeface="Arial" panose="020B0604020202020204" pitchFamily="34" charset="0"/>
              <a:buAutoNum type="arabicPeriod"/>
            </a:pPr>
            <a:r>
              <a:rPr lang="en-US" dirty="0">
                <a:solidFill>
                  <a:srgbClr val="FFFF00"/>
                </a:solidFill>
              </a:rPr>
              <a:t>Q → R</a:t>
            </a:r>
            <a:r>
              <a:rPr lang="en-US" dirty="0" smtClean="0">
                <a:solidFill>
                  <a:srgbClr val="FFFF00"/>
                </a:solidFill>
              </a:rPr>
              <a:t>.</a:t>
            </a:r>
            <a:r>
              <a:rPr lang="en-US" dirty="0">
                <a:solidFill>
                  <a:srgbClr val="FFFF00"/>
                </a:solidFill>
              </a:rPr>
              <a:t> </a:t>
            </a:r>
            <a:endParaRPr lang="en-US" dirty="0" smtClean="0">
              <a:solidFill>
                <a:srgbClr val="FFFF00"/>
              </a:solidFill>
            </a:endParaRPr>
          </a:p>
          <a:p>
            <a:pPr marL="0" indent="0">
              <a:buNone/>
            </a:pPr>
            <a:r>
              <a:rPr lang="en-US" dirty="0" smtClean="0">
                <a:solidFill>
                  <a:srgbClr val="FFFF00"/>
                </a:solidFill>
              </a:rPr>
              <a:t>In </a:t>
            </a:r>
            <a:r>
              <a:rPr lang="en-US" dirty="0">
                <a:solidFill>
                  <a:srgbClr val="FFFF00"/>
                </a:solidFill>
              </a:rPr>
              <a:t>(2), Q → R will be converted as (¬Q V R</a:t>
            </a:r>
            <a:r>
              <a:rPr lang="en-US" dirty="0" smtClean="0">
                <a:solidFill>
                  <a:srgbClr val="FFFF00"/>
                </a:solidFill>
              </a:rPr>
              <a:t>)</a:t>
            </a:r>
          </a:p>
          <a:p>
            <a:pPr marL="0" indent="0">
              <a:buNone/>
            </a:pPr>
            <a:endParaRPr lang="en-US" dirty="0">
              <a:solidFill>
                <a:srgbClr val="FFFF00"/>
              </a:solidFill>
            </a:endParaRPr>
          </a:p>
          <a:p>
            <a:pPr marL="0" indent="0">
              <a:buNone/>
            </a:pPr>
            <a:r>
              <a:rPr lang="en-US" dirty="0" smtClean="0">
                <a:solidFill>
                  <a:srgbClr val="FFFF00"/>
                </a:solidFill>
              </a:rPr>
              <a:t>3. P</a:t>
            </a:r>
            <a:r>
              <a:rPr lang="en-US" dirty="0">
                <a:solidFill>
                  <a:srgbClr val="FFFF00"/>
                </a:solidFill>
              </a:rPr>
              <a:t> →   S</a:t>
            </a:r>
            <a:r>
              <a:rPr lang="en-US" dirty="0" smtClean="0">
                <a:solidFill>
                  <a:srgbClr val="FFFF00"/>
                </a:solidFill>
              </a:rPr>
              <a:t>.</a:t>
            </a:r>
          </a:p>
          <a:p>
            <a:pPr marL="0" indent="0">
              <a:buNone/>
            </a:pPr>
            <a:r>
              <a:rPr lang="en-US" dirty="0" smtClean="0">
                <a:solidFill>
                  <a:srgbClr val="FFFF00"/>
                </a:solidFill>
              </a:rPr>
              <a:t>In </a:t>
            </a:r>
            <a:r>
              <a:rPr lang="en-US" dirty="0">
                <a:solidFill>
                  <a:srgbClr val="FFFF00"/>
                </a:solidFill>
              </a:rPr>
              <a:t>(3), P →  S will be converted as (¬P V S</a:t>
            </a:r>
            <a:r>
              <a:rPr lang="en-US" dirty="0" smtClean="0">
                <a:solidFill>
                  <a:srgbClr val="FFFF00"/>
                </a:solidFill>
              </a:rPr>
              <a:t>)</a:t>
            </a:r>
          </a:p>
          <a:p>
            <a:pPr marL="0" indent="0">
              <a:buNone/>
            </a:pPr>
            <a:endParaRPr lang="en-US" dirty="0" smtClean="0">
              <a:solidFill>
                <a:srgbClr val="FFFF00"/>
              </a:solidFill>
            </a:endParaRPr>
          </a:p>
          <a:p>
            <a:pPr marL="0" indent="0">
              <a:buNone/>
            </a:pPr>
            <a:r>
              <a:rPr lang="en-US" dirty="0">
                <a:solidFill>
                  <a:srgbClr val="FFFF00"/>
                </a:solidFill>
              </a:rPr>
              <a:t>4. ¬</a:t>
            </a:r>
            <a:r>
              <a:rPr lang="en-US" dirty="0" smtClean="0">
                <a:solidFill>
                  <a:srgbClr val="FFFF00"/>
                </a:solidFill>
              </a:rPr>
              <a:t>S.</a:t>
            </a:r>
          </a:p>
          <a:p>
            <a:pPr marL="457200" indent="-457200">
              <a:buAutoNum type="arabicPeriod"/>
            </a:pPr>
            <a:endParaRPr lang="en-US" dirty="0">
              <a:solidFill>
                <a:srgbClr val="FFFF00"/>
              </a:solidFill>
            </a:endParaRPr>
          </a:p>
          <a:p>
            <a:pPr marL="0" indent="0">
              <a:buNone/>
            </a:pPr>
            <a:r>
              <a:rPr lang="en-US" b="1" dirty="0" smtClean="0">
                <a:solidFill>
                  <a:srgbClr val="FFFF00"/>
                </a:solidFill>
              </a:rPr>
              <a:t>Negation </a:t>
            </a:r>
            <a:r>
              <a:rPr lang="en-US" b="1" dirty="0">
                <a:solidFill>
                  <a:srgbClr val="FFFF00"/>
                </a:solidFill>
              </a:rPr>
              <a:t>of Goal (¬R):</a:t>
            </a:r>
            <a:r>
              <a:rPr lang="en-US" dirty="0">
                <a:solidFill>
                  <a:srgbClr val="FFFF00"/>
                </a:solidFill>
              </a:rPr>
              <a:t> It will not rain</a:t>
            </a:r>
            <a:r>
              <a:rPr lang="en-US" dirty="0" smtClean="0">
                <a:solidFill>
                  <a:srgbClr val="FFFF00"/>
                </a:solidFill>
              </a:rPr>
              <a:t>.</a:t>
            </a:r>
          </a:p>
          <a:p>
            <a:pPr marL="0" indent="0">
              <a:buNone/>
            </a:pPr>
            <a:endParaRPr lang="en-US" b="1" dirty="0" smtClean="0">
              <a:solidFill>
                <a:srgbClr val="FFFF00"/>
              </a:solidFill>
            </a:endParaRPr>
          </a:p>
          <a:p>
            <a:pPr marL="0" indent="0">
              <a:buNone/>
            </a:pPr>
            <a:r>
              <a:rPr lang="en-US" b="1" dirty="0" smtClean="0">
                <a:solidFill>
                  <a:srgbClr val="FFFF00"/>
                </a:solidFill>
              </a:rPr>
              <a:t>Finally</a:t>
            </a:r>
            <a:r>
              <a:rPr lang="en-US" b="1" dirty="0">
                <a:solidFill>
                  <a:srgbClr val="FFFF00"/>
                </a:solidFill>
              </a:rPr>
              <a:t>, apply the rule as shown below:</a:t>
            </a:r>
            <a:endParaRPr lang="en-US" dirty="0">
              <a:solidFill>
                <a:srgbClr val="FFFF00"/>
              </a:solidFill>
            </a:endParaRPr>
          </a:p>
          <a:p>
            <a:pPr marL="0" indent="0">
              <a:buNone/>
            </a:pPr>
            <a:endParaRPr lang="en-US" dirty="0">
              <a:solidFill>
                <a:srgbClr val="FFFF00"/>
              </a:solidFill>
            </a:endParaRPr>
          </a:p>
        </p:txBody>
      </p:sp>
      <p:pic>
        <p:nvPicPr>
          <p:cNvPr id="4" name="Picture 3"/>
          <p:cNvPicPr>
            <a:picLocks noChangeAspect="1"/>
          </p:cNvPicPr>
          <p:nvPr/>
        </p:nvPicPr>
        <p:blipFill>
          <a:blip r:embed="rId2"/>
          <a:stretch>
            <a:fillRect/>
          </a:stretch>
        </p:blipFill>
        <p:spPr>
          <a:xfrm>
            <a:off x="6091707" y="296214"/>
            <a:ext cx="5975797" cy="58856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70591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circle(in)">
                                      <p:cBhvr>
                                        <p:cTn id="37" dur="2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circle(in)">
                                      <p:cBhvr>
                                        <p:cTn id="42" dur="20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circle(in)">
                                      <p:cBhvr>
                                        <p:cTn id="47" dur="2000"/>
                                        <p:tgtEl>
                                          <p:spTgt spid="3">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circle(in)">
                                      <p:cBhvr>
                                        <p:cTn id="5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335" y="193184"/>
            <a:ext cx="11655380" cy="6439436"/>
          </a:xfrm>
        </p:spPr>
        <p:txBody>
          <a:bodyPr>
            <a:normAutofit/>
          </a:bodyPr>
          <a:lstStyle/>
          <a:p>
            <a:pPr marL="0" indent="0" algn="ctr">
              <a:buNone/>
            </a:pPr>
            <a:endParaRPr lang="en-US" sz="7200" b="1" dirty="0" smtClean="0">
              <a:solidFill>
                <a:srgbClr val="FFFF00"/>
              </a:solidFill>
              <a:effectLst>
                <a:outerShdw blurRad="38100" dist="38100" dir="2700000" algn="tl">
                  <a:srgbClr val="000000">
                    <a:alpha val="43137"/>
                  </a:srgbClr>
                </a:outerShdw>
              </a:effectLst>
            </a:endParaRPr>
          </a:p>
          <a:p>
            <a:pPr marL="0" indent="0" algn="ctr">
              <a:buNone/>
            </a:pPr>
            <a:endParaRPr lang="en-US" sz="7200" b="1" dirty="0">
              <a:solidFill>
                <a:srgbClr val="FFFF00"/>
              </a:solidFill>
              <a:effectLst>
                <a:outerShdw blurRad="38100" dist="38100" dir="2700000" algn="tl">
                  <a:srgbClr val="000000">
                    <a:alpha val="43137"/>
                  </a:srgbClr>
                </a:outerShdw>
              </a:effectLst>
            </a:endParaRPr>
          </a:p>
          <a:p>
            <a:pPr marL="0" indent="0" algn="ctr">
              <a:buNone/>
            </a:pPr>
            <a:r>
              <a:rPr lang="en-US" sz="7200" b="1" dirty="0" smtClean="0">
                <a:solidFill>
                  <a:srgbClr val="FFFF00"/>
                </a:solidFill>
                <a:effectLst>
                  <a:outerShdw blurRad="38100" dist="38100" dir="2700000" algn="tl">
                    <a:srgbClr val="000000">
                      <a:alpha val="43137"/>
                    </a:srgbClr>
                  </a:outerShdw>
                </a:effectLst>
              </a:rPr>
              <a:t>The End</a:t>
            </a:r>
            <a:endParaRPr lang="en-US" sz="72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228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effectLst>
                  <a:outerShdw blurRad="38100" dist="38100" dir="2700000" algn="tl">
                    <a:srgbClr val="000000">
                      <a:alpha val="43137"/>
                    </a:srgbClr>
                  </a:outerShdw>
                </a:effectLst>
              </a:rPr>
              <a:t>Resolution Method in AI</a:t>
            </a:r>
          </a:p>
        </p:txBody>
      </p:sp>
      <p:sp>
        <p:nvSpPr>
          <p:cNvPr id="3" name="Content Placeholder 2"/>
          <p:cNvSpPr>
            <a:spLocks noGrp="1"/>
          </p:cNvSpPr>
          <p:nvPr>
            <p:ph idx="1"/>
          </p:nvPr>
        </p:nvSpPr>
        <p:spPr/>
        <p:txBody>
          <a:bodyPr/>
          <a:lstStyle/>
          <a:p>
            <a:pPr marL="0" indent="0" algn="just">
              <a:buNone/>
            </a:pPr>
            <a:r>
              <a:rPr lang="en-US" sz="2400" dirty="0" smtClean="0">
                <a:solidFill>
                  <a:srgbClr val="FFFF00"/>
                </a:solidFill>
              </a:rPr>
              <a:t>	Resolution </a:t>
            </a:r>
            <a:r>
              <a:rPr lang="en-US" sz="2400" dirty="0">
                <a:solidFill>
                  <a:srgbClr val="FFFF00"/>
                </a:solidFill>
              </a:rPr>
              <a:t>method is an inference rule which is used in both Propositional as well as First-order Predicate Logic in different ways. This method is basically used for proving the satisfiability of a sentence. In resolution method, we use Proof by Refutation technique to prove the given statement.</a:t>
            </a:r>
          </a:p>
          <a:p>
            <a:pPr marL="0" indent="0" algn="just">
              <a:buNone/>
            </a:pPr>
            <a:r>
              <a:rPr lang="en-US" sz="2400" dirty="0">
                <a:solidFill>
                  <a:srgbClr val="FFFF00"/>
                </a:solidFill>
              </a:rPr>
              <a:t>	The key idea for the resolution method is to use the knowledge base and negated goal to obtain null clause (which indicates contradiction). Resolution method is also called Proof by Refutation. Since the knowledge base itself is consistent, the contradiction must be introduced by a negated goal. As a result, we have to conclude that the original goal is true.</a:t>
            </a:r>
          </a:p>
          <a:p>
            <a:endParaRPr lang="en-US" dirty="0"/>
          </a:p>
        </p:txBody>
      </p:sp>
    </p:spTree>
    <p:extLst>
      <p:ext uri="{BB962C8B-B14F-4D97-AF65-F5344CB8AC3E}">
        <p14:creationId xmlns:p14="http://schemas.microsoft.com/office/powerpoint/2010/main" val="3208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9065"/>
            <a:ext cx="8610600" cy="1293028"/>
          </a:xfrm>
        </p:spPr>
        <p:txBody>
          <a:bodyPr/>
          <a:lstStyle/>
          <a:p>
            <a:pPr algn="ctr"/>
            <a:r>
              <a:rPr lang="en-US" b="1" dirty="0">
                <a:solidFill>
                  <a:srgbClr val="FFFF00"/>
                </a:solidFill>
                <a:effectLst>
                  <a:outerShdw blurRad="38100" dist="38100" dir="2700000" algn="tl">
                    <a:srgbClr val="000000">
                      <a:alpha val="43137"/>
                    </a:srgbClr>
                  </a:outerShdw>
                </a:effectLst>
              </a:rPr>
              <a:t>Resolution Method in Propositional Logic </a:t>
            </a:r>
          </a:p>
        </p:txBody>
      </p:sp>
      <p:sp>
        <p:nvSpPr>
          <p:cNvPr id="3" name="Content Placeholder 2"/>
          <p:cNvSpPr>
            <a:spLocks noGrp="1"/>
          </p:cNvSpPr>
          <p:nvPr>
            <p:ph idx="1"/>
          </p:nvPr>
        </p:nvSpPr>
        <p:spPr>
          <a:xfrm>
            <a:off x="685800" y="1452093"/>
            <a:ext cx="10820400" cy="5257799"/>
          </a:xfrm>
        </p:spPr>
        <p:txBody>
          <a:bodyPr/>
          <a:lstStyle/>
          <a:p>
            <a:pPr marL="0" indent="0" algn="just">
              <a:buNone/>
            </a:pPr>
            <a:r>
              <a:rPr lang="en-US" sz="2400" dirty="0" smtClean="0">
                <a:solidFill>
                  <a:srgbClr val="FFFF00"/>
                </a:solidFill>
              </a:rPr>
              <a:t>	In </a:t>
            </a:r>
            <a:r>
              <a:rPr lang="en-US" sz="2400" dirty="0">
                <a:solidFill>
                  <a:srgbClr val="FFFF00"/>
                </a:solidFill>
              </a:rPr>
              <a:t>propositional logic, resolution method is the only inference rule which gives a new clause when two or more clauses are coupled together. Using propositional resolution, it becomes easy to make a theorem prover sound and complete for all. The process followed to convert the propositional logic into resolution method contains the below steps:</a:t>
            </a:r>
          </a:p>
          <a:p>
            <a:pPr marL="0" indent="0" algn="just">
              <a:buNone/>
            </a:pPr>
            <a:r>
              <a:rPr lang="en-US" sz="2400" dirty="0"/>
              <a:t>•	</a:t>
            </a:r>
            <a:r>
              <a:rPr lang="en-US" sz="2400" dirty="0">
                <a:solidFill>
                  <a:srgbClr val="FFFF00"/>
                </a:solidFill>
              </a:rPr>
              <a:t>Convert the given statements into clausal form, </a:t>
            </a:r>
          </a:p>
          <a:p>
            <a:pPr marL="0" indent="0" algn="just">
              <a:buNone/>
            </a:pPr>
            <a:r>
              <a:rPr lang="en-US" sz="2400" dirty="0">
                <a:solidFill>
                  <a:srgbClr val="FFFF00"/>
                </a:solidFill>
              </a:rPr>
              <a:t>•	Apply and proof the given goal using negation rule.</a:t>
            </a:r>
          </a:p>
          <a:p>
            <a:pPr marL="0" indent="0" algn="just">
              <a:buNone/>
            </a:pPr>
            <a:r>
              <a:rPr lang="en-US" sz="2400" dirty="0">
                <a:solidFill>
                  <a:srgbClr val="FFFF00"/>
                </a:solidFill>
              </a:rPr>
              <a:t>•	Use those literals which are needed to prove.</a:t>
            </a:r>
          </a:p>
          <a:p>
            <a:pPr marL="0" indent="0" algn="just">
              <a:buNone/>
            </a:pPr>
            <a:r>
              <a:rPr lang="en-US" sz="2400" dirty="0">
                <a:solidFill>
                  <a:srgbClr val="FFFF00"/>
                </a:solidFill>
              </a:rPr>
              <a:t>•	Solve the clauses together and achieve the goal.</a:t>
            </a:r>
          </a:p>
          <a:p>
            <a:pPr marL="0" indent="0" algn="just">
              <a:buNone/>
            </a:pPr>
            <a:r>
              <a:rPr lang="en-US" sz="2400" dirty="0" smtClean="0">
                <a:solidFill>
                  <a:srgbClr val="FFFF00"/>
                </a:solidFill>
              </a:rPr>
              <a:t>	But</a:t>
            </a:r>
            <a:r>
              <a:rPr lang="en-US" sz="2400" dirty="0">
                <a:solidFill>
                  <a:srgbClr val="FFFF00"/>
                </a:solidFill>
              </a:rPr>
              <a:t>, before solving problems using Resolution method, let’s understand two normal forms</a:t>
            </a:r>
          </a:p>
          <a:p>
            <a:endParaRPr lang="en-US" dirty="0"/>
          </a:p>
        </p:txBody>
      </p:sp>
    </p:spTree>
    <p:extLst>
      <p:ext uri="{BB962C8B-B14F-4D97-AF65-F5344CB8AC3E}">
        <p14:creationId xmlns:p14="http://schemas.microsoft.com/office/powerpoint/2010/main" val="383575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2270" y="334851"/>
            <a:ext cx="8610600" cy="1635617"/>
          </a:xfrm>
        </p:spPr>
        <p:txBody>
          <a:bodyPr>
            <a:normAutofit fontScale="90000"/>
          </a:bodyPr>
          <a:lstStyle/>
          <a:p>
            <a:pPr algn="ctr"/>
            <a:r>
              <a:rPr lang="en-US" b="1" dirty="0">
                <a:solidFill>
                  <a:srgbClr val="FFFF00"/>
                </a:solidFill>
                <a:effectLst>
                  <a:outerShdw blurRad="38100" dist="38100" dir="2700000" algn="tl">
                    <a:srgbClr val="000000">
                      <a:alpha val="43137"/>
                    </a:srgbClr>
                  </a:outerShdw>
                </a:effectLst>
              </a:rPr>
              <a:t>Convert the given statements into clausal form ( Conjunctive Normal Form(CNF))</a:t>
            </a:r>
          </a:p>
        </p:txBody>
      </p:sp>
      <p:sp>
        <p:nvSpPr>
          <p:cNvPr id="3" name="Content Placeholder 2"/>
          <p:cNvSpPr>
            <a:spLocks noGrp="1"/>
          </p:cNvSpPr>
          <p:nvPr>
            <p:ph idx="1"/>
          </p:nvPr>
        </p:nvSpPr>
        <p:spPr>
          <a:xfrm>
            <a:off x="685800" y="1970468"/>
            <a:ext cx="10820400" cy="4739425"/>
          </a:xfrm>
        </p:spPr>
        <p:txBody>
          <a:bodyPr/>
          <a:lstStyle/>
          <a:p>
            <a:pPr marL="0" indent="0">
              <a:buNone/>
            </a:pPr>
            <a:r>
              <a:rPr lang="en-US" dirty="0">
                <a:solidFill>
                  <a:srgbClr val="FFFF00"/>
                </a:solidFill>
              </a:rPr>
              <a:t>∀x [B(x) → (∃y [Q(x, y) ∧ ⌐ P(y)] </a:t>
            </a:r>
          </a:p>
          <a:p>
            <a:pPr marL="0" indent="0">
              <a:buNone/>
            </a:pPr>
            <a:r>
              <a:rPr lang="en-US" dirty="0">
                <a:solidFill>
                  <a:srgbClr val="FFFF00"/>
                </a:solidFill>
              </a:rPr>
              <a:t> ∧ ⌐ ∃y [Q(x, y) ∧ Q(y, x)]  </a:t>
            </a:r>
          </a:p>
          <a:p>
            <a:pPr marL="0" indent="0">
              <a:buNone/>
            </a:pPr>
            <a:r>
              <a:rPr lang="en-US" dirty="0">
                <a:solidFill>
                  <a:srgbClr val="FFFF00"/>
                </a:solidFill>
              </a:rPr>
              <a:t>∧ ∀y [⌐ B(y) → ⌐ E(x, y)])] </a:t>
            </a:r>
          </a:p>
          <a:p>
            <a:pPr marL="0" indent="0">
              <a:buNone/>
            </a:pPr>
            <a:r>
              <a:rPr lang="en-US" dirty="0">
                <a:solidFill>
                  <a:srgbClr val="FFFF00"/>
                </a:solidFill>
              </a:rPr>
              <a:t> </a:t>
            </a:r>
          </a:p>
          <a:p>
            <a:pPr marL="0" indent="0">
              <a:buNone/>
            </a:pPr>
            <a:r>
              <a:rPr lang="en-US" dirty="0">
                <a:solidFill>
                  <a:srgbClr val="FFFF00"/>
                </a:solidFill>
              </a:rPr>
              <a:t>1- Eliminate the implication (→)    </a:t>
            </a:r>
          </a:p>
          <a:p>
            <a:pPr marL="0" indent="0">
              <a:buNone/>
            </a:pPr>
            <a:r>
              <a:rPr lang="en-US" dirty="0">
                <a:solidFill>
                  <a:srgbClr val="FFFF00"/>
                </a:solidFill>
              </a:rPr>
              <a:t>   E1 → E2      =       ⌐ E1 ∨ E2</a:t>
            </a:r>
          </a:p>
          <a:p>
            <a:pPr marL="0" indent="0">
              <a:buNone/>
            </a:pPr>
            <a:r>
              <a:rPr lang="en-US" dirty="0">
                <a:solidFill>
                  <a:srgbClr val="FFFF00"/>
                </a:solidFill>
              </a:rPr>
              <a:t> ∀x [⌐  B(x) ∨ ( ∃y [ Q(x ,y) ∧ ⌐  P(y) ] </a:t>
            </a:r>
          </a:p>
          <a:p>
            <a:pPr marL="0" indent="0">
              <a:buNone/>
            </a:pPr>
            <a:r>
              <a:rPr lang="en-US" dirty="0">
                <a:solidFill>
                  <a:srgbClr val="FFFF00"/>
                </a:solidFill>
              </a:rPr>
              <a:t> ∧ ⌐  ∃y [ Q(x ,y) ∧ Q(y ,x) ] </a:t>
            </a:r>
          </a:p>
          <a:p>
            <a:pPr marL="0" indent="0">
              <a:buNone/>
            </a:pPr>
            <a:r>
              <a:rPr lang="en-US" dirty="0">
                <a:solidFill>
                  <a:srgbClr val="FFFF00"/>
                </a:solidFill>
              </a:rPr>
              <a:t> ∧ ∀y [⌐(⌐ B(y))  ∨ ⌐  E(x ,y)] ) ] </a:t>
            </a:r>
          </a:p>
          <a:p>
            <a:pPr marL="0" indent="0">
              <a:buNone/>
            </a:pPr>
            <a:endParaRPr lang="en-US" dirty="0"/>
          </a:p>
        </p:txBody>
      </p:sp>
      <p:sp>
        <p:nvSpPr>
          <p:cNvPr id="4" name="TextBox 3"/>
          <p:cNvSpPr txBox="1"/>
          <p:nvPr/>
        </p:nvSpPr>
        <p:spPr>
          <a:xfrm>
            <a:off x="6096000" y="4546241"/>
            <a:ext cx="4345545" cy="397032"/>
          </a:xfrm>
          <a:prstGeom prst="rect">
            <a:avLst/>
          </a:prstGeom>
          <a:noFill/>
        </p:spPr>
        <p:txBody>
          <a:bodyPr wrap="square" rtlCol="0">
            <a:spAutoFit/>
          </a:bodyPr>
          <a:lstStyle/>
          <a:p>
            <a:pPr lvl="0" defTabSz="914400">
              <a:lnSpc>
                <a:spcPct val="90000"/>
              </a:lnSpc>
              <a:spcBef>
                <a:spcPts val="1000"/>
              </a:spcBef>
            </a:pPr>
            <a:r>
              <a:rPr lang="en-US" sz="2200" dirty="0">
                <a:effectLst>
                  <a:outerShdw blurRad="38100" dist="38100" dir="2700000" algn="tl">
                    <a:srgbClr val="000000">
                      <a:alpha val="43137"/>
                    </a:srgbClr>
                  </a:outerShdw>
                </a:effectLst>
              </a:rPr>
              <a:t>∀x [B(x) → (∃y [Q(x, y) ∧ ⌐ P(y)] </a:t>
            </a:r>
          </a:p>
        </p:txBody>
      </p:sp>
      <p:cxnSp>
        <p:nvCxnSpPr>
          <p:cNvPr id="6" name="Straight Arrow Connector 5"/>
          <p:cNvCxnSpPr>
            <a:stCxn id="4" idx="1"/>
          </p:cNvCxnSpPr>
          <p:nvPr/>
        </p:nvCxnSpPr>
        <p:spPr>
          <a:xfrm flipH="1">
            <a:off x="5553307" y="4744757"/>
            <a:ext cx="542693"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8" name="TextBox 7"/>
          <p:cNvSpPr txBox="1"/>
          <p:nvPr/>
        </p:nvSpPr>
        <p:spPr>
          <a:xfrm>
            <a:off x="5459829" y="5437321"/>
            <a:ext cx="4615482" cy="369332"/>
          </a:xfrm>
          <a:prstGeom prst="rect">
            <a:avLst/>
          </a:prstGeom>
          <a:noFill/>
        </p:spPr>
        <p:txBody>
          <a:bodyPr wrap="square" rtlCol="0">
            <a:spAutoFit/>
          </a:bodyPr>
          <a:lstStyle/>
          <a:p>
            <a:r>
              <a:rPr lang="en-US" dirty="0"/>
              <a:t>∧ ∀y [⌐ B(y) → ⌐ E(x, y)])] </a:t>
            </a:r>
          </a:p>
        </p:txBody>
      </p:sp>
      <p:cxnSp>
        <p:nvCxnSpPr>
          <p:cNvPr id="9" name="Straight Arrow Connector 8"/>
          <p:cNvCxnSpPr/>
          <p:nvPr/>
        </p:nvCxnSpPr>
        <p:spPr>
          <a:xfrm flipH="1">
            <a:off x="4802458" y="5621987"/>
            <a:ext cx="542693"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95919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ircle(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circle(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circle(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circle(in)">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circle(in)">
                                      <p:cBhvr>
                                        <p:cTn id="57" dur="20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circle(in)">
                                      <p:cBhvr>
                                        <p:cTn id="62" dur="2000"/>
                                        <p:tgtEl>
                                          <p:spTgt spid="8"/>
                                        </p:tgtEl>
                                      </p:cBhvr>
                                    </p:animEffect>
                                  </p:childTnLst>
                                </p:cTn>
                              </p:par>
                              <p:par>
                                <p:cTn id="63" presetID="6" presetClass="entr" presetSubtype="16" fill="hold" nodeType="withEffect">
                                  <p:stCondLst>
                                    <p:cond delay="0"/>
                                  </p:stCondLst>
                                  <p:childTnLst>
                                    <p:set>
                                      <p:cBhvr>
                                        <p:cTn id="64" dur="1" fill="hold">
                                          <p:stCondLst>
                                            <p:cond delay="0"/>
                                          </p:stCondLst>
                                        </p:cTn>
                                        <p:tgtEl>
                                          <p:spTgt spid="6"/>
                                        </p:tgtEl>
                                        <p:attrNameLst>
                                          <p:attrName>style.visibility</p:attrName>
                                        </p:attrNameLst>
                                      </p:cBhvr>
                                      <p:to>
                                        <p:strVal val="visible"/>
                                      </p:to>
                                    </p:set>
                                    <p:animEffect transition="in" filter="circle(in)">
                                      <p:cBhvr>
                                        <p:cTn id="65" dur="2000"/>
                                        <p:tgtEl>
                                          <p:spTgt spid="6"/>
                                        </p:tgtEl>
                                      </p:cBhvr>
                                    </p:animEffect>
                                  </p:childTnLst>
                                </p:cTn>
                              </p:par>
                              <p:par>
                                <p:cTn id="66" presetID="6" presetClass="entr" presetSubtype="16" fill="hold" nodeType="with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circle(in)">
                                      <p:cBhvr>
                                        <p:cTn id="6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180304"/>
            <a:ext cx="11500834" cy="6439437"/>
          </a:xfrm>
        </p:spPr>
        <p:txBody>
          <a:bodyPr>
            <a:normAutofit lnSpcReduction="10000"/>
          </a:bodyPr>
          <a:lstStyle/>
          <a:p>
            <a:pPr marL="0" indent="0">
              <a:buNone/>
            </a:pPr>
            <a:r>
              <a:rPr lang="en-US" dirty="0">
                <a:solidFill>
                  <a:srgbClr val="FFFF00"/>
                </a:solidFill>
              </a:rPr>
              <a:t>2- Move the negation down to the atomic formulas (by using the following rules) </a:t>
            </a:r>
          </a:p>
          <a:p>
            <a:pPr marL="0" indent="0">
              <a:buNone/>
            </a:pPr>
            <a:r>
              <a:rPr lang="en-US" dirty="0">
                <a:solidFill>
                  <a:srgbClr val="FFFF00"/>
                </a:solidFill>
              </a:rPr>
              <a:t>• ⌐ (P∧Q)    ≡ ⌐ P ∨ ⌐ Q </a:t>
            </a:r>
          </a:p>
          <a:p>
            <a:pPr marL="0" indent="0">
              <a:buNone/>
            </a:pPr>
            <a:r>
              <a:rPr lang="en-US" dirty="0">
                <a:solidFill>
                  <a:srgbClr val="FFFF00"/>
                </a:solidFill>
              </a:rPr>
              <a:t>• ⌐ (P∨Q)     ≡ ⌐ P ∧ ⌐ Q </a:t>
            </a:r>
          </a:p>
          <a:p>
            <a:pPr marL="0" indent="0">
              <a:buNone/>
            </a:pPr>
            <a:r>
              <a:rPr lang="en-US" dirty="0">
                <a:solidFill>
                  <a:srgbClr val="FFFF00"/>
                </a:solidFill>
              </a:rPr>
              <a:t>• ⌐ (⌐ (P)) ≡ P</a:t>
            </a:r>
          </a:p>
          <a:p>
            <a:pPr marL="0" indent="0">
              <a:buNone/>
            </a:pPr>
            <a:r>
              <a:rPr lang="en-US" dirty="0">
                <a:solidFill>
                  <a:srgbClr val="FFFF00"/>
                </a:solidFill>
              </a:rPr>
              <a:t>• ⌐ ∀x (P (x)) ≡ ∃x (⌐   P (x)) </a:t>
            </a:r>
          </a:p>
          <a:p>
            <a:pPr marL="0" indent="0">
              <a:buNone/>
            </a:pPr>
            <a:r>
              <a:rPr lang="en-US" dirty="0">
                <a:solidFill>
                  <a:srgbClr val="FFFF00"/>
                </a:solidFill>
              </a:rPr>
              <a:t>• ⌐ ∃x (P (x)) ≡ ∀x (⌐   P (x)) </a:t>
            </a:r>
          </a:p>
          <a:p>
            <a:pPr marL="0" indent="0">
              <a:buNone/>
            </a:pPr>
            <a:endParaRPr lang="en-US" dirty="0">
              <a:solidFill>
                <a:srgbClr val="FFFF00"/>
              </a:solidFill>
            </a:endParaRPr>
          </a:p>
          <a:p>
            <a:pPr marL="0" indent="0">
              <a:buNone/>
            </a:pPr>
            <a:r>
              <a:rPr lang="en-US" dirty="0">
                <a:solidFill>
                  <a:srgbClr val="FFFF00"/>
                </a:solidFill>
              </a:rPr>
              <a:t> ∀x[⌐  B(x) ∨ ( ∃y [ Q(</a:t>
            </a:r>
            <a:r>
              <a:rPr lang="en-US" dirty="0" err="1">
                <a:solidFill>
                  <a:srgbClr val="FFFF00"/>
                </a:solidFill>
              </a:rPr>
              <a:t>x,y</a:t>
            </a:r>
            <a:r>
              <a:rPr lang="en-US" dirty="0">
                <a:solidFill>
                  <a:srgbClr val="FFFF00"/>
                </a:solidFill>
              </a:rPr>
              <a:t>) ∧ ⌐  P(y) ]  </a:t>
            </a:r>
          </a:p>
          <a:p>
            <a:pPr marL="0" indent="0">
              <a:buNone/>
            </a:pPr>
            <a:r>
              <a:rPr lang="en-US" dirty="0">
                <a:solidFill>
                  <a:srgbClr val="FFFF00"/>
                </a:solidFill>
              </a:rPr>
              <a:t>∧ ∀y [ ⌐  Q(</a:t>
            </a:r>
            <a:r>
              <a:rPr lang="en-US" dirty="0" err="1">
                <a:solidFill>
                  <a:srgbClr val="FFFF00"/>
                </a:solidFill>
              </a:rPr>
              <a:t>x,y</a:t>
            </a:r>
            <a:r>
              <a:rPr lang="en-US" dirty="0">
                <a:solidFill>
                  <a:srgbClr val="FFFF00"/>
                </a:solidFill>
              </a:rPr>
              <a:t>) ∨  ⌐  Q(</a:t>
            </a:r>
            <a:r>
              <a:rPr lang="en-US" dirty="0" err="1">
                <a:solidFill>
                  <a:srgbClr val="FFFF00"/>
                </a:solidFill>
              </a:rPr>
              <a:t>y,x</a:t>
            </a:r>
            <a:r>
              <a:rPr lang="en-US" dirty="0">
                <a:solidFill>
                  <a:srgbClr val="FFFF00"/>
                </a:solidFill>
              </a:rPr>
              <a:t>) ] </a:t>
            </a:r>
          </a:p>
          <a:p>
            <a:pPr marL="0" indent="0">
              <a:buNone/>
            </a:pPr>
            <a:r>
              <a:rPr lang="en-US" dirty="0" smtClean="0">
                <a:solidFill>
                  <a:srgbClr val="FFFF00"/>
                </a:solidFill>
              </a:rPr>
              <a:t>∧ </a:t>
            </a:r>
            <a:r>
              <a:rPr lang="en-US" dirty="0">
                <a:solidFill>
                  <a:srgbClr val="FFFF00"/>
                </a:solidFill>
              </a:rPr>
              <a:t>∀y [ B(y)  ∨ ⌐  E(</a:t>
            </a:r>
            <a:r>
              <a:rPr lang="en-US" dirty="0" err="1">
                <a:solidFill>
                  <a:srgbClr val="FFFF00"/>
                </a:solidFill>
              </a:rPr>
              <a:t>x,y</a:t>
            </a:r>
            <a:r>
              <a:rPr lang="en-US" dirty="0">
                <a:solidFill>
                  <a:srgbClr val="FFFF00"/>
                </a:solidFill>
              </a:rPr>
              <a:t>)] ) </a:t>
            </a:r>
            <a:r>
              <a:rPr lang="en-US" dirty="0" smtClean="0">
                <a:solidFill>
                  <a:srgbClr val="FFFF00"/>
                </a:solidFill>
              </a:rPr>
              <a:t>]</a:t>
            </a:r>
          </a:p>
          <a:p>
            <a:pPr marL="0" indent="0">
              <a:buNone/>
            </a:pPr>
            <a:endParaRPr lang="en-US" dirty="0">
              <a:solidFill>
                <a:srgbClr val="FFFF00"/>
              </a:solidFill>
            </a:endParaRPr>
          </a:p>
          <a:p>
            <a:pPr marL="0" indent="0">
              <a:buNone/>
            </a:pPr>
            <a:r>
              <a:rPr lang="en-US" dirty="0">
                <a:solidFill>
                  <a:srgbClr val="FFFF00"/>
                </a:solidFill>
              </a:rPr>
              <a:t>3- Purge existential quantifiers </a:t>
            </a:r>
          </a:p>
          <a:p>
            <a:pPr marL="0" indent="0">
              <a:buNone/>
            </a:pPr>
            <a:r>
              <a:rPr lang="en-US" dirty="0">
                <a:solidFill>
                  <a:srgbClr val="FFFF00"/>
                </a:solidFill>
              </a:rPr>
              <a:t>The function that is eliminate the existential are called “</a:t>
            </a:r>
            <a:r>
              <a:rPr lang="en-US" dirty="0" err="1">
                <a:solidFill>
                  <a:srgbClr val="FFFF00"/>
                </a:solidFill>
              </a:rPr>
              <a:t>Skolem</a:t>
            </a:r>
            <a:r>
              <a:rPr lang="en-US" dirty="0">
                <a:solidFill>
                  <a:srgbClr val="FFFF00"/>
                </a:solidFill>
              </a:rPr>
              <a:t> function” </a:t>
            </a:r>
          </a:p>
          <a:p>
            <a:pPr marL="0" indent="0">
              <a:buNone/>
            </a:pPr>
            <a:r>
              <a:rPr lang="en-US" dirty="0">
                <a:solidFill>
                  <a:srgbClr val="FFFF00"/>
                </a:solidFill>
              </a:rPr>
              <a:t>∀x[⌐  B(x) ∨ ( [ Q(x , f (x)) </a:t>
            </a:r>
            <a:r>
              <a:rPr lang="en-US" dirty="0" smtClean="0">
                <a:solidFill>
                  <a:srgbClr val="FFFF00"/>
                </a:solidFill>
              </a:rPr>
              <a:t>∧ </a:t>
            </a:r>
            <a:r>
              <a:rPr lang="en-US" dirty="0">
                <a:solidFill>
                  <a:srgbClr val="FFFF00"/>
                </a:solidFill>
              </a:rPr>
              <a:t>⌐  P(f (x)) ] </a:t>
            </a:r>
            <a:endParaRPr lang="en-US" dirty="0" smtClean="0">
              <a:solidFill>
                <a:srgbClr val="FFFF00"/>
              </a:solidFill>
            </a:endParaRPr>
          </a:p>
          <a:p>
            <a:pPr marL="0" indent="0">
              <a:buNone/>
            </a:pPr>
            <a:r>
              <a:rPr lang="en-US" dirty="0" smtClean="0">
                <a:solidFill>
                  <a:srgbClr val="FFFF00"/>
                </a:solidFill>
              </a:rPr>
              <a:t> </a:t>
            </a:r>
            <a:r>
              <a:rPr lang="en-US" dirty="0">
                <a:solidFill>
                  <a:srgbClr val="FFFF00"/>
                </a:solidFill>
              </a:rPr>
              <a:t>∧ ∀y [ ⌐  Q(</a:t>
            </a:r>
            <a:r>
              <a:rPr lang="en-US" dirty="0" err="1">
                <a:solidFill>
                  <a:srgbClr val="FFFF00"/>
                </a:solidFill>
              </a:rPr>
              <a:t>x,y</a:t>
            </a:r>
            <a:r>
              <a:rPr lang="en-US" dirty="0">
                <a:solidFill>
                  <a:srgbClr val="FFFF00"/>
                </a:solidFill>
              </a:rPr>
              <a:t>) ∨  ⌐  Q(</a:t>
            </a:r>
            <a:r>
              <a:rPr lang="en-US" dirty="0" err="1">
                <a:solidFill>
                  <a:srgbClr val="FFFF00"/>
                </a:solidFill>
              </a:rPr>
              <a:t>y,x</a:t>
            </a:r>
            <a:r>
              <a:rPr lang="en-US" dirty="0">
                <a:solidFill>
                  <a:srgbClr val="FFFF00"/>
                </a:solidFill>
              </a:rPr>
              <a:t>) ] </a:t>
            </a:r>
          </a:p>
          <a:p>
            <a:pPr marL="0" indent="0">
              <a:buNone/>
            </a:pPr>
            <a:r>
              <a:rPr lang="en-US" dirty="0">
                <a:solidFill>
                  <a:srgbClr val="FFFF00"/>
                </a:solidFill>
              </a:rPr>
              <a:t> ∧ ∀y [ B(y)  ∨ ⌐  E(</a:t>
            </a:r>
            <a:r>
              <a:rPr lang="en-US" dirty="0" err="1">
                <a:solidFill>
                  <a:srgbClr val="FFFF00"/>
                </a:solidFill>
              </a:rPr>
              <a:t>x,y</a:t>
            </a:r>
            <a:r>
              <a:rPr lang="en-US" dirty="0">
                <a:solidFill>
                  <a:srgbClr val="FFFF00"/>
                </a:solidFill>
              </a:rPr>
              <a:t>)] ) ] </a:t>
            </a:r>
          </a:p>
          <a:p>
            <a:endParaRPr lang="en-US" dirty="0"/>
          </a:p>
        </p:txBody>
      </p:sp>
      <p:sp>
        <p:nvSpPr>
          <p:cNvPr id="2" name="TextBox 1"/>
          <p:cNvSpPr txBox="1"/>
          <p:nvPr/>
        </p:nvSpPr>
        <p:spPr>
          <a:xfrm>
            <a:off x="4906537" y="3230070"/>
            <a:ext cx="4137101" cy="923330"/>
          </a:xfrm>
          <a:prstGeom prst="rect">
            <a:avLst/>
          </a:prstGeom>
          <a:noFill/>
        </p:spPr>
        <p:txBody>
          <a:bodyPr wrap="square" rtlCol="0">
            <a:spAutoFit/>
          </a:bodyPr>
          <a:lstStyle/>
          <a:p>
            <a:r>
              <a:rPr lang="en-US" dirty="0" smtClean="0"/>
              <a:t>∧ </a:t>
            </a:r>
            <a:r>
              <a:rPr lang="en-US" dirty="0"/>
              <a:t>⌐  ∃y [ Q(x ,y) ∧ Q(y ,x) ] </a:t>
            </a:r>
            <a:endParaRPr lang="en-US" dirty="0" smtClean="0"/>
          </a:p>
          <a:p>
            <a:endParaRPr lang="en-US" dirty="0"/>
          </a:p>
          <a:p>
            <a:r>
              <a:rPr lang="en-US" dirty="0"/>
              <a:t> ∧ ∀y [⌐(⌐ B(y))  ∨ ⌐  E(x ,y)] ) ] </a:t>
            </a:r>
          </a:p>
        </p:txBody>
      </p:sp>
      <p:cxnSp>
        <p:nvCxnSpPr>
          <p:cNvPr id="5" name="Straight Arrow Connector 4"/>
          <p:cNvCxnSpPr/>
          <p:nvPr/>
        </p:nvCxnSpPr>
        <p:spPr>
          <a:xfrm flipH="1">
            <a:off x="4270918" y="3489232"/>
            <a:ext cx="635619"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7" name="Straight Arrow Connector 6"/>
          <p:cNvCxnSpPr/>
          <p:nvPr/>
        </p:nvCxnSpPr>
        <p:spPr>
          <a:xfrm flipH="1">
            <a:off x="3953109" y="3958683"/>
            <a:ext cx="953428" cy="514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10" name="TextBox 9"/>
          <p:cNvSpPr txBox="1"/>
          <p:nvPr/>
        </p:nvSpPr>
        <p:spPr>
          <a:xfrm>
            <a:off x="6486292" y="5311631"/>
            <a:ext cx="4137101" cy="923330"/>
          </a:xfrm>
          <a:prstGeom prst="rect">
            <a:avLst/>
          </a:prstGeom>
          <a:noFill/>
        </p:spPr>
        <p:txBody>
          <a:bodyPr wrap="square" rtlCol="0">
            <a:spAutoFit/>
          </a:bodyPr>
          <a:lstStyle/>
          <a:p>
            <a:r>
              <a:rPr lang="en-US" dirty="0"/>
              <a:t>∀x[⌐  B(x) ∨ ( ∃y [ Q(</a:t>
            </a:r>
            <a:r>
              <a:rPr lang="en-US" dirty="0" err="1"/>
              <a:t>x,y</a:t>
            </a:r>
            <a:r>
              <a:rPr lang="en-US" dirty="0"/>
              <a:t>) ∧ ⌐  P(y) ]  </a:t>
            </a:r>
          </a:p>
          <a:p>
            <a:endParaRPr lang="en-US" dirty="0" smtClean="0"/>
          </a:p>
          <a:p>
            <a:endParaRPr lang="en-US" dirty="0"/>
          </a:p>
        </p:txBody>
      </p:sp>
      <p:cxnSp>
        <p:nvCxnSpPr>
          <p:cNvPr id="11" name="Straight Arrow Connector 10"/>
          <p:cNvCxnSpPr/>
          <p:nvPr/>
        </p:nvCxnSpPr>
        <p:spPr>
          <a:xfrm flipH="1">
            <a:off x="5499411" y="5516137"/>
            <a:ext cx="953428" cy="5146"/>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91599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ircle(in)">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ircle(in)">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circle(in)">
                                      <p:cBhvr>
                                        <p:cTn id="47" dur="20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circle(in)">
                                      <p:cBhvr>
                                        <p:cTn id="52" dur="20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circle(in)">
                                      <p:cBhvr>
                                        <p:cTn id="57" dur="2000"/>
                                        <p:tgtEl>
                                          <p:spTgt spid="3">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3" end="13"/>
                                            </p:txEl>
                                          </p:spTgt>
                                        </p:tgtEl>
                                        <p:attrNameLst>
                                          <p:attrName>style.visibility</p:attrName>
                                        </p:attrNameLst>
                                      </p:cBhvr>
                                      <p:to>
                                        <p:strVal val="visible"/>
                                      </p:to>
                                    </p:set>
                                    <p:animEffect transition="in" filter="circle(in)">
                                      <p:cBhvr>
                                        <p:cTn id="62" dur="2000"/>
                                        <p:tgtEl>
                                          <p:spTgt spid="3">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Effect transition="in" filter="circle(in)">
                                      <p:cBhvr>
                                        <p:cTn id="67" dur="2000"/>
                                        <p:tgtEl>
                                          <p:spTgt spid="3">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3">
                                            <p:txEl>
                                              <p:pRg st="15" end="15"/>
                                            </p:txEl>
                                          </p:spTgt>
                                        </p:tgtEl>
                                        <p:attrNameLst>
                                          <p:attrName>style.visibility</p:attrName>
                                        </p:attrNameLst>
                                      </p:cBhvr>
                                      <p:to>
                                        <p:strVal val="visible"/>
                                      </p:to>
                                    </p:set>
                                    <p:animEffect transition="in" filter="circle(in)">
                                      <p:cBhvr>
                                        <p:cTn id="72" dur="2000"/>
                                        <p:tgtEl>
                                          <p:spTgt spid="3">
                                            <p:txEl>
                                              <p:pRg st="15" end="1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2"/>
                                        </p:tgtEl>
                                        <p:attrNameLst>
                                          <p:attrName>style.visibility</p:attrName>
                                        </p:attrNameLst>
                                      </p:cBhvr>
                                      <p:to>
                                        <p:strVal val="visible"/>
                                      </p:to>
                                    </p:set>
                                    <p:animEffect transition="in" filter="circle(in)">
                                      <p:cBhvr>
                                        <p:cTn id="77" dur="2000"/>
                                        <p:tgtEl>
                                          <p:spTgt spid="2"/>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circle(in)">
                                      <p:cBhvr>
                                        <p:cTn id="82" dur="2000"/>
                                        <p:tgtEl>
                                          <p:spTgt spid="11"/>
                                        </p:tgtEl>
                                      </p:cBhvr>
                                    </p:animEffect>
                                  </p:childTnLst>
                                </p:cTn>
                              </p:par>
                              <p:par>
                                <p:cTn id="83" presetID="6" presetClass="entr" presetSubtype="16" fill="hold" grpId="0" nodeType="withEffect">
                                  <p:stCondLst>
                                    <p:cond delay="0"/>
                                  </p:stCondLst>
                                  <p:childTnLst>
                                    <p:set>
                                      <p:cBhvr>
                                        <p:cTn id="84" dur="1" fill="hold">
                                          <p:stCondLst>
                                            <p:cond delay="0"/>
                                          </p:stCondLst>
                                        </p:cTn>
                                        <p:tgtEl>
                                          <p:spTgt spid="10"/>
                                        </p:tgtEl>
                                        <p:attrNameLst>
                                          <p:attrName>style.visibility</p:attrName>
                                        </p:attrNameLst>
                                      </p:cBhvr>
                                      <p:to>
                                        <p:strVal val="visible"/>
                                      </p:to>
                                    </p:set>
                                    <p:animEffect transition="in" filter="circle(in)">
                                      <p:cBhvr>
                                        <p:cTn id="85" dur="2000"/>
                                        <p:tgtEl>
                                          <p:spTgt spid="10"/>
                                        </p:tgtEl>
                                      </p:cBhvr>
                                    </p:animEffect>
                                  </p:childTnLst>
                                </p:cTn>
                              </p:par>
                              <p:par>
                                <p:cTn id="86" presetID="6" presetClass="entr" presetSubtype="16" fill="hold" nodeType="withEffect">
                                  <p:stCondLst>
                                    <p:cond delay="0"/>
                                  </p:stCondLst>
                                  <p:childTnLst>
                                    <p:set>
                                      <p:cBhvr>
                                        <p:cTn id="87" dur="1" fill="hold">
                                          <p:stCondLst>
                                            <p:cond delay="0"/>
                                          </p:stCondLst>
                                        </p:cTn>
                                        <p:tgtEl>
                                          <p:spTgt spid="5"/>
                                        </p:tgtEl>
                                        <p:attrNameLst>
                                          <p:attrName>style.visibility</p:attrName>
                                        </p:attrNameLst>
                                      </p:cBhvr>
                                      <p:to>
                                        <p:strVal val="visible"/>
                                      </p:to>
                                    </p:set>
                                    <p:animEffect transition="in" filter="circle(in)">
                                      <p:cBhvr>
                                        <p:cTn id="88" dur="2000"/>
                                        <p:tgtEl>
                                          <p:spTgt spid="5"/>
                                        </p:tgtEl>
                                      </p:cBhvr>
                                    </p:animEffect>
                                  </p:childTnLst>
                                </p:cTn>
                              </p:par>
                              <p:par>
                                <p:cTn id="89" presetID="6" presetClass="entr" presetSubtype="16" fill="hold" nodeType="withEffect">
                                  <p:stCondLst>
                                    <p:cond delay="0"/>
                                  </p:stCondLst>
                                  <p:childTnLst>
                                    <p:set>
                                      <p:cBhvr>
                                        <p:cTn id="90" dur="1" fill="hold">
                                          <p:stCondLst>
                                            <p:cond delay="0"/>
                                          </p:stCondLst>
                                        </p:cTn>
                                        <p:tgtEl>
                                          <p:spTgt spid="7"/>
                                        </p:tgtEl>
                                        <p:attrNameLst>
                                          <p:attrName>style.visibility</p:attrName>
                                        </p:attrNameLst>
                                      </p:cBhvr>
                                      <p:to>
                                        <p:strVal val="visible"/>
                                      </p:to>
                                    </p:set>
                                    <p:animEffect transition="in" filter="circle(in)">
                                      <p:cBhvr>
                                        <p:cTn id="9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19" y="193184"/>
            <a:ext cx="11758411" cy="6478072"/>
          </a:xfrm>
        </p:spPr>
        <p:txBody>
          <a:bodyPr>
            <a:normAutofit/>
          </a:bodyPr>
          <a:lstStyle/>
          <a:p>
            <a:pPr marL="0" indent="0">
              <a:buNone/>
            </a:pPr>
            <a:r>
              <a:rPr lang="en-US" dirty="0">
                <a:solidFill>
                  <a:srgbClr val="FFFF00"/>
                </a:solidFill>
              </a:rPr>
              <a:t>4- Rename variables, as necessary, so that no two variables are the same. </a:t>
            </a:r>
          </a:p>
          <a:p>
            <a:pPr marL="0" indent="0">
              <a:buNone/>
            </a:pPr>
            <a:r>
              <a:rPr lang="en-US" dirty="0">
                <a:solidFill>
                  <a:srgbClr val="FFFF00"/>
                </a:solidFill>
              </a:rPr>
              <a:t>∀x[⌐  B(x) ∨ ( [ Q(x , f (x)) ∧ ⌐  P(f (x)) ] </a:t>
            </a:r>
          </a:p>
          <a:p>
            <a:pPr marL="0" indent="0">
              <a:buNone/>
            </a:pPr>
            <a:r>
              <a:rPr lang="en-US" dirty="0">
                <a:solidFill>
                  <a:srgbClr val="FFFF00"/>
                </a:solidFill>
              </a:rPr>
              <a:t> ∧ ∀y [ ⌐  Q(</a:t>
            </a:r>
            <a:r>
              <a:rPr lang="en-US" dirty="0" err="1">
                <a:solidFill>
                  <a:srgbClr val="FFFF00"/>
                </a:solidFill>
              </a:rPr>
              <a:t>x,y</a:t>
            </a:r>
            <a:r>
              <a:rPr lang="en-US" dirty="0">
                <a:solidFill>
                  <a:srgbClr val="FFFF00"/>
                </a:solidFill>
              </a:rPr>
              <a:t>) ∨  ⌐  Q(</a:t>
            </a:r>
            <a:r>
              <a:rPr lang="en-US" dirty="0" err="1">
                <a:solidFill>
                  <a:srgbClr val="FFFF00"/>
                </a:solidFill>
              </a:rPr>
              <a:t>y,x</a:t>
            </a:r>
            <a:r>
              <a:rPr lang="en-US" dirty="0">
                <a:solidFill>
                  <a:srgbClr val="FFFF00"/>
                </a:solidFill>
              </a:rPr>
              <a:t>) ] </a:t>
            </a:r>
          </a:p>
          <a:p>
            <a:pPr marL="0" indent="0">
              <a:buNone/>
            </a:pPr>
            <a:r>
              <a:rPr lang="en-US" dirty="0">
                <a:solidFill>
                  <a:srgbClr val="FFFF00"/>
                </a:solidFill>
              </a:rPr>
              <a:t> ∧ ∀z [ B(z)  ∨ ⌐  E(</a:t>
            </a:r>
            <a:r>
              <a:rPr lang="en-US" dirty="0" err="1">
                <a:solidFill>
                  <a:srgbClr val="FFFF00"/>
                </a:solidFill>
              </a:rPr>
              <a:t>x,z</a:t>
            </a:r>
            <a:r>
              <a:rPr lang="en-US" dirty="0">
                <a:solidFill>
                  <a:srgbClr val="FFFF00"/>
                </a:solidFill>
              </a:rPr>
              <a:t>)] ) ] </a:t>
            </a:r>
          </a:p>
          <a:p>
            <a:pPr marL="0" indent="0">
              <a:buNone/>
            </a:pPr>
            <a:r>
              <a:rPr lang="en-US" dirty="0">
                <a:solidFill>
                  <a:srgbClr val="FFFF00"/>
                </a:solidFill>
              </a:rPr>
              <a:t> </a:t>
            </a:r>
          </a:p>
          <a:p>
            <a:pPr marL="0" indent="0">
              <a:buNone/>
            </a:pPr>
            <a:r>
              <a:rPr lang="en-US" dirty="0">
                <a:solidFill>
                  <a:srgbClr val="FFFF00"/>
                </a:solidFill>
              </a:rPr>
              <a:t>5- Move the Universal quantifiers to the left of the statement. </a:t>
            </a:r>
          </a:p>
          <a:p>
            <a:pPr marL="0" indent="0">
              <a:buNone/>
            </a:pPr>
            <a:r>
              <a:rPr lang="en-US" dirty="0">
                <a:solidFill>
                  <a:srgbClr val="FFFF00"/>
                </a:solidFill>
              </a:rPr>
              <a:t>∀x  ∀y  ∀z [⌐  B(x) ∨ ( [ Q(x , f (x)) ∧ ⌐  P(f (x)) ]</a:t>
            </a:r>
          </a:p>
          <a:p>
            <a:pPr marL="0" indent="0">
              <a:buNone/>
            </a:pPr>
            <a:r>
              <a:rPr lang="en-US" dirty="0">
                <a:solidFill>
                  <a:srgbClr val="FFFF00"/>
                </a:solidFill>
              </a:rPr>
              <a:t>  ∧ [ ⌐  Q(</a:t>
            </a:r>
            <a:r>
              <a:rPr lang="en-US" dirty="0" err="1">
                <a:solidFill>
                  <a:srgbClr val="FFFF00"/>
                </a:solidFill>
              </a:rPr>
              <a:t>x,y</a:t>
            </a:r>
            <a:r>
              <a:rPr lang="en-US" dirty="0">
                <a:solidFill>
                  <a:srgbClr val="FFFF00"/>
                </a:solidFill>
              </a:rPr>
              <a:t>) ∨  ⌐  Q(</a:t>
            </a:r>
            <a:r>
              <a:rPr lang="en-US" dirty="0" err="1">
                <a:solidFill>
                  <a:srgbClr val="FFFF00"/>
                </a:solidFill>
              </a:rPr>
              <a:t>y,x</a:t>
            </a:r>
            <a:r>
              <a:rPr lang="en-US" dirty="0">
                <a:solidFill>
                  <a:srgbClr val="FFFF00"/>
                </a:solidFill>
              </a:rPr>
              <a:t>) ]</a:t>
            </a:r>
          </a:p>
          <a:p>
            <a:pPr marL="0" indent="0">
              <a:buNone/>
            </a:pPr>
            <a:r>
              <a:rPr lang="en-US" dirty="0">
                <a:solidFill>
                  <a:srgbClr val="FFFF00"/>
                </a:solidFill>
              </a:rPr>
              <a:t>  ∧ [ B(z)  ∨ ⌐  E(</a:t>
            </a:r>
            <a:r>
              <a:rPr lang="en-US" dirty="0" err="1">
                <a:solidFill>
                  <a:srgbClr val="FFFF00"/>
                </a:solidFill>
              </a:rPr>
              <a:t>x,z</a:t>
            </a:r>
            <a:r>
              <a:rPr lang="en-US" dirty="0">
                <a:solidFill>
                  <a:srgbClr val="FFFF00"/>
                </a:solidFill>
              </a:rPr>
              <a:t>)] ) ] </a:t>
            </a:r>
          </a:p>
          <a:p>
            <a:pPr marL="0" indent="0">
              <a:buNone/>
            </a:pPr>
            <a:r>
              <a:rPr lang="en-US" dirty="0">
                <a:solidFill>
                  <a:srgbClr val="FFFF00"/>
                </a:solidFill>
              </a:rPr>
              <a:t> </a:t>
            </a:r>
          </a:p>
          <a:p>
            <a:endParaRPr lang="en-US" dirty="0"/>
          </a:p>
        </p:txBody>
      </p:sp>
      <p:sp>
        <p:nvSpPr>
          <p:cNvPr id="2" name="TextBox 1"/>
          <p:cNvSpPr txBox="1"/>
          <p:nvPr/>
        </p:nvSpPr>
        <p:spPr>
          <a:xfrm>
            <a:off x="4516245" y="1535304"/>
            <a:ext cx="4360127" cy="369332"/>
          </a:xfrm>
          <a:prstGeom prst="rect">
            <a:avLst/>
          </a:prstGeom>
          <a:noFill/>
        </p:spPr>
        <p:txBody>
          <a:bodyPr wrap="square" rtlCol="0">
            <a:spAutoFit/>
          </a:bodyPr>
          <a:lstStyle/>
          <a:p>
            <a:r>
              <a:rPr lang="en-US" dirty="0" smtClean="0"/>
              <a:t> </a:t>
            </a:r>
            <a:r>
              <a:rPr lang="en-US" dirty="0"/>
              <a:t>∧ ∀y [ B(y)  ∨ ⌐  E(</a:t>
            </a:r>
            <a:r>
              <a:rPr lang="en-US" dirty="0" err="1"/>
              <a:t>x,y</a:t>
            </a:r>
            <a:r>
              <a:rPr lang="en-US" dirty="0"/>
              <a:t>)] ) ]</a:t>
            </a:r>
          </a:p>
        </p:txBody>
      </p:sp>
      <p:cxnSp>
        <p:nvCxnSpPr>
          <p:cNvPr id="5" name="Straight Arrow Connector 4"/>
          <p:cNvCxnSpPr/>
          <p:nvPr/>
        </p:nvCxnSpPr>
        <p:spPr>
          <a:xfrm flipH="1">
            <a:off x="3679903" y="1719970"/>
            <a:ext cx="836342" cy="1115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6" name="TextBox 5"/>
          <p:cNvSpPr txBox="1"/>
          <p:nvPr/>
        </p:nvSpPr>
        <p:spPr>
          <a:xfrm>
            <a:off x="7265021" y="2785091"/>
            <a:ext cx="4360127" cy="923330"/>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a:t>∀x[⌐  B(x) ∨ ( [ Q(x , f (x)) ∧ ⌐  P(f (x)) ] </a:t>
            </a:r>
          </a:p>
          <a:p>
            <a:r>
              <a:rPr lang="en-US"/>
              <a:t> ∧ ∀y [ ⌐  Q(x,y) ∨  ⌐  Q(y,x) ] </a:t>
            </a:r>
          </a:p>
          <a:p>
            <a:r>
              <a:rPr lang="en-US"/>
              <a:t> ∧ ∀z [ B(z)  ∨ ⌐  E(x,z)] ) ]</a:t>
            </a:r>
            <a:endParaRPr lang="en-US" dirty="0"/>
          </a:p>
        </p:txBody>
      </p:sp>
      <p:cxnSp>
        <p:nvCxnSpPr>
          <p:cNvPr id="7" name="Straight Arrow Connector 6"/>
          <p:cNvCxnSpPr/>
          <p:nvPr/>
        </p:nvCxnSpPr>
        <p:spPr>
          <a:xfrm flipH="1">
            <a:off x="6481768" y="3277987"/>
            <a:ext cx="836342" cy="1115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96716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circle(in)">
                                      <p:cBhvr>
                                        <p:cTn id="57" dur="2000"/>
                                        <p:tgtEl>
                                          <p:spTgt spid="5"/>
                                        </p:tgtEl>
                                      </p:cBhvr>
                                    </p:animEffect>
                                  </p:childTnLst>
                                </p:cTn>
                              </p:par>
                              <p:par>
                                <p:cTn id="58" presetID="6" presetClass="entr" presetSubtype="16" fill="hold" grpId="0" nodeType="with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circle(in)">
                                      <p:cBhvr>
                                        <p:cTn id="60" dur="2000"/>
                                        <p:tgtEl>
                                          <p:spTgt spid="2"/>
                                        </p:tgtEl>
                                      </p:cBhvr>
                                    </p:animEffect>
                                  </p:childTnLst>
                                </p:cTn>
                              </p:par>
                            </p:childTnLst>
                          </p:cTn>
                        </p:par>
                      </p:childTnLst>
                    </p:cTn>
                  </p:par>
                  <p:par>
                    <p:cTn id="61" fill="hold">
                      <p:stCondLst>
                        <p:cond delay="indefinite"/>
                      </p:stCondLst>
                      <p:childTnLst>
                        <p:par>
                          <p:cTn id="62" fill="hold">
                            <p:stCondLst>
                              <p:cond delay="0"/>
                            </p:stCondLst>
                            <p:childTnLst>
                              <p:par>
                                <p:cTn id="63" presetID="6" presetClass="entr" presetSubtype="16"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animEffect transition="in" filter="circle(in)">
                                      <p:cBhvr>
                                        <p:cTn id="65" dur="2000"/>
                                        <p:tgtEl>
                                          <p:spTgt spid="6"/>
                                        </p:tgtEl>
                                      </p:cBhvr>
                                    </p:animEffect>
                                  </p:childTnLst>
                                </p:cTn>
                              </p:par>
                              <p:par>
                                <p:cTn id="66" presetID="6" presetClass="entr" presetSubtype="16" fill="hold" nodeType="with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circle(in)">
                                      <p:cBhvr>
                                        <p:cTn id="6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206062"/>
            <a:ext cx="11706896" cy="6413679"/>
          </a:xfrm>
        </p:spPr>
        <p:txBody>
          <a:bodyPr>
            <a:normAutofit/>
          </a:bodyPr>
          <a:lstStyle/>
          <a:p>
            <a:pPr marL="0" indent="0">
              <a:buNone/>
            </a:pPr>
            <a:r>
              <a:rPr lang="en-US" dirty="0">
                <a:solidFill>
                  <a:srgbClr val="FFFF00"/>
                </a:solidFill>
              </a:rPr>
              <a:t>6- Move the disjunction down to the literals, using distributive laws</a:t>
            </a:r>
          </a:p>
          <a:p>
            <a:pPr marL="0" indent="0">
              <a:buNone/>
            </a:pPr>
            <a:r>
              <a:rPr lang="en-US" dirty="0">
                <a:solidFill>
                  <a:srgbClr val="FFFF00"/>
                </a:solidFill>
              </a:rPr>
              <a:t>E1 ∨ (E2 ∧ E3 ∧ E4 ∧…)   ≡ (E1 ∨ E2) ∧ (E1∨E3) ∧ ….  </a:t>
            </a:r>
          </a:p>
          <a:p>
            <a:pPr marL="0" indent="0">
              <a:buNone/>
            </a:pPr>
            <a:r>
              <a:rPr lang="en-US" dirty="0">
                <a:solidFill>
                  <a:srgbClr val="FFFF00"/>
                </a:solidFill>
              </a:rPr>
              <a:t>E1 ∧ (E2 ∨ E3 ∨ E4∨…)   ≡ (E1 ∧ E2) ∨ (E1∧E3) ∨ …. </a:t>
            </a:r>
          </a:p>
          <a:p>
            <a:pPr marL="0" indent="0">
              <a:buNone/>
            </a:pPr>
            <a:r>
              <a:rPr lang="en-US" dirty="0">
                <a:solidFill>
                  <a:srgbClr val="FFFF00"/>
                </a:solidFill>
              </a:rPr>
              <a:t> </a:t>
            </a:r>
            <a:endParaRPr lang="en-US" dirty="0" smtClean="0">
              <a:solidFill>
                <a:srgbClr val="FFFF00"/>
              </a:solidFill>
            </a:endParaRPr>
          </a:p>
          <a:p>
            <a:pPr marL="0" indent="0">
              <a:buNone/>
            </a:pPr>
            <a:r>
              <a:rPr lang="en-US" dirty="0" smtClean="0">
                <a:solidFill>
                  <a:srgbClr val="FFFF00"/>
                </a:solidFill>
              </a:rPr>
              <a:t> </a:t>
            </a:r>
          </a:p>
          <a:p>
            <a:pPr marL="0" indent="0">
              <a:buNone/>
            </a:pPr>
            <a:r>
              <a:rPr lang="en-US" dirty="0" smtClean="0">
                <a:solidFill>
                  <a:srgbClr val="FFFF00"/>
                </a:solidFill>
              </a:rPr>
              <a:t>∀</a:t>
            </a:r>
            <a:r>
              <a:rPr lang="en-US" dirty="0">
                <a:solidFill>
                  <a:srgbClr val="FFFF00"/>
                </a:solidFill>
              </a:rPr>
              <a:t>x  ∀y  ∀z [ ( ⌐  B(x) ∨ (  Q(x , f (x))  </a:t>
            </a:r>
            <a:r>
              <a:rPr lang="en-US" dirty="0" smtClean="0">
                <a:solidFill>
                  <a:srgbClr val="FFFF00"/>
                </a:solidFill>
              </a:rPr>
              <a:t> </a:t>
            </a:r>
            <a:endParaRPr lang="en-US" dirty="0">
              <a:solidFill>
                <a:srgbClr val="FFFF00"/>
              </a:solidFill>
            </a:endParaRPr>
          </a:p>
          <a:p>
            <a:pPr marL="0" indent="0">
              <a:buNone/>
            </a:pPr>
            <a:r>
              <a:rPr lang="en-US" dirty="0">
                <a:solidFill>
                  <a:srgbClr val="FFFF00"/>
                </a:solidFill>
              </a:rPr>
              <a:t>∧ ( ⌐  B(x) ∨  ⌐  P(f (x) ) )   </a:t>
            </a:r>
          </a:p>
          <a:p>
            <a:pPr marL="0" indent="0">
              <a:buNone/>
            </a:pPr>
            <a:r>
              <a:rPr lang="en-US" dirty="0">
                <a:solidFill>
                  <a:srgbClr val="FFFF00"/>
                </a:solidFill>
              </a:rPr>
              <a:t>∧ ( ⌐  B(x) ∨ ⌐  Q(</a:t>
            </a:r>
            <a:r>
              <a:rPr lang="en-US" dirty="0" err="1">
                <a:solidFill>
                  <a:srgbClr val="FFFF00"/>
                </a:solidFill>
              </a:rPr>
              <a:t>x,y</a:t>
            </a:r>
            <a:r>
              <a:rPr lang="en-US" dirty="0">
                <a:solidFill>
                  <a:srgbClr val="FFFF00"/>
                </a:solidFill>
              </a:rPr>
              <a:t>) ∨  ⌐  Q(</a:t>
            </a:r>
            <a:r>
              <a:rPr lang="en-US" dirty="0" err="1">
                <a:solidFill>
                  <a:srgbClr val="FFFF00"/>
                </a:solidFill>
              </a:rPr>
              <a:t>y,x</a:t>
            </a:r>
            <a:r>
              <a:rPr lang="en-US" dirty="0">
                <a:solidFill>
                  <a:srgbClr val="FFFF00"/>
                </a:solidFill>
              </a:rPr>
              <a:t>) )</a:t>
            </a:r>
          </a:p>
          <a:p>
            <a:pPr marL="0" indent="0">
              <a:buNone/>
            </a:pPr>
            <a:r>
              <a:rPr lang="en-US" dirty="0">
                <a:solidFill>
                  <a:srgbClr val="FFFF00"/>
                </a:solidFill>
              </a:rPr>
              <a:t> ∧ (⌐  B(x) ∨ B(z)  ∨ ⌐  E(</a:t>
            </a:r>
            <a:r>
              <a:rPr lang="en-US" dirty="0" err="1">
                <a:solidFill>
                  <a:srgbClr val="FFFF00"/>
                </a:solidFill>
              </a:rPr>
              <a:t>x,z</a:t>
            </a:r>
            <a:r>
              <a:rPr lang="en-US" dirty="0">
                <a:solidFill>
                  <a:srgbClr val="FFFF00"/>
                </a:solidFill>
              </a:rPr>
              <a:t>) )  ]</a:t>
            </a:r>
          </a:p>
          <a:p>
            <a:pPr marL="0" indent="0">
              <a:buNone/>
            </a:pPr>
            <a:r>
              <a:rPr lang="en-US" dirty="0">
                <a:solidFill>
                  <a:srgbClr val="FFFF00"/>
                </a:solidFill>
              </a:rPr>
              <a:t> </a:t>
            </a:r>
          </a:p>
          <a:p>
            <a:pPr marL="0" indent="0">
              <a:buNone/>
            </a:pPr>
            <a:r>
              <a:rPr lang="en-US" dirty="0">
                <a:solidFill>
                  <a:srgbClr val="FFFF00"/>
                </a:solidFill>
              </a:rPr>
              <a:t>7- Eliminate the conjunctions </a:t>
            </a:r>
          </a:p>
          <a:p>
            <a:pPr marL="0" indent="0">
              <a:buNone/>
            </a:pPr>
            <a:r>
              <a:rPr lang="en-US" dirty="0">
                <a:solidFill>
                  <a:srgbClr val="FFFF00"/>
                </a:solidFill>
              </a:rPr>
              <a:t>∀x   [  ⌐  B(x) ∨ (  Q(x , f (x) ]  </a:t>
            </a:r>
          </a:p>
          <a:p>
            <a:pPr marL="0" indent="0">
              <a:buNone/>
            </a:pPr>
            <a:r>
              <a:rPr lang="en-US" dirty="0">
                <a:solidFill>
                  <a:srgbClr val="FFFF00"/>
                </a:solidFill>
              </a:rPr>
              <a:t>∀x [⌐  B(x) ∨  ⌐  P(f (x) )  ] </a:t>
            </a:r>
          </a:p>
          <a:p>
            <a:pPr marL="0" indent="0">
              <a:buNone/>
            </a:pPr>
            <a:r>
              <a:rPr lang="en-US" dirty="0">
                <a:solidFill>
                  <a:srgbClr val="FFFF00"/>
                </a:solidFill>
              </a:rPr>
              <a:t>∀x  ∀y   [ ⌐  B(x) ∨ ⌐  Q(</a:t>
            </a:r>
            <a:r>
              <a:rPr lang="en-US" dirty="0" err="1">
                <a:solidFill>
                  <a:srgbClr val="FFFF00"/>
                </a:solidFill>
              </a:rPr>
              <a:t>x,y</a:t>
            </a:r>
            <a:r>
              <a:rPr lang="en-US" dirty="0">
                <a:solidFill>
                  <a:srgbClr val="FFFF00"/>
                </a:solidFill>
              </a:rPr>
              <a:t>) ∨  ⌐  Q(</a:t>
            </a:r>
            <a:r>
              <a:rPr lang="en-US" dirty="0" err="1">
                <a:solidFill>
                  <a:srgbClr val="FFFF00"/>
                </a:solidFill>
              </a:rPr>
              <a:t>y,x</a:t>
            </a:r>
            <a:r>
              <a:rPr lang="en-US" dirty="0">
                <a:solidFill>
                  <a:srgbClr val="FFFF00"/>
                </a:solidFill>
              </a:rPr>
              <a:t>) ]</a:t>
            </a:r>
          </a:p>
          <a:p>
            <a:pPr marL="0" indent="0">
              <a:buNone/>
            </a:pPr>
            <a:r>
              <a:rPr lang="en-US" dirty="0">
                <a:solidFill>
                  <a:srgbClr val="FFFF00"/>
                </a:solidFill>
              </a:rPr>
              <a:t> ∀x   ∀z  [⌐  B(x) ∨ B(z)  ∨ ⌐  E(</a:t>
            </a:r>
            <a:r>
              <a:rPr lang="en-US" dirty="0" err="1">
                <a:solidFill>
                  <a:srgbClr val="FFFF00"/>
                </a:solidFill>
              </a:rPr>
              <a:t>x,z</a:t>
            </a:r>
            <a:r>
              <a:rPr lang="en-US" dirty="0">
                <a:solidFill>
                  <a:srgbClr val="FFFF00"/>
                </a:solidFill>
              </a:rPr>
              <a:t>)   ] </a:t>
            </a:r>
          </a:p>
          <a:p>
            <a:endParaRPr lang="en-US" dirty="0"/>
          </a:p>
        </p:txBody>
      </p:sp>
      <p:sp>
        <p:nvSpPr>
          <p:cNvPr id="2" name="Rectangle 1"/>
          <p:cNvSpPr/>
          <p:nvPr/>
        </p:nvSpPr>
        <p:spPr>
          <a:xfrm>
            <a:off x="6096000" y="2489571"/>
            <a:ext cx="6096000" cy="923330"/>
          </a:xfrm>
          <a:prstGeom prst="rect">
            <a:avLst/>
          </a:prstGeom>
        </p:spPr>
        <p:txBody>
          <a:bodyPr>
            <a:spAutoFit/>
          </a:bodyPr>
          <a:lstStyle/>
          <a:p>
            <a:r>
              <a:rPr lang="en-US" dirty="0"/>
              <a:t>∀x  ∀y  ∀z [⌐  B(x) ∨ ( [ Q(x , f (x)) ∧ ⌐  P(f (x)) ]</a:t>
            </a:r>
          </a:p>
          <a:p>
            <a:r>
              <a:rPr lang="en-US" dirty="0"/>
              <a:t>  ∧ [ ⌐  Q(</a:t>
            </a:r>
            <a:r>
              <a:rPr lang="en-US" dirty="0" err="1"/>
              <a:t>x,y</a:t>
            </a:r>
            <a:r>
              <a:rPr lang="en-US" dirty="0"/>
              <a:t>) ∨  ⌐  Q(</a:t>
            </a:r>
            <a:r>
              <a:rPr lang="en-US" dirty="0" err="1"/>
              <a:t>y,x</a:t>
            </a:r>
            <a:r>
              <a:rPr lang="en-US" dirty="0"/>
              <a:t>) ]</a:t>
            </a:r>
          </a:p>
          <a:p>
            <a:r>
              <a:rPr lang="en-US" dirty="0"/>
              <a:t>  ∧ [ B(z)  ∨ ⌐  E(</a:t>
            </a:r>
            <a:r>
              <a:rPr lang="en-US" dirty="0" err="1"/>
              <a:t>x,z</a:t>
            </a:r>
            <a:r>
              <a:rPr lang="en-US" dirty="0"/>
              <a:t>)] ) ] </a:t>
            </a:r>
          </a:p>
        </p:txBody>
      </p:sp>
      <p:cxnSp>
        <p:nvCxnSpPr>
          <p:cNvPr id="5" name="Straight Arrow Connector 4"/>
          <p:cNvCxnSpPr/>
          <p:nvPr/>
        </p:nvCxnSpPr>
        <p:spPr>
          <a:xfrm flipH="1">
            <a:off x="4861932" y="2951236"/>
            <a:ext cx="1234068"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6" name="Rectangle 5"/>
          <p:cNvSpPr/>
          <p:nvPr/>
        </p:nvSpPr>
        <p:spPr>
          <a:xfrm>
            <a:off x="6096000" y="5028332"/>
            <a:ext cx="6096000" cy="369332"/>
          </a:xfrm>
          <a:prstGeom prst="rect">
            <a:avLst/>
          </a:prstGeom>
        </p:spPr>
        <p:txBody>
          <a:bodyPr>
            <a:spAutoFit/>
          </a:bodyPr>
          <a:lstStyle/>
          <a:p>
            <a:r>
              <a:rPr lang="en-US" dirty="0" smtClean="0"/>
              <a:t> </a:t>
            </a:r>
            <a:endParaRPr lang="en-US" dirty="0"/>
          </a:p>
        </p:txBody>
      </p:sp>
      <p:cxnSp>
        <p:nvCxnSpPr>
          <p:cNvPr id="8" name="Straight Arrow Connector 7"/>
          <p:cNvCxnSpPr/>
          <p:nvPr/>
        </p:nvCxnSpPr>
        <p:spPr>
          <a:xfrm flipH="1">
            <a:off x="5776332" y="5397664"/>
            <a:ext cx="1234068"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9" name="Rectangle 8"/>
          <p:cNvSpPr/>
          <p:nvPr/>
        </p:nvSpPr>
        <p:spPr>
          <a:xfrm>
            <a:off x="7010400" y="4797499"/>
            <a:ext cx="6096000" cy="1200329"/>
          </a:xfrm>
          <a:prstGeom prst="rect">
            <a:avLst/>
          </a:prstGeom>
        </p:spPr>
        <p:txBody>
          <a:bodyPr>
            <a:spAutoFit/>
          </a:bodyPr>
          <a:lstStyle/>
          <a:p>
            <a:r>
              <a:rPr lang="en-US" dirty="0"/>
              <a:t>∀x  ∀y  ∀z [ ( ⌐  B(x) ∨ (  Q(x , f (x))   </a:t>
            </a:r>
          </a:p>
          <a:p>
            <a:r>
              <a:rPr lang="en-US" dirty="0"/>
              <a:t>∧ ( ⌐  B(x) ∨  ⌐  P(f (x) ) )   </a:t>
            </a:r>
          </a:p>
          <a:p>
            <a:r>
              <a:rPr lang="en-US" dirty="0"/>
              <a:t>∧ ( ⌐  B(x) ∨ ⌐  Q(</a:t>
            </a:r>
            <a:r>
              <a:rPr lang="en-US" dirty="0" err="1"/>
              <a:t>x,y</a:t>
            </a:r>
            <a:r>
              <a:rPr lang="en-US" dirty="0"/>
              <a:t>) ∨  ⌐  Q(</a:t>
            </a:r>
            <a:r>
              <a:rPr lang="en-US" dirty="0" err="1"/>
              <a:t>y,x</a:t>
            </a:r>
            <a:r>
              <a:rPr lang="en-US" dirty="0"/>
              <a:t>) )</a:t>
            </a:r>
          </a:p>
          <a:p>
            <a:r>
              <a:rPr lang="en-US" dirty="0"/>
              <a:t> ∧ (⌐  B(x) ∨ B(z)  ∨ ⌐  E(</a:t>
            </a:r>
            <a:r>
              <a:rPr lang="en-US" dirty="0" err="1"/>
              <a:t>x,z</a:t>
            </a:r>
            <a:r>
              <a:rPr lang="en-US" dirty="0"/>
              <a:t>) )  ]</a:t>
            </a:r>
          </a:p>
        </p:txBody>
      </p:sp>
    </p:spTree>
    <p:extLst>
      <p:ext uri="{BB962C8B-B14F-4D97-AF65-F5344CB8AC3E}">
        <p14:creationId xmlns:p14="http://schemas.microsoft.com/office/powerpoint/2010/main" val="1308437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ircle(in)">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circle(in)">
                                      <p:cBhvr>
                                        <p:cTn id="67" dur="20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circle(in)">
                                      <p:cBhvr>
                                        <p:cTn id="72" dur="20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6" presetClass="entr" presetSubtype="16"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circle(in)">
                                      <p:cBhvr>
                                        <p:cTn id="77" dur="20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2"/>
                                        </p:tgtEl>
                                        <p:attrNameLst>
                                          <p:attrName>style.visibility</p:attrName>
                                        </p:attrNameLst>
                                      </p:cBhvr>
                                      <p:to>
                                        <p:strVal val="visible"/>
                                      </p:to>
                                    </p:set>
                                    <p:animEffect transition="in" filter="circle(in)">
                                      <p:cBhvr>
                                        <p:cTn id="82" dur="2000"/>
                                        <p:tgtEl>
                                          <p:spTgt spid="2"/>
                                        </p:tgtEl>
                                      </p:cBhvr>
                                    </p:animEffect>
                                  </p:childTnLst>
                                </p:cTn>
                              </p:par>
                              <p:par>
                                <p:cTn id="83" presetID="6" presetClass="entr" presetSubtype="16" fill="hold" nodeType="withEffect">
                                  <p:stCondLst>
                                    <p:cond delay="0"/>
                                  </p:stCondLst>
                                  <p:childTnLst>
                                    <p:set>
                                      <p:cBhvr>
                                        <p:cTn id="84" dur="1" fill="hold">
                                          <p:stCondLst>
                                            <p:cond delay="0"/>
                                          </p:stCondLst>
                                        </p:cTn>
                                        <p:tgtEl>
                                          <p:spTgt spid="5"/>
                                        </p:tgtEl>
                                        <p:attrNameLst>
                                          <p:attrName>style.visibility</p:attrName>
                                        </p:attrNameLst>
                                      </p:cBhvr>
                                      <p:to>
                                        <p:strVal val="visible"/>
                                      </p:to>
                                    </p:set>
                                    <p:animEffect transition="in" filter="circle(in)">
                                      <p:cBhvr>
                                        <p:cTn id="85" dur="2000"/>
                                        <p:tgtEl>
                                          <p:spTgt spid="5"/>
                                        </p:tgtEl>
                                      </p:cBhvr>
                                    </p:animEffect>
                                  </p:childTnLst>
                                </p:cTn>
                              </p:par>
                            </p:childTnLst>
                          </p:cTn>
                        </p:par>
                      </p:childTnLst>
                    </p:cTn>
                  </p:par>
                  <p:par>
                    <p:cTn id="86" fill="hold">
                      <p:stCondLst>
                        <p:cond delay="indefinite"/>
                      </p:stCondLst>
                      <p:childTnLst>
                        <p:par>
                          <p:cTn id="87" fill="hold">
                            <p:stCondLst>
                              <p:cond delay="0"/>
                            </p:stCondLst>
                            <p:childTnLst>
                              <p:par>
                                <p:cTn id="88" presetID="6" presetClass="entr" presetSubtype="16" fill="hold" grpId="0" nodeType="clickEffect">
                                  <p:stCondLst>
                                    <p:cond delay="0"/>
                                  </p:stCondLst>
                                  <p:childTnLst>
                                    <p:set>
                                      <p:cBhvr>
                                        <p:cTn id="89" dur="1" fill="hold">
                                          <p:stCondLst>
                                            <p:cond delay="0"/>
                                          </p:stCondLst>
                                        </p:cTn>
                                        <p:tgtEl>
                                          <p:spTgt spid="9"/>
                                        </p:tgtEl>
                                        <p:attrNameLst>
                                          <p:attrName>style.visibility</p:attrName>
                                        </p:attrNameLst>
                                      </p:cBhvr>
                                      <p:to>
                                        <p:strVal val="visible"/>
                                      </p:to>
                                    </p:set>
                                    <p:animEffect transition="in" filter="circle(in)">
                                      <p:cBhvr>
                                        <p:cTn id="90" dur="2000"/>
                                        <p:tgtEl>
                                          <p:spTgt spid="9"/>
                                        </p:tgtEl>
                                      </p:cBhvr>
                                    </p:animEffect>
                                  </p:childTnLst>
                                </p:cTn>
                              </p:par>
                              <p:par>
                                <p:cTn id="91" presetID="6" presetClass="entr" presetSubtype="16" fill="hold" nodeType="withEffect">
                                  <p:stCondLst>
                                    <p:cond delay="0"/>
                                  </p:stCondLst>
                                  <p:childTnLst>
                                    <p:set>
                                      <p:cBhvr>
                                        <p:cTn id="92" dur="1" fill="hold">
                                          <p:stCondLst>
                                            <p:cond delay="0"/>
                                          </p:stCondLst>
                                        </p:cTn>
                                        <p:tgtEl>
                                          <p:spTgt spid="8"/>
                                        </p:tgtEl>
                                        <p:attrNameLst>
                                          <p:attrName>style.visibility</p:attrName>
                                        </p:attrNameLst>
                                      </p:cBhvr>
                                      <p:to>
                                        <p:strVal val="visible"/>
                                      </p:to>
                                    </p:set>
                                    <p:animEffect transition="in" filter="circle(in)">
                                      <p:cBhvr>
                                        <p:cTn id="9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3" y="257578"/>
            <a:ext cx="11513713" cy="6375042"/>
          </a:xfrm>
        </p:spPr>
        <p:txBody>
          <a:bodyPr/>
          <a:lstStyle/>
          <a:p>
            <a:pPr marL="0" indent="0">
              <a:buNone/>
            </a:pPr>
            <a:r>
              <a:rPr lang="en-US" dirty="0">
                <a:solidFill>
                  <a:srgbClr val="FFFF00"/>
                </a:solidFill>
              </a:rPr>
              <a:t>8- Rename all the variables, as necessary, so that no two variables are the same. </a:t>
            </a:r>
          </a:p>
          <a:p>
            <a:pPr marL="0" indent="0">
              <a:buNone/>
            </a:pPr>
            <a:r>
              <a:rPr lang="en-US" dirty="0">
                <a:solidFill>
                  <a:srgbClr val="FFFF00"/>
                </a:solidFill>
              </a:rPr>
              <a:t>∀x   [  ⌐  B(x) ∨ (  Q(x , f (x) ] </a:t>
            </a:r>
          </a:p>
          <a:p>
            <a:pPr marL="0" indent="0">
              <a:buNone/>
            </a:pPr>
            <a:r>
              <a:rPr lang="en-US" dirty="0">
                <a:solidFill>
                  <a:srgbClr val="FFFF00"/>
                </a:solidFill>
              </a:rPr>
              <a:t>∀w [⌐  B(w) ∨  ⌐  P(f (w) )  ] </a:t>
            </a:r>
          </a:p>
          <a:p>
            <a:pPr marL="0" indent="0">
              <a:buNone/>
            </a:pPr>
            <a:r>
              <a:rPr lang="en-US" dirty="0">
                <a:solidFill>
                  <a:srgbClr val="FFFF00"/>
                </a:solidFill>
              </a:rPr>
              <a:t>∀u  ∀y   [⌐  B(u) ∨ ⌐  Q(</a:t>
            </a:r>
            <a:r>
              <a:rPr lang="en-US" dirty="0" err="1">
                <a:solidFill>
                  <a:srgbClr val="FFFF00"/>
                </a:solidFill>
              </a:rPr>
              <a:t>u,y</a:t>
            </a:r>
            <a:r>
              <a:rPr lang="en-US" dirty="0">
                <a:solidFill>
                  <a:srgbClr val="FFFF00"/>
                </a:solidFill>
              </a:rPr>
              <a:t>) ∨  ⌐  Q(</a:t>
            </a:r>
            <a:r>
              <a:rPr lang="en-US" dirty="0" err="1">
                <a:solidFill>
                  <a:srgbClr val="FFFF00"/>
                </a:solidFill>
              </a:rPr>
              <a:t>y,u</a:t>
            </a:r>
            <a:r>
              <a:rPr lang="en-US" dirty="0">
                <a:solidFill>
                  <a:srgbClr val="FFFF00"/>
                </a:solidFill>
              </a:rPr>
              <a:t>) ] </a:t>
            </a:r>
          </a:p>
          <a:p>
            <a:pPr marL="0" indent="0">
              <a:buNone/>
            </a:pPr>
            <a:r>
              <a:rPr lang="en-US" dirty="0">
                <a:solidFill>
                  <a:srgbClr val="FFFF00"/>
                </a:solidFill>
              </a:rPr>
              <a:t>∀a   ∀z  [⌐  B(a) ∨ B(z)  ∨ ⌐  E(</a:t>
            </a:r>
            <a:r>
              <a:rPr lang="en-US" dirty="0" err="1">
                <a:solidFill>
                  <a:srgbClr val="FFFF00"/>
                </a:solidFill>
              </a:rPr>
              <a:t>a,z</a:t>
            </a:r>
            <a:r>
              <a:rPr lang="en-US" dirty="0">
                <a:solidFill>
                  <a:srgbClr val="FFFF00"/>
                </a:solidFill>
              </a:rPr>
              <a:t>)  ] </a:t>
            </a:r>
          </a:p>
          <a:p>
            <a:pPr marL="0" indent="0">
              <a:buNone/>
            </a:pPr>
            <a:r>
              <a:rPr lang="en-US" dirty="0">
                <a:solidFill>
                  <a:srgbClr val="FFFF00"/>
                </a:solidFill>
              </a:rPr>
              <a:t> </a:t>
            </a:r>
          </a:p>
          <a:p>
            <a:pPr marL="0" indent="0">
              <a:buNone/>
            </a:pPr>
            <a:r>
              <a:rPr lang="en-US" dirty="0">
                <a:solidFill>
                  <a:srgbClr val="FFFF00"/>
                </a:solidFill>
              </a:rPr>
              <a:t>9- </a:t>
            </a:r>
            <a:r>
              <a:rPr lang="en-US" dirty="0" smtClean="0">
                <a:solidFill>
                  <a:srgbClr val="FFFF00"/>
                </a:solidFill>
              </a:rPr>
              <a:t>Purge </a:t>
            </a:r>
            <a:r>
              <a:rPr lang="en-US" dirty="0">
                <a:solidFill>
                  <a:srgbClr val="FFFF00"/>
                </a:solidFill>
              </a:rPr>
              <a:t>the universal </a:t>
            </a:r>
            <a:r>
              <a:rPr lang="en-US" dirty="0" smtClean="0">
                <a:solidFill>
                  <a:srgbClr val="FFFF00"/>
                </a:solidFill>
              </a:rPr>
              <a:t>quantifiers.  </a:t>
            </a:r>
            <a:endParaRPr lang="en-US" dirty="0">
              <a:solidFill>
                <a:srgbClr val="FFFF00"/>
              </a:solidFill>
            </a:endParaRPr>
          </a:p>
          <a:p>
            <a:pPr marL="0" indent="0">
              <a:buNone/>
            </a:pPr>
            <a:r>
              <a:rPr lang="en-US" dirty="0">
                <a:solidFill>
                  <a:srgbClr val="FFFF00"/>
                </a:solidFill>
              </a:rPr>
              <a:t>⌐  B(x) ∨ (  Q(x , f (x</a:t>
            </a:r>
            <a:r>
              <a:rPr lang="en-US" dirty="0" smtClean="0">
                <a:solidFill>
                  <a:srgbClr val="FFFF00"/>
                </a:solidFill>
              </a:rPr>
              <a:t>))</a:t>
            </a:r>
            <a:endParaRPr lang="en-US" dirty="0">
              <a:solidFill>
                <a:srgbClr val="FFFF00"/>
              </a:solidFill>
            </a:endParaRPr>
          </a:p>
          <a:p>
            <a:pPr marL="0" indent="0">
              <a:buNone/>
            </a:pPr>
            <a:r>
              <a:rPr lang="en-US" dirty="0">
                <a:solidFill>
                  <a:srgbClr val="FFFF00"/>
                </a:solidFill>
              </a:rPr>
              <a:t>⌐  B(w) ∨  ⌐  P(f (w) )</a:t>
            </a:r>
          </a:p>
          <a:p>
            <a:pPr marL="0" indent="0">
              <a:buNone/>
            </a:pPr>
            <a:r>
              <a:rPr lang="en-US" dirty="0">
                <a:solidFill>
                  <a:srgbClr val="FFFF00"/>
                </a:solidFill>
              </a:rPr>
              <a:t>⌐  B(u) ∨ ⌐  Q(</a:t>
            </a:r>
            <a:r>
              <a:rPr lang="en-US" dirty="0" err="1">
                <a:solidFill>
                  <a:srgbClr val="FFFF00"/>
                </a:solidFill>
              </a:rPr>
              <a:t>u,y</a:t>
            </a:r>
            <a:r>
              <a:rPr lang="en-US" dirty="0">
                <a:solidFill>
                  <a:srgbClr val="FFFF00"/>
                </a:solidFill>
              </a:rPr>
              <a:t>) ∨  ⌐  Q(</a:t>
            </a:r>
            <a:r>
              <a:rPr lang="en-US" dirty="0" err="1">
                <a:solidFill>
                  <a:srgbClr val="FFFF00"/>
                </a:solidFill>
              </a:rPr>
              <a:t>y,u</a:t>
            </a:r>
            <a:r>
              <a:rPr lang="en-US" dirty="0">
                <a:solidFill>
                  <a:srgbClr val="FFFF00"/>
                </a:solidFill>
              </a:rPr>
              <a:t>)    </a:t>
            </a:r>
          </a:p>
          <a:p>
            <a:pPr marL="0" indent="0">
              <a:buNone/>
            </a:pPr>
            <a:r>
              <a:rPr lang="en-US" dirty="0">
                <a:solidFill>
                  <a:srgbClr val="FFFF00"/>
                </a:solidFill>
              </a:rPr>
              <a:t>⌐  B(a) ∨ B(z)  ∨ ⌐  E(</a:t>
            </a:r>
            <a:r>
              <a:rPr lang="en-US" dirty="0" err="1">
                <a:solidFill>
                  <a:srgbClr val="FFFF00"/>
                </a:solidFill>
              </a:rPr>
              <a:t>a,z</a:t>
            </a:r>
            <a:r>
              <a:rPr lang="en-US" dirty="0">
                <a:solidFill>
                  <a:srgbClr val="FFFF00"/>
                </a:solidFill>
              </a:rPr>
              <a:t>) )  </a:t>
            </a:r>
          </a:p>
          <a:p>
            <a:endParaRPr lang="en-US" dirty="0"/>
          </a:p>
        </p:txBody>
      </p:sp>
      <p:sp>
        <p:nvSpPr>
          <p:cNvPr id="2" name="TextBox 1"/>
          <p:cNvSpPr txBox="1"/>
          <p:nvPr/>
        </p:nvSpPr>
        <p:spPr>
          <a:xfrm>
            <a:off x="6579220" y="760284"/>
            <a:ext cx="4527395" cy="1200329"/>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dirty="0"/>
              <a:t>∀x   [  ⌐  B(x) ∨ (  Q(x , f (x) ]  </a:t>
            </a:r>
          </a:p>
          <a:p>
            <a:r>
              <a:rPr lang="en-US" dirty="0"/>
              <a:t>∀x [⌐  B(x) ∨  ⌐  P(f (x) )  ] </a:t>
            </a:r>
          </a:p>
          <a:p>
            <a:r>
              <a:rPr lang="en-US" dirty="0"/>
              <a:t>∀x  ∀y   [ ⌐  B(x) ∨ ⌐  Q(</a:t>
            </a:r>
            <a:r>
              <a:rPr lang="en-US" dirty="0" err="1"/>
              <a:t>x,y</a:t>
            </a:r>
            <a:r>
              <a:rPr lang="en-US" dirty="0"/>
              <a:t>) ∨  ⌐  Q(</a:t>
            </a:r>
            <a:r>
              <a:rPr lang="en-US" dirty="0" err="1"/>
              <a:t>y,x</a:t>
            </a:r>
            <a:r>
              <a:rPr lang="en-US" dirty="0"/>
              <a:t>) ]</a:t>
            </a:r>
          </a:p>
          <a:p>
            <a:r>
              <a:rPr lang="en-US" dirty="0"/>
              <a:t> ∀x   ∀z  [⌐  B(x) ∨ B(z)  ∨ ⌐  E(</a:t>
            </a:r>
            <a:r>
              <a:rPr lang="en-US" dirty="0" err="1"/>
              <a:t>x,z</a:t>
            </a:r>
            <a:r>
              <a:rPr lang="en-US" dirty="0"/>
              <a:t>)   ] </a:t>
            </a:r>
          </a:p>
        </p:txBody>
      </p:sp>
      <p:cxnSp>
        <p:nvCxnSpPr>
          <p:cNvPr id="5" name="Straight Arrow Connector 4"/>
          <p:cNvCxnSpPr/>
          <p:nvPr/>
        </p:nvCxnSpPr>
        <p:spPr>
          <a:xfrm flipH="1" flipV="1">
            <a:off x="5698273" y="1349298"/>
            <a:ext cx="880947" cy="1115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7" name="TextBox 6"/>
          <p:cNvSpPr txBox="1"/>
          <p:nvPr/>
        </p:nvSpPr>
        <p:spPr>
          <a:xfrm>
            <a:off x="6579219" y="3052333"/>
            <a:ext cx="4527395" cy="1200329"/>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dirty="0"/>
              <a:t>∀x   [  ⌐  B(x) ∨ (  Q(x , f (x) ]  </a:t>
            </a:r>
          </a:p>
          <a:p>
            <a:r>
              <a:rPr lang="en-US" dirty="0"/>
              <a:t>∀x [⌐  B(x) ∨  ⌐  P(f (x) )  ] </a:t>
            </a:r>
          </a:p>
          <a:p>
            <a:r>
              <a:rPr lang="en-US" dirty="0"/>
              <a:t>∀x  ∀y   [ ⌐  B(x) ∨ ⌐  Q(</a:t>
            </a:r>
            <a:r>
              <a:rPr lang="en-US" dirty="0" err="1"/>
              <a:t>x,y</a:t>
            </a:r>
            <a:r>
              <a:rPr lang="en-US" dirty="0"/>
              <a:t>) ∨  ⌐  Q(</a:t>
            </a:r>
            <a:r>
              <a:rPr lang="en-US" dirty="0" err="1"/>
              <a:t>y,x</a:t>
            </a:r>
            <a:r>
              <a:rPr lang="en-US" dirty="0"/>
              <a:t>) ]</a:t>
            </a:r>
          </a:p>
          <a:p>
            <a:r>
              <a:rPr lang="en-US" dirty="0"/>
              <a:t> ∀x   ∀z  [⌐  B(x) ∨ B(z)  ∨ ⌐  E(</a:t>
            </a:r>
            <a:r>
              <a:rPr lang="en-US" dirty="0" err="1"/>
              <a:t>x,z</a:t>
            </a:r>
            <a:r>
              <a:rPr lang="en-US" dirty="0"/>
              <a:t>)   ] </a:t>
            </a:r>
          </a:p>
        </p:txBody>
      </p:sp>
      <p:cxnSp>
        <p:nvCxnSpPr>
          <p:cNvPr id="8" name="Straight Arrow Connector 7"/>
          <p:cNvCxnSpPr/>
          <p:nvPr/>
        </p:nvCxnSpPr>
        <p:spPr>
          <a:xfrm flipH="1" flipV="1">
            <a:off x="5698273" y="3641346"/>
            <a:ext cx="880947" cy="11151"/>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46626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circle(in)">
                                      <p:cBhvr>
                                        <p:cTn id="62" dur="2000"/>
                                        <p:tgtEl>
                                          <p:spTgt spid="2"/>
                                        </p:tgtEl>
                                      </p:cBhvr>
                                    </p:animEffect>
                                  </p:childTnLst>
                                </p:cTn>
                              </p:par>
                              <p:par>
                                <p:cTn id="63" presetID="6" presetClass="entr" presetSubtype="16" fill="hold" nodeType="withEffect">
                                  <p:stCondLst>
                                    <p:cond delay="0"/>
                                  </p:stCondLst>
                                  <p:childTnLst>
                                    <p:set>
                                      <p:cBhvr>
                                        <p:cTn id="64" dur="1" fill="hold">
                                          <p:stCondLst>
                                            <p:cond delay="0"/>
                                          </p:stCondLst>
                                        </p:cTn>
                                        <p:tgtEl>
                                          <p:spTgt spid="5"/>
                                        </p:tgtEl>
                                        <p:attrNameLst>
                                          <p:attrName>style.visibility</p:attrName>
                                        </p:attrNameLst>
                                      </p:cBhvr>
                                      <p:to>
                                        <p:strVal val="visible"/>
                                      </p:to>
                                    </p:set>
                                    <p:animEffect transition="in" filter="circle(in)">
                                      <p:cBhvr>
                                        <p:cTn id="65" dur="2000"/>
                                        <p:tgtEl>
                                          <p:spTgt spid="5"/>
                                        </p:tgtEl>
                                      </p:cBhvr>
                                    </p:animEffect>
                                  </p:childTnLst>
                                </p:cTn>
                              </p:par>
                            </p:childTnLst>
                          </p:cTn>
                        </p:par>
                      </p:childTnLst>
                    </p:cTn>
                  </p:par>
                  <p:par>
                    <p:cTn id="66" fill="hold">
                      <p:stCondLst>
                        <p:cond delay="indefinite"/>
                      </p:stCondLst>
                      <p:childTnLst>
                        <p:par>
                          <p:cTn id="67" fill="hold">
                            <p:stCondLst>
                              <p:cond delay="0"/>
                            </p:stCondLst>
                            <p:childTnLst>
                              <p:par>
                                <p:cTn id="68" presetID="6" presetClass="entr" presetSubtype="16" fill="hold" grpId="0"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circle(in)">
                                      <p:cBhvr>
                                        <p:cTn id="70" dur="2000"/>
                                        <p:tgtEl>
                                          <p:spTgt spid="7"/>
                                        </p:tgtEl>
                                      </p:cBhvr>
                                    </p:animEffect>
                                  </p:childTnLst>
                                </p:cTn>
                              </p:par>
                              <p:par>
                                <p:cTn id="71" presetID="6" presetClass="entr" presetSubtype="16" fill="hold" nodeType="withEffect">
                                  <p:stCondLst>
                                    <p:cond delay="0"/>
                                  </p:stCondLst>
                                  <p:childTnLst>
                                    <p:set>
                                      <p:cBhvr>
                                        <p:cTn id="72" dur="1" fill="hold">
                                          <p:stCondLst>
                                            <p:cond delay="0"/>
                                          </p:stCondLst>
                                        </p:cTn>
                                        <p:tgtEl>
                                          <p:spTgt spid="8"/>
                                        </p:tgtEl>
                                        <p:attrNameLst>
                                          <p:attrName>style.visibility</p:attrName>
                                        </p:attrNameLst>
                                      </p:cBhvr>
                                      <p:to>
                                        <p:strVal val="visible"/>
                                      </p:to>
                                    </p:set>
                                    <p:animEffect transition="in" filter="circle(in)">
                                      <p:cBhvr>
                                        <p:cTn id="7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4389" y="17398"/>
            <a:ext cx="8610600" cy="1293028"/>
          </a:xfrm>
        </p:spPr>
        <p:txBody>
          <a:bodyPr/>
          <a:lstStyle/>
          <a:p>
            <a:r>
              <a:rPr lang="en-US" b="1" dirty="0" smtClean="0">
                <a:solidFill>
                  <a:srgbClr val="FFFF00"/>
                </a:solidFill>
                <a:effectLst>
                  <a:outerShdw blurRad="38100" dist="38100" dir="2700000" algn="tl">
                    <a:srgbClr val="000000">
                      <a:alpha val="43137"/>
                    </a:srgbClr>
                  </a:outerShdw>
                </a:effectLst>
              </a:rPr>
              <a:t>Example</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1971" y="991674"/>
            <a:ext cx="11552349" cy="5679582"/>
          </a:xfrm>
        </p:spPr>
        <p:txBody>
          <a:bodyPr/>
          <a:lstStyle/>
          <a:p>
            <a:pPr marL="0" indent="0">
              <a:buNone/>
            </a:pPr>
            <a:r>
              <a:rPr lang="en-US" dirty="0">
                <a:solidFill>
                  <a:srgbClr val="FFFF00"/>
                </a:solidFill>
              </a:rPr>
              <a:t>Consider the following Knowledge Base:</a:t>
            </a:r>
          </a:p>
          <a:p>
            <a:pPr marL="0" lvl="0" indent="0">
              <a:buNone/>
            </a:pPr>
            <a:r>
              <a:rPr lang="en-US" dirty="0" smtClean="0">
                <a:solidFill>
                  <a:srgbClr val="FFFF00"/>
                </a:solidFill>
              </a:rPr>
              <a:t>	The </a:t>
            </a:r>
            <a:r>
              <a:rPr lang="en-US" dirty="0">
                <a:solidFill>
                  <a:srgbClr val="FFFF00"/>
                </a:solidFill>
              </a:rPr>
              <a:t>humidity is high or the sky is cloudy</a:t>
            </a:r>
            <a:r>
              <a:rPr lang="en-US" dirty="0" smtClean="0">
                <a:solidFill>
                  <a:srgbClr val="FFFF00"/>
                </a:solidFill>
              </a:rPr>
              <a:t>.                </a:t>
            </a:r>
            <a:r>
              <a:rPr lang="ar-IQ" dirty="0"/>
              <a:t>الرطوبة عالية أو السماء غائمة.</a:t>
            </a:r>
          </a:p>
          <a:p>
            <a:pPr marL="0" lvl="0" indent="0">
              <a:buNone/>
            </a:pPr>
            <a:r>
              <a:rPr lang="en-US" dirty="0" smtClean="0">
                <a:solidFill>
                  <a:srgbClr val="FFFF00"/>
                </a:solidFill>
              </a:rPr>
              <a:t>	If </a:t>
            </a:r>
            <a:r>
              <a:rPr lang="en-US" dirty="0">
                <a:solidFill>
                  <a:srgbClr val="FFFF00"/>
                </a:solidFill>
              </a:rPr>
              <a:t>the sky is cloudy, then it will rain</a:t>
            </a:r>
            <a:r>
              <a:rPr lang="en-US" dirty="0" smtClean="0">
                <a:solidFill>
                  <a:srgbClr val="FFFF00"/>
                </a:solidFill>
              </a:rPr>
              <a:t>.                  </a:t>
            </a:r>
            <a:r>
              <a:rPr lang="ar-IQ" dirty="0" smtClean="0">
                <a:solidFill>
                  <a:srgbClr val="FFFF00"/>
                </a:solidFill>
              </a:rPr>
              <a:t> </a:t>
            </a:r>
            <a:r>
              <a:rPr lang="ar-IQ" dirty="0"/>
              <a:t>إذا كانت السماء غائمة ، فسوف تمطر</a:t>
            </a:r>
            <a:r>
              <a:rPr lang="ar-IQ" dirty="0" smtClean="0">
                <a:solidFill>
                  <a:srgbClr val="FFFF00"/>
                </a:solidFill>
              </a:rPr>
              <a:t>.</a:t>
            </a:r>
            <a:r>
              <a:rPr lang="en-US" dirty="0" smtClean="0">
                <a:solidFill>
                  <a:srgbClr val="FFFF00"/>
                </a:solidFill>
              </a:rPr>
              <a:t>                      </a:t>
            </a:r>
            <a:endParaRPr lang="en-US" dirty="0">
              <a:solidFill>
                <a:srgbClr val="FFFF00"/>
              </a:solidFill>
            </a:endParaRPr>
          </a:p>
          <a:p>
            <a:pPr marL="0" lvl="0" indent="0">
              <a:buNone/>
            </a:pPr>
            <a:r>
              <a:rPr lang="en-US" dirty="0" smtClean="0">
                <a:solidFill>
                  <a:srgbClr val="FFFF00"/>
                </a:solidFill>
              </a:rPr>
              <a:t>	If </a:t>
            </a:r>
            <a:r>
              <a:rPr lang="en-US" dirty="0">
                <a:solidFill>
                  <a:srgbClr val="FFFF00"/>
                </a:solidFill>
              </a:rPr>
              <a:t>the humidity is high, then it is hot</a:t>
            </a:r>
            <a:r>
              <a:rPr lang="en-US" dirty="0" smtClean="0"/>
              <a:t>.        </a:t>
            </a:r>
            <a:r>
              <a:rPr lang="ar-IQ" dirty="0" smtClean="0"/>
              <a:t> </a:t>
            </a:r>
            <a:r>
              <a:rPr lang="ar-IQ" dirty="0"/>
              <a:t>إذا كانت الرطوبة عالية، ثم يكون الطقس حارا</a:t>
            </a:r>
            <a:r>
              <a:rPr lang="ar-IQ" dirty="0" smtClean="0"/>
              <a:t>.</a:t>
            </a:r>
            <a:r>
              <a:rPr lang="en-US" dirty="0" smtClean="0">
                <a:solidFill>
                  <a:srgbClr val="FFFF00"/>
                </a:solidFill>
              </a:rPr>
              <a:t>  </a:t>
            </a:r>
            <a:endParaRPr lang="en-US" dirty="0">
              <a:solidFill>
                <a:srgbClr val="FFFF00"/>
              </a:solidFill>
            </a:endParaRPr>
          </a:p>
          <a:p>
            <a:pPr marL="0" lvl="0" indent="0">
              <a:buNone/>
            </a:pPr>
            <a:r>
              <a:rPr lang="en-US" dirty="0" smtClean="0">
                <a:solidFill>
                  <a:srgbClr val="FFFF00"/>
                </a:solidFill>
              </a:rPr>
              <a:t>	It </a:t>
            </a:r>
            <a:r>
              <a:rPr lang="en-US" dirty="0">
                <a:solidFill>
                  <a:srgbClr val="FFFF00"/>
                </a:solidFill>
              </a:rPr>
              <a:t>is not hot</a:t>
            </a:r>
            <a:r>
              <a:rPr lang="en-US" dirty="0" smtClean="0">
                <a:solidFill>
                  <a:srgbClr val="FFFF00"/>
                </a:solidFill>
              </a:rPr>
              <a:t>.</a:t>
            </a:r>
            <a:r>
              <a:rPr lang="ar-IQ" dirty="0" smtClean="0">
                <a:solidFill>
                  <a:srgbClr val="FFFF00"/>
                </a:solidFill>
              </a:rPr>
              <a:t>  </a:t>
            </a:r>
            <a:r>
              <a:rPr lang="ar-IQ" dirty="0" smtClean="0"/>
              <a:t> الطقس ليس  </a:t>
            </a:r>
            <a:r>
              <a:rPr lang="ar-IQ" dirty="0"/>
              <a:t>حارا</a:t>
            </a:r>
            <a:r>
              <a:rPr lang="ar-IQ" dirty="0" smtClean="0"/>
              <a:t>.                                                                                </a:t>
            </a:r>
            <a:r>
              <a:rPr lang="en-US" dirty="0" smtClean="0">
                <a:solidFill>
                  <a:srgbClr val="FFFF00"/>
                </a:solidFill>
              </a:rPr>
              <a:t> </a:t>
            </a:r>
            <a:endParaRPr lang="en-US" dirty="0">
              <a:solidFill>
                <a:srgbClr val="FFFF00"/>
              </a:solidFill>
            </a:endParaRPr>
          </a:p>
          <a:p>
            <a:pPr marL="0" indent="0">
              <a:buNone/>
            </a:pPr>
            <a:r>
              <a:rPr lang="en-US" b="1" dirty="0">
                <a:solidFill>
                  <a:srgbClr val="FFFF00"/>
                </a:solidFill>
              </a:rPr>
              <a:t>Goal:</a:t>
            </a:r>
            <a:r>
              <a:rPr lang="en-US" dirty="0">
                <a:solidFill>
                  <a:srgbClr val="FFFF00"/>
                </a:solidFill>
              </a:rPr>
              <a:t> It will rain.</a:t>
            </a:r>
          </a:p>
          <a:p>
            <a:pPr marL="0" indent="0">
              <a:buNone/>
            </a:pPr>
            <a:r>
              <a:rPr lang="en-US" dirty="0">
                <a:solidFill>
                  <a:srgbClr val="FFFF00"/>
                </a:solidFill>
              </a:rPr>
              <a:t>	Use propositional logic and apply resolution method to prove that the goal is derivable from the given knowledge base.</a:t>
            </a:r>
          </a:p>
          <a:p>
            <a:endParaRPr lang="en-US" dirty="0"/>
          </a:p>
        </p:txBody>
      </p:sp>
      <p:cxnSp>
        <p:nvCxnSpPr>
          <p:cNvPr id="5" name="Straight Arrow Connector 4"/>
          <p:cNvCxnSpPr/>
          <p:nvPr/>
        </p:nvCxnSpPr>
        <p:spPr>
          <a:xfrm flipH="1">
            <a:off x="6701883" y="1639229"/>
            <a:ext cx="981307" cy="11151"/>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 name="Straight Arrow Connector 7"/>
          <p:cNvCxnSpPr/>
          <p:nvPr/>
        </p:nvCxnSpPr>
        <p:spPr>
          <a:xfrm flipH="1">
            <a:off x="6211229" y="2103863"/>
            <a:ext cx="981307" cy="11151"/>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9" name="Straight Arrow Connector 8"/>
          <p:cNvCxnSpPr/>
          <p:nvPr/>
        </p:nvCxnSpPr>
        <p:spPr>
          <a:xfrm flipH="1">
            <a:off x="6098145" y="2512742"/>
            <a:ext cx="391866"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6" name="Straight Arrow Connector 15"/>
          <p:cNvCxnSpPr/>
          <p:nvPr/>
        </p:nvCxnSpPr>
        <p:spPr>
          <a:xfrm flipH="1">
            <a:off x="3024389" y="2955073"/>
            <a:ext cx="5773923"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744799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par>
                                <p:cTn id="38" presetID="6" presetClass="entr" presetSubtype="16" fill="hold"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circle(in)">
                                      <p:cBhvr>
                                        <p:cTn id="40" dur="20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circle(in)">
                                      <p:cBhvr>
                                        <p:cTn id="45" dur="2000"/>
                                        <p:tgtEl>
                                          <p:spTgt spid="8"/>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circle(in)">
                                      <p:cBhvr>
                                        <p:cTn id="50" dur="20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6" presetClass="entr" presetSubtype="16"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circle(in)">
                                      <p:cBhvr>
                                        <p:cTn id="55"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202</TotalTime>
  <Words>1062</Words>
  <Application>Microsoft Office PowerPoint</Application>
  <PresentationFormat>Widescreen</PresentationFormat>
  <Paragraphs>143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Century Gothic</vt:lpstr>
      <vt:lpstr>Vapor Trail</vt:lpstr>
      <vt:lpstr>Resolution Method in AI</vt:lpstr>
      <vt:lpstr>Resolution Method in AI</vt:lpstr>
      <vt:lpstr>Resolution Method in Propositional Logic </vt:lpstr>
      <vt:lpstr>Convert the given statements into clausal form ( Conjunctive Normal Form(CNF))</vt:lpstr>
      <vt:lpstr>PowerPoint Presentation</vt:lpstr>
      <vt:lpstr>PowerPoint Presentation</vt:lpstr>
      <vt:lpstr>PowerPoint Presentation</vt:lpstr>
      <vt:lpstr>PowerPoint Presentation</vt:lpstr>
      <vt:lpstr>Example</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 Method in AI</dc:title>
  <dc:creator>Emad Abdul Karee</dc:creator>
  <cp:lastModifiedBy>Emad Abdul Karee</cp:lastModifiedBy>
  <cp:revision>18</cp:revision>
  <dcterms:created xsi:type="dcterms:W3CDTF">2020-03-22T15:16:10Z</dcterms:created>
  <dcterms:modified xsi:type="dcterms:W3CDTF">2020-03-27T20:19:02Z</dcterms:modified>
</cp:coreProperties>
</file>