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45C493-9A01-4AEF-B511-7A5A38DB6C59}" type="datetimeFigureOut">
              <a:rPr lang="ar-IQ" smtClean="0"/>
              <a:t>24/07/1441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18A7D0-2126-48D6-B912-DC22D6A9F0B3}"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45C493-9A01-4AEF-B511-7A5A38DB6C59}" type="datetimeFigureOut">
              <a:rPr lang="ar-IQ" smtClean="0"/>
              <a:t>24/07/1441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18A7D0-2126-48D6-B912-DC22D6A9F0B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C45C493-9A01-4AEF-B511-7A5A38DB6C59}" type="datetimeFigureOut">
              <a:rPr lang="ar-IQ" smtClean="0"/>
              <a:t>24/07/1441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18A7D0-2126-48D6-B912-DC22D6A9F0B3}"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45C493-9A01-4AEF-B511-7A5A38DB6C59}" type="datetimeFigureOut">
              <a:rPr lang="ar-IQ" smtClean="0"/>
              <a:t>24/07/1441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18A7D0-2126-48D6-B912-DC22D6A9F0B3}" type="slidenum">
              <a:rPr lang="ar-IQ" smtClean="0"/>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45C493-9A01-4AEF-B511-7A5A38DB6C59}" type="datetimeFigureOut">
              <a:rPr lang="ar-IQ" smtClean="0"/>
              <a:t>24/07/1441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18A7D0-2126-48D6-B912-DC22D6A9F0B3}"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C45C493-9A01-4AEF-B511-7A5A38DB6C59}" type="datetimeFigureOut">
              <a:rPr lang="ar-IQ" smtClean="0"/>
              <a:t>24/07/1441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518A7D0-2126-48D6-B912-DC22D6A9F0B3}"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45C493-9A01-4AEF-B511-7A5A38DB6C59}" type="datetimeFigureOut">
              <a:rPr lang="ar-IQ" smtClean="0"/>
              <a:t>24/07/1441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518A7D0-2126-48D6-B912-DC22D6A9F0B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45C493-9A01-4AEF-B511-7A5A38DB6C59}" type="datetimeFigureOut">
              <a:rPr lang="ar-IQ" smtClean="0"/>
              <a:t>24/07/1441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518A7D0-2126-48D6-B912-DC22D6A9F0B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C45C493-9A01-4AEF-B511-7A5A38DB6C59}" type="datetimeFigureOut">
              <a:rPr lang="ar-IQ" smtClean="0"/>
              <a:t>24/07/1441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518A7D0-2126-48D6-B912-DC22D6A9F0B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C45C493-9A01-4AEF-B511-7A5A38DB6C59}" type="datetimeFigureOut">
              <a:rPr lang="ar-IQ" smtClean="0"/>
              <a:t>24/07/1441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518A7D0-2126-48D6-B912-DC22D6A9F0B3}"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45C493-9A01-4AEF-B511-7A5A38DB6C59}" type="datetimeFigureOut">
              <a:rPr lang="ar-IQ" smtClean="0"/>
              <a:t>24/07/1441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518A7D0-2126-48D6-B912-DC22D6A9F0B3}"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C45C493-9A01-4AEF-B511-7A5A38DB6C59}" type="datetimeFigureOut">
              <a:rPr lang="ar-IQ" smtClean="0"/>
              <a:t>24/07/1441</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518A7D0-2126-48D6-B912-DC22D6A9F0B3}"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نظريات الشخصية (كارك يونك)</a:t>
            </a:r>
            <a:endParaRPr lang="ar-IQ" dirty="0"/>
          </a:p>
        </p:txBody>
      </p:sp>
      <p:sp>
        <p:nvSpPr>
          <p:cNvPr id="3" name="Subtitle 2"/>
          <p:cNvSpPr>
            <a:spLocks noGrp="1"/>
          </p:cNvSpPr>
          <p:nvPr>
            <p:ph type="subTitle" idx="1"/>
          </p:nvPr>
        </p:nvSpPr>
        <p:spPr/>
        <p:txBody>
          <a:bodyPr/>
          <a:lstStyle/>
          <a:p>
            <a:r>
              <a:rPr lang="ar-SA" dirty="0" smtClean="0"/>
              <a:t>أ. </a:t>
            </a:r>
            <a:r>
              <a:rPr lang="ar-SA" dirty="0" err="1" smtClean="0"/>
              <a:t>م.د</a:t>
            </a:r>
            <a:r>
              <a:rPr lang="ar-SA" dirty="0" smtClean="0"/>
              <a:t> نجلاء نزار وداعة</a:t>
            </a:r>
            <a:endParaRPr lang="ar-IQ" dirty="0"/>
          </a:p>
        </p:txBody>
      </p:sp>
    </p:spTree>
    <p:extLst>
      <p:ext uri="{BB962C8B-B14F-4D97-AF65-F5344CB8AC3E}">
        <p14:creationId xmlns:p14="http://schemas.microsoft.com/office/powerpoint/2010/main" val="1957022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هو </a:t>
            </a:r>
            <a:r>
              <a:rPr lang="ar-IQ" dirty="0"/>
              <a:t>مخزن خبرات </a:t>
            </a:r>
            <a:r>
              <a:rPr lang="ar-IQ" dirty="0" smtClean="0"/>
              <a:t>الاجداد</a:t>
            </a:r>
            <a:r>
              <a:rPr lang="ar-SA" dirty="0"/>
              <a:t>، ، أي اولية يرث الانسان هذه الصور من ماضي اسلافه. وهو اعمق واكثر مستويات النفس بعدا عن الملاحظة الذي يتجاوز الفرد وهو الجانب الاكثر غرابة والاكثر اثارة للجدل والخلاف في نظام يونك. هو عبارة عن مخزن لكل التجارب البشرية منقولة لكل واحد منا وهو يحتوي على فهرس كامل لكل التجارب التي علمت او ميزت وهي تعاد في عقل كل انسان في كل جيل . </a:t>
            </a:r>
            <a:r>
              <a:rPr lang="ar-IQ" dirty="0" smtClean="0"/>
              <a:t> </a:t>
            </a:r>
            <a:endParaRPr lang="ar-IQ" dirty="0"/>
          </a:p>
        </p:txBody>
      </p:sp>
      <p:sp>
        <p:nvSpPr>
          <p:cNvPr id="2" name="Title 1"/>
          <p:cNvSpPr>
            <a:spLocks noGrp="1"/>
          </p:cNvSpPr>
          <p:nvPr>
            <p:ph type="title"/>
          </p:nvPr>
        </p:nvSpPr>
        <p:spPr/>
        <p:txBody>
          <a:bodyPr/>
          <a:lstStyle/>
          <a:p>
            <a:r>
              <a:rPr lang="ar-SA" dirty="0" smtClean="0"/>
              <a:t>اللاشعور الجمعي</a:t>
            </a:r>
            <a:endParaRPr lang="ar-IQ" dirty="0"/>
          </a:p>
        </p:txBody>
      </p:sp>
    </p:spTree>
    <p:extLst>
      <p:ext uri="{BB962C8B-B14F-4D97-AF65-F5344CB8AC3E}">
        <p14:creationId xmlns:p14="http://schemas.microsoft.com/office/powerpoint/2010/main" val="3814563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a:t>هو استعداد او تهيؤ ينتظر تجربة حقيقة في حياة الفرد قبل ان يصبح محتواها واضحا. من النماذج التي كان يونك مهتما بها هي السحر والطفل والله والموت والبطل والسلطة والشيخ الحكيم. ان عدد من النماذج الاصلية كامل التطور اكثر من النماذج الاصلية الاخرى لذا فهي تؤثر بالنفس اكثر </a:t>
            </a:r>
            <a:r>
              <a:rPr lang="ar-IQ" dirty="0" smtClean="0"/>
              <a:t>ثباتا</a:t>
            </a:r>
            <a:r>
              <a:rPr lang="ar-SA" dirty="0"/>
              <a:t>. ان التجارب السحيقة في القدم الموجودة في اللاشعور الجمعي تظهر على شكل صور ذهنية</a:t>
            </a:r>
            <a:endParaRPr lang="ar-IQ" dirty="0"/>
          </a:p>
        </p:txBody>
      </p:sp>
      <p:sp>
        <p:nvSpPr>
          <p:cNvPr id="2" name="Title 1"/>
          <p:cNvSpPr>
            <a:spLocks noGrp="1"/>
          </p:cNvSpPr>
          <p:nvPr>
            <p:ph type="title"/>
          </p:nvPr>
        </p:nvSpPr>
        <p:spPr/>
        <p:txBody>
          <a:bodyPr/>
          <a:lstStyle/>
          <a:p>
            <a:r>
              <a:rPr lang="ar-SA" dirty="0" smtClean="0"/>
              <a:t>النماذج الاصلية</a:t>
            </a:r>
            <a:endParaRPr lang="ar-IQ" dirty="0"/>
          </a:p>
        </p:txBody>
      </p:sp>
    </p:spTree>
    <p:extLst>
      <p:ext uri="{BB962C8B-B14F-4D97-AF65-F5344CB8AC3E}">
        <p14:creationId xmlns:p14="http://schemas.microsoft.com/office/powerpoint/2010/main" val="366617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smtClean="0"/>
              <a:t>الشخصية القناع (المصطنعة): </a:t>
            </a:r>
            <a:r>
              <a:rPr lang="ar-IQ" dirty="0">
                <a:ea typeface="Times New Roman"/>
                <a:cs typeface="Simplified Arabic"/>
              </a:rPr>
              <a:t>وجه يلبسه الشخص امام الاخرين ليبدو فيه شخصا اخر يختلف عن </a:t>
            </a:r>
            <a:r>
              <a:rPr lang="ar-IQ" dirty="0" smtClean="0">
                <a:ea typeface="Times New Roman"/>
                <a:cs typeface="Simplified Arabic"/>
              </a:rPr>
              <a:t>حقيقته</a:t>
            </a:r>
            <a:r>
              <a:rPr lang="ar-SA" dirty="0">
                <a:ea typeface="Times New Roman"/>
                <a:cs typeface="Simplified Arabic"/>
              </a:rPr>
              <a:t>، وهذا القناع يكون مشروطاً بوضع الفرد الاجتماعي ووظيفته وجنسيته وهناك العديد من الاقنعة التي نلجأ اليها في المواقف المختلفة ، وكأنه يعرف ماذا يريد الفرد من تغطية لسلوكياته لذا وجد  الناس في نظريته غطاء ومبرراً علمياً لسلوكهم (القناع</a:t>
            </a:r>
            <a:r>
              <a:rPr lang="ar-SA" dirty="0" smtClean="0">
                <a:ea typeface="Times New Roman"/>
                <a:cs typeface="Simplified Arabic"/>
              </a:rPr>
              <a:t>).</a:t>
            </a:r>
            <a:r>
              <a:rPr lang="ar-IQ" dirty="0" smtClean="0">
                <a:ea typeface="Times New Roman"/>
                <a:cs typeface="Simplified Arabic"/>
              </a:rPr>
              <a:t> </a:t>
            </a:r>
            <a:endParaRPr lang="ar-IQ" dirty="0"/>
          </a:p>
        </p:txBody>
      </p:sp>
      <p:sp>
        <p:nvSpPr>
          <p:cNvPr id="2" name="Title 1"/>
          <p:cNvSpPr>
            <a:spLocks noGrp="1"/>
          </p:cNvSpPr>
          <p:nvPr>
            <p:ph type="title"/>
          </p:nvPr>
        </p:nvSpPr>
        <p:spPr/>
        <p:txBody>
          <a:bodyPr/>
          <a:lstStyle/>
          <a:p>
            <a:r>
              <a:rPr lang="ar-SA" dirty="0" smtClean="0"/>
              <a:t>النماذج الاصلية</a:t>
            </a:r>
            <a:endParaRPr lang="ar-IQ" dirty="0"/>
          </a:p>
        </p:txBody>
      </p:sp>
    </p:spTree>
    <p:extLst>
      <p:ext uri="{BB962C8B-B14F-4D97-AF65-F5344CB8AC3E}">
        <p14:creationId xmlns:p14="http://schemas.microsoft.com/office/powerpoint/2010/main" val="685592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ar-IQ" dirty="0"/>
              <a:t>اعتراف يونك ان البشر اساسا حيوانات ثنائية الجنس فعلى المستوى </a:t>
            </a:r>
            <a:r>
              <a:rPr lang="ar-IQ" dirty="0" err="1"/>
              <a:t>البايولوجي</a:t>
            </a:r>
            <a:r>
              <a:rPr lang="ar-IQ" dirty="0"/>
              <a:t> يفرز كل جنس هرمونات الجنس الاخر مثلما يفرز هرمونات جنسه هو كذلك يتشابهون في نوع الهرمونات الجنسية التي تفرزها قشرة الغدة </a:t>
            </a:r>
            <a:r>
              <a:rPr lang="ar-IQ" dirty="0" err="1"/>
              <a:t>الكظريةوالتي</a:t>
            </a:r>
            <a:r>
              <a:rPr lang="ar-IQ" dirty="0"/>
              <a:t> تشمل: </a:t>
            </a:r>
            <a:r>
              <a:rPr lang="ar-IQ" dirty="0" err="1"/>
              <a:t>الاستروجينات</a:t>
            </a:r>
            <a:r>
              <a:rPr lang="ar-IQ" dirty="0"/>
              <a:t> </a:t>
            </a:r>
            <a:r>
              <a:rPr lang="en-US" dirty="0"/>
              <a:t>estrogens</a:t>
            </a:r>
            <a:r>
              <a:rPr lang="ar-IQ" dirty="0"/>
              <a:t>والبروجسترون-</a:t>
            </a:r>
            <a:r>
              <a:rPr lang="en-US" dirty="0"/>
              <a:t>progesterone </a:t>
            </a:r>
            <a:r>
              <a:rPr lang="ar-IQ" dirty="0" err="1"/>
              <a:t>والاندروجينات</a:t>
            </a:r>
            <a:r>
              <a:rPr lang="ar-IQ" dirty="0"/>
              <a:t> </a:t>
            </a:r>
            <a:r>
              <a:rPr lang="en-US" dirty="0"/>
              <a:t>androgens</a:t>
            </a:r>
            <a:r>
              <a:rPr lang="ar-IQ" dirty="0"/>
              <a:t>وهي أهم الهرمونات في الثدييات وتساهم في الذكور والإناث في تنظيم نمو العضلات والعظام ونمو الشعر والسلوك الجنسي</a:t>
            </a:r>
            <a:r>
              <a:rPr lang="ar-IQ" dirty="0" smtClean="0"/>
              <a:t>.</a:t>
            </a:r>
            <a:r>
              <a:rPr lang="ar-SA" dirty="0"/>
              <a:t> تساعد هذه الصفات في تكييف الانسانية وفي بقائها لا نها تمكن الفرد من ان يفهم طبيعة الجنس الاخر . كان يونك يلح على ان هذه النماذج يجب ان يعبر عنها كل من الرجل والمرأة وبعكس ذلك ستبقى هذه الصفات ساكنة وغير متطورة والشخص لا يمكن ان يصبح كامل الانسانية لان جانبا من طبيعته كبت</a:t>
            </a:r>
            <a:endParaRPr lang="ar-IQ" dirty="0"/>
          </a:p>
        </p:txBody>
      </p:sp>
      <p:sp>
        <p:nvSpPr>
          <p:cNvPr id="2" name="Title 1"/>
          <p:cNvSpPr>
            <a:spLocks noGrp="1"/>
          </p:cNvSpPr>
          <p:nvPr>
            <p:ph type="title"/>
          </p:nvPr>
        </p:nvSpPr>
        <p:spPr/>
        <p:txBody>
          <a:bodyPr/>
          <a:lstStyle/>
          <a:p>
            <a:r>
              <a:rPr lang="ar-SA" dirty="0" smtClean="0"/>
              <a:t>الصفات الذكرية والانثوية</a:t>
            </a:r>
            <a:endParaRPr lang="ar-IQ" dirty="0"/>
          </a:p>
        </p:txBody>
      </p:sp>
    </p:spTree>
    <p:extLst>
      <p:ext uri="{BB962C8B-B14F-4D97-AF65-F5344CB8AC3E}">
        <p14:creationId xmlns:p14="http://schemas.microsoft.com/office/powerpoint/2010/main" val="25295925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SA" b="1" dirty="0" err="1" smtClean="0"/>
              <a:t>الانيما</a:t>
            </a:r>
            <a:r>
              <a:rPr lang="ar-SA" b="1" dirty="0"/>
              <a:t>: </a:t>
            </a:r>
            <a:r>
              <a:rPr lang="ar-SA" dirty="0"/>
              <a:t>ذلك المفهوم الذي يمثل المرأة داخل الرجل، وانه تراكم  خبرات  الرجل السلالية  المتصلة بالمرأة. ، اذا يرى </a:t>
            </a:r>
            <a:r>
              <a:rPr lang="ar-SA" dirty="0" err="1"/>
              <a:t>يونج</a:t>
            </a:r>
            <a:r>
              <a:rPr lang="ar-SA" dirty="0"/>
              <a:t> إن الجنس يتحدد بأغلبية أو سيادة  جينات الرجل والمرأة ، اذ يكون لدى الرجل شكل انثوي لا شعوري وهذا الجانب بعيد عن الشعور تماماً، وقد ينكشف هذا الجانب من خلال انعدام الثقة والخداع</a:t>
            </a:r>
            <a:r>
              <a:rPr lang="ar-SA" dirty="0" smtClean="0"/>
              <a:t>.</a:t>
            </a:r>
          </a:p>
          <a:p>
            <a:r>
              <a:rPr lang="ar-SA" dirty="0" err="1" smtClean="0"/>
              <a:t>الانيموس</a:t>
            </a:r>
            <a:r>
              <a:rPr lang="ar-SA" dirty="0"/>
              <a:t>: جانب الرجل في داخل المرأة، فانة  مجموعة من الخبرات السلالية عند النساء عندما يتعاملن مع الرجل، في المرأة  ينكشف هذا الجانب من خلال المناقشات والحجج المنطقية وابداء الرأي.</a:t>
            </a:r>
            <a:endParaRPr lang="ar-IQ" dirty="0"/>
          </a:p>
        </p:txBody>
      </p:sp>
      <p:sp>
        <p:nvSpPr>
          <p:cNvPr id="2" name="Title 1"/>
          <p:cNvSpPr>
            <a:spLocks noGrp="1"/>
          </p:cNvSpPr>
          <p:nvPr>
            <p:ph type="title"/>
          </p:nvPr>
        </p:nvSpPr>
        <p:spPr/>
        <p:txBody>
          <a:bodyPr/>
          <a:lstStyle/>
          <a:p>
            <a:r>
              <a:rPr lang="ar-SA" dirty="0" smtClean="0"/>
              <a:t>الصفات الذكرية والانثوية</a:t>
            </a:r>
            <a:endParaRPr lang="ar-IQ" dirty="0"/>
          </a:p>
        </p:txBody>
      </p:sp>
    </p:spTree>
    <p:extLst>
      <p:ext uri="{BB962C8B-B14F-4D97-AF65-F5344CB8AC3E}">
        <p14:creationId xmlns:p14="http://schemas.microsoft.com/office/powerpoint/2010/main" val="1133262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ar-IQ" dirty="0"/>
              <a:t>هو الجانب الاسفل والمظلم من الشخصية ، وهو نمط اولي من الغرائز الحيوانية ، اذ يكون انفعالي في طبيعته، ويرى </a:t>
            </a:r>
            <a:r>
              <a:rPr lang="ar-IQ" dirty="0" err="1"/>
              <a:t>يونج</a:t>
            </a:r>
            <a:r>
              <a:rPr lang="ar-IQ" dirty="0"/>
              <a:t> ان الظل هو الجانب الجاف والخشن غير الناضج  والغير المكتمل من انفسنا، فهو يتضمن الطبيعة الحيوانية البدائية للإنسان ، ربما كان الظل اكثر الانماط الاولية قوة واكثرها خطورة الكامنة لأنه نمطاً اولياً مسؤول عن مفهوم الخطيئة الاولى عند الانسان، وعندما يسقط الى الخارج يصبح الشيطان أو العدو. انه منبع الافضل أو الأسوأ وخاصة في علاقاته بالأخرين من نفس جنسه النمط الاولي من الظل يمثل الجنس الخاص بالفرد، وهو العقل اللاشعوري الذي يكبت فيه ما يطرد من الشعور من الدوافع والنوازع البدائية.</a:t>
            </a:r>
          </a:p>
        </p:txBody>
      </p:sp>
      <p:sp>
        <p:nvSpPr>
          <p:cNvPr id="2" name="Title 1"/>
          <p:cNvSpPr>
            <a:spLocks noGrp="1"/>
          </p:cNvSpPr>
          <p:nvPr>
            <p:ph type="title"/>
          </p:nvPr>
        </p:nvSpPr>
        <p:spPr/>
        <p:txBody>
          <a:bodyPr/>
          <a:lstStyle/>
          <a:p>
            <a:r>
              <a:rPr lang="ar-SA" dirty="0" smtClean="0"/>
              <a:t>الشبح (الظل)</a:t>
            </a:r>
            <a:endParaRPr lang="ar-IQ" dirty="0"/>
          </a:p>
        </p:txBody>
      </p:sp>
    </p:spTree>
    <p:extLst>
      <p:ext uri="{BB962C8B-B14F-4D97-AF65-F5344CB8AC3E}">
        <p14:creationId xmlns:p14="http://schemas.microsoft.com/office/powerpoint/2010/main" val="2841757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a:t>الوحدة والكلية وتكامل الشخصية- او على الاقل الجهاد او الكفاح نحو التكامل والرمز الذي يمثل النموذج وهو موجود في الثقافات المتباينة وهو رمز الكون عند الهندوراس والبوذيين ويسمى الدائرة السحرية .</a:t>
            </a:r>
          </a:p>
        </p:txBody>
      </p:sp>
      <p:sp>
        <p:nvSpPr>
          <p:cNvPr id="2" name="Title 1"/>
          <p:cNvSpPr>
            <a:spLocks noGrp="1"/>
          </p:cNvSpPr>
          <p:nvPr>
            <p:ph type="title"/>
          </p:nvPr>
        </p:nvSpPr>
        <p:spPr/>
        <p:txBody>
          <a:bodyPr/>
          <a:lstStyle/>
          <a:p>
            <a:r>
              <a:rPr lang="ar-SA" dirty="0" smtClean="0"/>
              <a:t>النفس</a:t>
            </a:r>
            <a:endParaRPr lang="ar-IQ" dirty="0"/>
          </a:p>
        </p:txBody>
      </p:sp>
    </p:spTree>
    <p:extLst>
      <p:ext uri="{BB962C8B-B14F-4D97-AF65-F5344CB8AC3E}">
        <p14:creationId xmlns:p14="http://schemas.microsoft.com/office/powerpoint/2010/main" val="663311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SA" b="1" dirty="0" err="1" smtClean="0"/>
              <a:t>اللبيدو</a:t>
            </a:r>
            <a:r>
              <a:rPr lang="ar-SA" b="1" dirty="0" smtClean="0"/>
              <a:t>: </a:t>
            </a:r>
            <a:r>
              <a:rPr lang="ar-SA" dirty="0" smtClean="0">
                <a:effectLst/>
                <a:ea typeface="Times New Roman"/>
                <a:cs typeface="Simplified Arabic"/>
              </a:rPr>
              <a:t>هي طاقة حياتية واسعة غير متخصصة. وفي الحقيقة استعمل يونك لفظ </a:t>
            </a:r>
            <a:r>
              <a:rPr lang="ar-SA" dirty="0" err="1" smtClean="0">
                <a:effectLst/>
                <a:ea typeface="Times New Roman"/>
                <a:cs typeface="Simplified Arabic"/>
              </a:rPr>
              <a:t>لبيدو</a:t>
            </a:r>
            <a:r>
              <a:rPr lang="ar-SA" dirty="0" smtClean="0">
                <a:effectLst/>
                <a:ea typeface="Times New Roman"/>
                <a:cs typeface="Simplified Arabic"/>
              </a:rPr>
              <a:t> بشكلين مختلفين: اولا كطاقة الحياة العامة المتغلغلة المنتشرة، وثانيا كطاقة نفسية بمعنى اضيق تجهز عمل النفس بالطاقة. </a:t>
            </a:r>
          </a:p>
          <a:p>
            <a:r>
              <a:rPr lang="ar-SA" b="1" dirty="0" smtClean="0"/>
              <a:t>النفس: </a:t>
            </a:r>
            <a:r>
              <a:rPr lang="ar-SA" dirty="0" smtClean="0"/>
              <a:t>هي كل العمليات والافكار والمشاعر والرغبات والاحاسيس النفسية .</a:t>
            </a:r>
          </a:p>
        </p:txBody>
      </p:sp>
      <p:sp>
        <p:nvSpPr>
          <p:cNvPr id="2" name="Title 1"/>
          <p:cNvSpPr>
            <a:spLocks noGrp="1"/>
          </p:cNvSpPr>
          <p:nvPr>
            <p:ph type="title"/>
          </p:nvPr>
        </p:nvSpPr>
        <p:spPr/>
        <p:txBody>
          <a:bodyPr/>
          <a:lstStyle/>
          <a:p>
            <a:r>
              <a:rPr lang="ar-SA" dirty="0" smtClean="0"/>
              <a:t>نظريات علم نفس الشخصية (يونك)</a:t>
            </a:r>
            <a:endParaRPr lang="ar-IQ" dirty="0"/>
          </a:p>
        </p:txBody>
      </p:sp>
    </p:spTree>
    <p:extLst>
      <p:ext uri="{BB962C8B-B14F-4D97-AF65-F5344CB8AC3E}">
        <p14:creationId xmlns:p14="http://schemas.microsoft.com/office/powerpoint/2010/main" val="3343877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ar-SA" b="1" dirty="0" smtClean="0">
                <a:effectLst/>
                <a:ea typeface="Times New Roman"/>
                <a:cs typeface="Simplified Arabic"/>
              </a:rPr>
              <a:t>التضاد</a:t>
            </a:r>
            <a:r>
              <a:rPr lang="ar-SA" dirty="0" smtClean="0">
                <a:effectLst/>
                <a:ea typeface="Times New Roman"/>
                <a:cs typeface="Simplified Arabic"/>
              </a:rPr>
              <a:t>: </a:t>
            </a:r>
            <a:r>
              <a:rPr lang="ar-SA" dirty="0" smtClean="0">
                <a:effectLst/>
                <a:ea typeface="Times New Roman"/>
                <a:cs typeface="Simplified Arabic"/>
              </a:rPr>
              <a:t>هو معتقد رئيس في تاريخ الشخصية كتب يونك (ارى في كل ما يحدث دور التضاد) وقد لاحظ وجود المضادات في الطاقة الفيزيائية الحرارة مقابل البرودة، والارتفاع مقابل العمق، والابداع مقابل الاندثار. وكذلك الحال مع الطاقة النفسية فكل رغبة او شعور له </a:t>
            </a:r>
            <a:r>
              <a:rPr lang="ar-SA" dirty="0" err="1" smtClean="0">
                <a:effectLst/>
                <a:ea typeface="Times New Roman"/>
                <a:cs typeface="Simplified Arabic"/>
              </a:rPr>
              <a:t>مضاده</a:t>
            </a:r>
            <a:r>
              <a:rPr lang="ar-SA" dirty="0" smtClean="0">
                <a:effectLst/>
                <a:ea typeface="Times New Roman"/>
                <a:cs typeface="Simplified Arabic"/>
              </a:rPr>
              <a:t>. المحرك الرئيسي للسلوك وهو مولد كل طاقة وفي الحقيقة كلما كان التنافر بين الاستقطابية حادا كانت الطاقة الناتجة اكبر.</a:t>
            </a:r>
          </a:p>
          <a:p>
            <a:pPr algn="just"/>
            <a:r>
              <a:rPr lang="ar-SA" dirty="0" smtClean="0">
                <a:effectLst/>
                <a:ea typeface="Times New Roman"/>
                <a:cs typeface="Simplified Arabic"/>
              </a:rPr>
              <a:t>التكافؤ: هو القانون الاول في الدينامية الحرارية في الفيزياء ويقصد به ان الطاقة لا تضيع في الشخصية ولكنها تنتقل من قسم لأخر فمثلا اذا ضعفت قيمة نفسية معينة في جهة معينة او اختفت كليا فان الطاقة تحولت الى جهة اخرى في النفس ان انعدام الاهتمام بشخص ما او هواية ما او حقل دراسي فالطاقة النفسية الموظفة في تلك الجهة تنتقل الى منطقة جديدة او الى عدة جهات مختلف</a:t>
            </a:r>
            <a:endParaRPr lang="ar-IQ" dirty="0"/>
          </a:p>
        </p:txBody>
      </p:sp>
      <p:sp>
        <p:nvSpPr>
          <p:cNvPr id="2" name="Title 1"/>
          <p:cNvSpPr>
            <a:spLocks noGrp="1"/>
          </p:cNvSpPr>
          <p:nvPr>
            <p:ph type="title"/>
          </p:nvPr>
        </p:nvSpPr>
        <p:spPr/>
        <p:txBody>
          <a:bodyPr/>
          <a:lstStyle/>
          <a:p>
            <a:r>
              <a:rPr lang="ar-SA" dirty="0" err="1" smtClean="0"/>
              <a:t>اللبيدو</a:t>
            </a:r>
            <a:endParaRPr lang="ar-IQ" dirty="0"/>
          </a:p>
        </p:txBody>
      </p:sp>
    </p:spTree>
    <p:extLst>
      <p:ext uri="{BB962C8B-B14F-4D97-AF65-F5344CB8AC3E}">
        <p14:creationId xmlns:p14="http://schemas.microsoft.com/office/powerpoint/2010/main" val="496282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a:ea typeface="Times New Roman"/>
                <a:cs typeface="Simplified Arabic"/>
              </a:rPr>
              <a:t>هو معتقد رئيس في تاريخ الشخصية كتب يونك (ارى في كل ما يحدث دور التضاد) وقد لاحظ وجود المضادات في الطاقة الفيزيائية الحرارة مقابل البرودة، والارتفاع مقابل العمق، والابداع مقابل الاندثار. وكذلك الحال مع الطاقة النفسية فكل رغبة او شعور له </a:t>
            </a:r>
            <a:r>
              <a:rPr lang="ar-SA" dirty="0" err="1">
                <a:ea typeface="Times New Roman"/>
                <a:cs typeface="Simplified Arabic"/>
              </a:rPr>
              <a:t>مضاده</a:t>
            </a:r>
            <a:r>
              <a:rPr lang="ar-SA" dirty="0">
                <a:ea typeface="Times New Roman"/>
                <a:cs typeface="Simplified Arabic"/>
              </a:rPr>
              <a:t> . اعتقد يونك بانه يجب ان يكون هناك تضاد او ان لا يكون هناك طاقة وبدون الاستقطابية او التطرف لن يكون هناك عملية او ميل نحو التعادل وعملية التعادل تلك هي الطاقة </a:t>
            </a:r>
            <a:endParaRPr lang="ar-IQ" dirty="0"/>
          </a:p>
        </p:txBody>
      </p:sp>
      <p:sp>
        <p:nvSpPr>
          <p:cNvPr id="2" name="Title 1"/>
          <p:cNvSpPr>
            <a:spLocks noGrp="1"/>
          </p:cNvSpPr>
          <p:nvPr>
            <p:ph type="title"/>
          </p:nvPr>
        </p:nvSpPr>
        <p:spPr/>
        <p:txBody>
          <a:bodyPr/>
          <a:lstStyle/>
          <a:p>
            <a:r>
              <a:rPr lang="ar-SA" dirty="0" smtClean="0"/>
              <a:t>التضاد</a:t>
            </a:r>
            <a:endParaRPr lang="ar-IQ" dirty="0"/>
          </a:p>
        </p:txBody>
      </p:sp>
    </p:spTree>
    <p:extLst>
      <p:ext uri="{BB962C8B-B14F-4D97-AF65-F5344CB8AC3E}">
        <p14:creationId xmlns:p14="http://schemas.microsoft.com/office/powerpoint/2010/main" val="3840134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ar-SA" sz="2500" b="1" dirty="0">
                <a:solidFill>
                  <a:prstClr val="black"/>
                </a:solidFill>
              </a:rPr>
              <a:t>الانا: </a:t>
            </a:r>
            <a:r>
              <a:rPr lang="ar-SA" sz="2500" dirty="0">
                <a:solidFill>
                  <a:prstClr val="black"/>
                </a:solidFill>
                <a:ea typeface="Times New Roman"/>
                <a:cs typeface="Simplified Arabic"/>
              </a:rPr>
              <a:t>هي العقل الواعي ذلك الجزء من النفس المهتم بالإدراك والتفكير والشعور والتذكر . هي شعورنا بأنفسنا وهي مسؤولة عن تدبير وادارة فعاليتنا الطبيعية في اليقظة، والانا تقوم بوظائف او واجبات مختارة وهي تدخل في الشعور الواعي فقط جزءا من المنبهات التي نتعرض لها باستمرار وهي تعطينا الاحساس بالاستمرارية والتماسك والهوية – ثبات في الطريقة التي نرى فيها انفسنا وعالمنا . يونك يصر ان الانا هي المستوى الواعي من الشخصية شيء ثانوي في اهمية فيما يتعلق بتأثيره على فكر الفرد وسلوكه مقارنة بالمستوين </a:t>
            </a:r>
            <a:r>
              <a:rPr lang="ar-SA" sz="2500" dirty="0" err="1">
                <a:solidFill>
                  <a:prstClr val="black"/>
                </a:solidFill>
                <a:ea typeface="Times New Roman"/>
                <a:cs typeface="Simplified Arabic"/>
              </a:rPr>
              <a:t>اللاشعوريين</a:t>
            </a:r>
            <a:r>
              <a:rPr lang="ar-SA" sz="2500" dirty="0">
                <a:solidFill>
                  <a:prstClr val="black"/>
                </a:solidFill>
                <a:ea typeface="Times New Roman"/>
                <a:cs typeface="Simplified Arabic"/>
              </a:rPr>
              <a:t> يكون الشعور او الوعي المستوى الاعلى من بنية النفس</a:t>
            </a:r>
            <a:endParaRPr lang="ar-IQ" sz="2500" b="1" dirty="0">
              <a:solidFill>
                <a:prstClr val="black"/>
              </a:solidFill>
            </a:endParaRPr>
          </a:p>
          <a:p>
            <a:endParaRPr lang="ar-IQ" dirty="0"/>
          </a:p>
        </p:txBody>
      </p:sp>
      <p:sp>
        <p:nvSpPr>
          <p:cNvPr id="2" name="Title 1"/>
          <p:cNvSpPr>
            <a:spLocks noGrp="1"/>
          </p:cNvSpPr>
          <p:nvPr>
            <p:ph type="title"/>
          </p:nvPr>
        </p:nvSpPr>
        <p:spPr/>
        <p:txBody>
          <a:bodyPr/>
          <a:lstStyle/>
          <a:p>
            <a:r>
              <a:rPr lang="ar-SA" dirty="0" smtClean="0"/>
              <a:t>الانا</a:t>
            </a:r>
            <a:endParaRPr lang="ar-IQ" dirty="0"/>
          </a:p>
        </p:txBody>
      </p:sp>
    </p:spTree>
    <p:extLst>
      <p:ext uri="{BB962C8B-B14F-4D97-AF65-F5344CB8AC3E}">
        <p14:creationId xmlns:p14="http://schemas.microsoft.com/office/powerpoint/2010/main" val="3572086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a:t>تساوي فروق </a:t>
            </a:r>
            <a:r>
              <a:rPr lang="ar-IQ" dirty="0" smtClean="0"/>
              <a:t>الطاقة</a:t>
            </a:r>
            <a:r>
              <a:rPr lang="ar-SA" dirty="0" smtClean="0"/>
              <a:t>،</a:t>
            </a:r>
            <a:r>
              <a:rPr lang="ar-IQ" dirty="0" smtClean="0"/>
              <a:t>  </a:t>
            </a:r>
            <a:r>
              <a:rPr lang="ar-IQ" dirty="0"/>
              <a:t>فمثلا اذا اتصل جسم حار بجسم بارد اتصالا مباشرا مع بعضهما البعض فان الحرارة ستنساب من الجسم الحار الى الجسم البارد الى ان يكونان في نفس درجة الحرارة انها في الواقع تبادل في الطاقة ينتج عنها نوع من التوازن المتعادل بين المواد.</a:t>
            </a:r>
          </a:p>
        </p:txBody>
      </p:sp>
      <p:sp>
        <p:nvSpPr>
          <p:cNvPr id="2" name="Title 1"/>
          <p:cNvSpPr>
            <a:spLocks noGrp="1"/>
          </p:cNvSpPr>
          <p:nvPr>
            <p:ph type="title"/>
          </p:nvPr>
        </p:nvSpPr>
        <p:spPr/>
        <p:txBody>
          <a:bodyPr/>
          <a:lstStyle/>
          <a:p>
            <a:r>
              <a:rPr lang="ar-SA" dirty="0" smtClean="0"/>
              <a:t>الاضمحلال</a:t>
            </a:r>
            <a:endParaRPr lang="ar-IQ" dirty="0"/>
          </a:p>
        </p:txBody>
      </p:sp>
    </p:spTree>
    <p:extLst>
      <p:ext uri="{BB962C8B-B14F-4D97-AF65-F5344CB8AC3E}">
        <p14:creationId xmlns:p14="http://schemas.microsoft.com/office/powerpoint/2010/main" val="679255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a:t>هي العقل الواعي ذلك الجزء من النفس المهتم بالإدراك والتفكير والشعور والتذكر. هي شعورنا بأنفسنا وهي مسؤولة عن تدبير وادارة فعاليتنا الطبيعية في اليقظة، والانا تقوم بوظائف او واجبات مختارة وهي تدخل في الشعور الواعي فقط جزءا من المنبهات التي نتعرض لها باستمرار وهي تعطينا الاحساس بالاستمرارية والتماسك والهوية – ثبات في الطريقة التي نرى فيها انفسنا </a:t>
            </a:r>
            <a:r>
              <a:rPr lang="ar-IQ" dirty="0" smtClean="0"/>
              <a:t>وعالمنا</a:t>
            </a:r>
            <a:r>
              <a:rPr lang="ar-SA" dirty="0" smtClean="0"/>
              <a:t>.</a:t>
            </a:r>
            <a:endParaRPr lang="ar-IQ" dirty="0"/>
          </a:p>
        </p:txBody>
      </p:sp>
      <p:sp>
        <p:nvSpPr>
          <p:cNvPr id="2" name="Title 1"/>
          <p:cNvSpPr>
            <a:spLocks noGrp="1"/>
          </p:cNvSpPr>
          <p:nvPr>
            <p:ph type="title"/>
          </p:nvPr>
        </p:nvSpPr>
        <p:spPr/>
        <p:txBody>
          <a:bodyPr/>
          <a:lstStyle/>
          <a:p>
            <a:r>
              <a:rPr lang="ar-SA" dirty="0" smtClean="0"/>
              <a:t>انظمة الشخصية (الانا)</a:t>
            </a:r>
            <a:endParaRPr lang="ar-IQ" dirty="0"/>
          </a:p>
        </p:txBody>
      </p:sp>
    </p:spTree>
    <p:extLst>
      <p:ext uri="{BB962C8B-B14F-4D97-AF65-F5344CB8AC3E}">
        <p14:creationId xmlns:p14="http://schemas.microsoft.com/office/powerpoint/2010/main" val="626285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ar-SA" dirty="0" smtClean="0"/>
              <a:t> </a:t>
            </a:r>
            <a:r>
              <a:rPr lang="ar-IQ" dirty="0" smtClean="0"/>
              <a:t>هناك </a:t>
            </a:r>
            <a:r>
              <a:rPr lang="ar-IQ" dirty="0"/>
              <a:t>مستويان من اللاشعور في نظام </a:t>
            </a:r>
            <a:r>
              <a:rPr lang="ar-IQ" dirty="0" smtClean="0"/>
              <a:t>يونك</a:t>
            </a:r>
            <a:endParaRPr lang="ar-SA" dirty="0" smtClean="0"/>
          </a:p>
          <a:p>
            <a:r>
              <a:rPr lang="ar-IQ" dirty="0" smtClean="0"/>
              <a:t>الجانب </a:t>
            </a:r>
            <a:r>
              <a:rPr lang="ar-IQ" dirty="0"/>
              <a:t>الاكثر سطحية هو اللاشعور الشخصي وهو لا يختلف عما يسميه فرويد ما قبل الشعور . واللاشعور الشخصي هو في جوهره مخزون من المادة التي كانت يوما ما في الشعور او الوعي ولكنها بعد ذلك نسيت او كبتت بسبب كونها تافهة (غير مهمة) او انها كانت </a:t>
            </a:r>
            <a:r>
              <a:rPr lang="ar-IQ" dirty="0" smtClean="0"/>
              <a:t>مؤلمة</a:t>
            </a:r>
            <a:r>
              <a:rPr lang="ar-SA" dirty="0"/>
              <a:t>. وكما كان الحال في ما قبل الشعور لدى فرويد هناك الكثير من المرور بالاتجاهين المعاكسين بين الانا واللاشعور الشخصي وانتباهنا يمكن ان يتحول بسهولة من هذه الصفحة المطبوعة لذكريات ما قمنا بها ليلة امس. وكل انواع التجارب تخزن في خزانة للأضابير من لا شعورنا الشخصي ، ويتطلب اخراج اجزاء منها قليل من الجهد وتفحصه لفترة ومن ثم اعادتها ثانية للاشعور حيث تبقى الى ان نحتاجها مرة ثانية او ان أي شيء يذكرنا به. </a:t>
            </a:r>
          </a:p>
          <a:p>
            <a:endParaRPr lang="ar-IQ" dirty="0"/>
          </a:p>
        </p:txBody>
      </p:sp>
      <p:sp>
        <p:nvSpPr>
          <p:cNvPr id="2" name="Title 1"/>
          <p:cNvSpPr>
            <a:spLocks noGrp="1"/>
          </p:cNvSpPr>
          <p:nvPr>
            <p:ph type="title"/>
          </p:nvPr>
        </p:nvSpPr>
        <p:spPr/>
        <p:txBody>
          <a:bodyPr/>
          <a:lstStyle/>
          <a:p>
            <a:r>
              <a:rPr lang="ar-SA" dirty="0" err="1" smtClean="0"/>
              <a:t>انضمة</a:t>
            </a:r>
            <a:r>
              <a:rPr lang="ar-SA" dirty="0" smtClean="0"/>
              <a:t> الشخصية (اللاشعور الشخصي)</a:t>
            </a:r>
            <a:endParaRPr lang="ar-IQ" dirty="0"/>
          </a:p>
        </p:txBody>
      </p:sp>
    </p:spTree>
    <p:extLst>
      <p:ext uri="{BB962C8B-B14F-4D97-AF65-F5344CB8AC3E}">
        <p14:creationId xmlns:p14="http://schemas.microsoft.com/office/powerpoint/2010/main" val="2183679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a:t>(العقد</a:t>
            </a:r>
            <a:r>
              <a:rPr lang="ar-IQ" dirty="0" smtClean="0"/>
              <a:t>)</a:t>
            </a:r>
            <a:r>
              <a:rPr lang="ar-SA" dirty="0" smtClean="0"/>
              <a:t>:</a:t>
            </a:r>
            <a:r>
              <a:rPr lang="ar-IQ" dirty="0"/>
              <a:t> وهو تجمع المشاعر والافكار والذكريات  في </a:t>
            </a:r>
            <a:r>
              <a:rPr lang="ar-IQ" dirty="0" smtClean="0"/>
              <a:t>مجموعات</a:t>
            </a:r>
            <a:r>
              <a:rPr lang="ar-SA" dirty="0" smtClean="0"/>
              <a:t>، </a:t>
            </a:r>
            <a:r>
              <a:rPr lang="ar-IQ" dirty="0" smtClean="0"/>
              <a:t>وقد </a:t>
            </a:r>
            <a:r>
              <a:rPr lang="ar-IQ" dirty="0"/>
              <a:t>اتضح اثر تلك العقد على استجابات الشخص في اختبار تداعي الكلمات الذي أستخدمه </a:t>
            </a:r>
            <a:r>
              <a:rPr lang="ar-IQ" dirty="0" err="1"/>
              <a:t>يونج</a:t>
            </a:r>
            <a:r>
              <a:rPr lang="ar-IQ" dirty="0"/>
              <a:t>  في دراساته، وهذه العقد تكون قوية التحكم في الافكار والسلوك وتستخدم هذه الكلمة في حياتنا اليومية قد نقول مثلا بان الشخص عنده عقدة او مركب السلطة وهو مشغول البال بهذا الموضوع وهو يؤثر في سلوكه. </a:t>
            </a:r>
          </a:p>
        </p:txBody>
      </p:sp>
      <p:sp>
        <p:nvSpPr>
          <p:cNvPr id="2" name="Title 1"/>
          <p:cNvSpPr>
            <a:spLocks noGrp="1"/>
          </p:cNvSpPr>
          <p:nvPr>
            <p:ph type="title"/>
          </p:nvPr>
        </p:nvSpPr>
        <p:spPr/>
        <p:txBody>
          <a:bodyPr/>
          <a:lstStyle/>
          <a:p>
            <a:r>
              <a:rPr lang="ar-SA" dirty="0" smtClean="0"/>
              <a:t>اللاشعور الشخصي </a:t>
            </a:r>
            <a:endParaRPr lang="ar-IQ" dirty="0"/>
          </a:p>
        </p:txBody>
      </p:sp>
    </p:spTree>
    <p:extLst>
      <p:ext uri="{BB962C8B-B14F-4D97-AF65-F5344CB8AC3E}">
        <p14:creationId xmlns:p14="http://schemas.microsoft.com/office/powerpoint/2010/main" val="336562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380</TotalTime>
  <Words>1255</Words>
  <Application>Microsoft Office PowerPoint</Application>
  <PresentationFormat>On-screen Show (4:3)</PresentationFormat>
  <Paragraphs>36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Waveform</vt:lpstr>
      <vt:lpstr>نظريات الشخصية (كارك يونك)</vt:lpstr>
      <vt:lpstr>نظريات علم نفس الشخصية (يونك)</vt:lpstr>
      <vt:lpstr>اللبيدو</vt:lpstr>
      <vt:lpstr>التضاد</vt:lpstr>
      <vt:lpstr>الانا</vt:lpstr>
      <vt:lpstr>الاضمحلال</vt:lpstr>
      <vt:lpstr>انظمة الشخصية (الانا)</vt:lpstr>
      <vt:lpstr>انضمة الشخصية (اللاشعور الشخصي)</vt:lpstr>
      <vt:lpstr>اللاشعور الشخصي </vt:lpstr>
      <vt:lpstr>اللاشعور الجمعي</vt:lpstr>
      <vt:lpstr>النماذج الاصلية</vt:lpstr>
      <vt:lpstr>النماذج الاصلية</vt:lpstr>
      <vt:lpstr>الصفات الذكرية والانثوية</vt:lpstr>
      <vt:lpstr>الصفات الذكرية والانثوية</vt:lpstr>
      <vt:lpstr>الشبح (الظل)</vt:lpstr>
      <vt:lpstr>النفس</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17</cp:revision>
  <dcterms:created xsi:type="dcterms:W3CDTF">2020-03-18T13:32:40Z</dcterms:created>
  <dcterms:modified xsi:type="dcterms:W3CDTF">2020-03-18T21:51:41Z</dcterms:modified>
</cp:coreProperties>
</file>