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ED2A4BAA-3841-4638-AF2D-D6CE9C1FC7BD}" type="datetimeFigureOut">
              <a:rPr lang="ar-IQ" smtClean="0"/>
              <a:t>27/07/1441</a:t>
            </a:fld>
            <a:endParaRPr lang="ar-IQ"/>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IQ"/>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54535A-4775-4424-9A96-0608C635C518}" type="slidenum">
              <a:rPr lang="ar-IQ" smtClean="0"/>
              <a:t>‹#›</a:t>
            </a:fld>
            <a:endParaRPr lang="ar-IQ"/>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2A4BAA-3841-4638-AF2D-D6CE9C1FC7B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54535A-4775-4424-9A96-0608C635C518}" type="slidenum">
              <a:rPr lang="ar-IQ" smtClean="0"/>
              <a:t>‹#›</a:t>
            </a:fld>
            <a:endParaRPr lang="ar-IQ"/>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2A4BAA-3841-4638-AF2D-D6CE9C1FC7B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54535A-4775-4424-9A96-0608C635C518}" type="slidenum">
              <a:rPr lang="ar-IQ" smtClean="0"/>
              <a:t>‹#›</a:t>
            </a:fld>
            <a:endParaRPr lang="ar-IQ"/>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2A4BAA-3841-4638-AF2D-D6CE9C1FC7B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54535A-4775-4424-9A96-0608C635C518}" type="slidenum">
              <a:rPr lang="ar-IQ" smtClean="0"/>
              <a:t>‹#›</a:t>
            </a:fld>
            <a:endParaRPr lang="ar-IQ"/>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A4BAA-3841-4638-AF2D-D6CE9C1FC7B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354535A-4775-4424-9A96-0608C635C518}"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D2A4BAA-3841-4638-AF2D-D6CE9C1FC7BD}" type="datetimeFigureOut">
              <a:rPr lang="ar-IQ" smtClean="0"/>
              <a:t>27/07/1441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354535A-4775-4424-9A96-0608C635C518}" type="slidenum">
              <a:rPr lang="ar-IQ" smtClean="0"/>
              <a:t>‹#›</a:t>
            </a:fld>
            <a:endParaRPr lang="ar-IQ"/>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2A4BAA-3841-4638-AF2D-D6CE9C1FC7BD}" type="datetimeFigureOut">
              <a:rPr lang="ar-IQ" smtClean="0"/>
              <a:t>27/07/1441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354535A-4775-4424-9A96-0608C635C518}" type="slidenum">
              <a:rPr lang="ar-IQ" smtClean="0"/>
              <a:t>‹#›</a:t>
            </a:fld>
            <a:endParaRPr lang="ar-IQ"/>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2A4BAA-3841-4638-AF2D-D6CE9C1FC7BD}" type="datetimeFigureOut">
              <a:rPr lang="ar-IQ" smtClean="0"/>
              <a:t>27/07/1441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354535A-4775-4424-9A96-0608C635C518}" type="slidenum">
              <a:rPr lang="ar-IQ" smtClean="0"/>
              <a:t>‹#›</a:t>
            </a:fld>
            <a:endParaRPr lang="ar-IQ"/>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A4BAA-3841-4638-AF2D-D6CE9C1FC7BD}" type="datetimeFigureOut">
              <a:rPr lang="ar-IQ" smtClean="0"/>
              <a:t>27/07/1441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354535A-4775-4424-9A96-0608C635C51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A4BAA-3841-4638-AF2D-D6CE9C1FC7BD}" type="datetimeFigureOut">
              <a:rPr lang="ar-IQ" smtClean="0"/>
              <a:t>27/07/1441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354535A-4775-4424-9A96-0608C635C51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A4BAA-3841-4638-AF2D-D6CE9C1FC7BD}" type="datetimeFigureOut">
              <a:rPr lang="ar-IQ" smtClean="0"/>
              <a:t>27/07/1441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354535A-4775-4424-9A96-0608C635C51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ED2A4BAA-3841-4638-AF2D-D6CE9C1FC7BD}" type="datetimeFigureOut">
              <a:rPr lang="ar-IQ" smtClean="0"/>
              <a:t>27/07/1441</a:t>
            </a:fld>
            <a:endParaRPr lang="ar-IQ"/>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IQ"/>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54535A-4775-4424-9A96-0608C635C51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الاضطرابات النفسية (العصابية)</a:t>
            </a:r>
            <a:endParaRPr lang="ar-IQ" dirty="0"/>
          </a:p>
        </p:txBody>
      </p:sp>
      <p:sp>
        <p:nvSpPr>
          <p:cNvPr id="3" name="Subtitle 2"/>
          <p:cNvSpPr>
            <a:spLocks noGrp="1"/>
          </p:cNvSpPr>
          <p:nvPr>
            <p:ph type="subTitle" idx="1"/>
          </p:nvPr>
        </p:nvSpPr>
        <p:spPr/>
        <p:txBody>
          <a:bodyPr/>
          <a:lstStyle/>
          <a:p>
            <a:r>
              <a:rPr lang="ar-SA" dirty="0" err="1" smtClean="0"/>
              <a:t>أ.م.د</a:t>
            </a:r>
            <a:r>
              <a:rPr lang="ar-SA" dirty="0" smtClean="0"/>
              <a:t> نجلاء نزار</a:t>
            </a:r>
            <a:endParaRPr lang="ar-IQ" dirty="0"/>
          </a:p>
        </p:txBody>
      </p:sp>
    </p:spTree>
    <p:extLst>
      <p:ext uri="{BB962C8B-B14F-4D97-AF65-F5344CB8AC3E}">
        <p14:creationId xmlns:p14="http://schemas.microsoft.com/office/powerpoint/2010/main" val="51598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ar-SA" dirty="0" smtClean="0"/>
              <a:t>يهدف العلاج النفسي الى:</a:t>
            </a:r>
          </a:p>
          <a:p>
            <a:pPr algn="just"/>
            <a:r>
              <a:rPr lang="ar-IQ" dirty="0" smtClean="0"/>
              <a:t>تطوير شخصية المريض</a:t>
            </a:r>
            <a:r>
              <a:rPr lang="ar-SA" dirty="0" smtClean="0"/>
              <a:t>.</a:t>
            </a:r>
          </a:p>
          <a:p>
            <a:pPr algn="just"/>
            <a:r>
              <a:rPr lang="ar-IQ" dirty="0" smtClean="0"/>
              <a:t>زيادة بصيرته</a:t>
            </a:r>
            <a:endParaRPr lang="ar-SA" dirty="0" smtClean="0"/>
          </a:p>
          <a:p>
            <a:pPr algn="just"/>
            <a:r>
              <a:rPr lang="ar-IQ" dirty="0" smtClean="0"/>
              <a:t>تحقيق التوافق باستخدام التنفيس والإيحاء والإقناع والتدعيم والمشاركة الوجدانية والتشجيع</a:t>
            </a:r>
            <a:r>
              <a:rPr lang="ar-SA" dirty="0" smtClean="0"/>
              <a:t>.</a:t>
            </a:r>
          </a:p>
          <a:p>
            <a:pPr algn="just"/>
            <a:r>
              <a:rPr lang="ar-IQ" dirty="0" smtClean="0"/>
              <a:t>إعادة الثقة في النفس</a:t>
            </a:r>
            <a:r>
              <a:rPr lang="ar-SA" dirty="0" smtClean="0"/>
              <a:t>.</a:t>
            </a:r>
          </a:p>
          <a:p>
            <a:pPr algn="just"/>
            <a:r>
              <a:rPr lang="ar-IQ" dirty="0" smtClean="0"/>
              <a:t>قطع دائرة المخاوف المرضية والشعور بالأمن.</a:t>
            </a:r>
            <a:endParaRPr lang="ar-SA" dirty="0" smtClean="0"/>
          </a:p>
          <a:p>
            <a:pPr algn="just"/>
            <a:r>
              <a:rPr lang="ar-IQ" dirty="0" smtClean="0"/>
              <a:t>إظهار الذكريات المطمورة وتحديد أسباب القلق الدفينة في اللاشعور</a:t>
            </a:r>
            <a:r>
              <a:rPr lang="ar-SA" dirty="0" smtClean="0"/>
              <a:t>.</a:t>
            </a:r>
          </a:p>
          <a:p>
            <a:pPr algn="just"/>
            <a:r>
              <a:rPr lang="ar-IQ" dirty="0" smtClean="0"/>
              <a:t>تنفيس المكبوتات</a:t>
            </a:r>
            <a:r>
              <a:rPr lang="ar-SA" dirty="0" smtClean="0"/>
              <a:t>.</a:t>
            </a:r>
          </a:p>
          <a:p>
            <a:pPr algn="just"/>
            <a:r>
              <a:rPr lang="ar-IQ" dirty="0" smtClean="0"/>
              <a:t>حل الصراعات الأساسية</a:t>
            </a:r>
            <a:r>
              <a:rPr lang="ar-SA" dirty="0" smtClean="0"/>
              <a:t>.</a:t>
            </a:r>
            <a:r>
              <a:rPr lang="ar-IQ" dirty="0" smtClean="0"/>
              <a:t> ويستخدم العلاج السلوكي خاصة لفك </a:t>
            </a:r>
            <a:r>
              <a:rPr lang="ar-IQ" dirty="0" err="1" smtClean="0"/>
              <a:t>الإشراط</a:t>
            </a:r>
            <a:r>
              <a:rPr lang="ar-IQ" dirty="0" smtClean="0"/>
              <a:t> المرضي المتعلق بالقلق وللقضاء على اللازمات العصبية الحركية (كفتل الشعر أو الشارب ، تقطيب الجبهة، رمش العينين، رمش المنخر، مسح الأنف والأذن، اختلاج الفم، عض الشفاه، مص الإبهام أو الأصابع، قضم الأظافر، الإيماء بالرأس، أو هزة تحريك العنق، إدارة الرأس، عصر حبوب الوجه) .</a:t>
            </a:r>
          </a:p>
          <a:p>
            <a:endParaRPr lang="ar-IQ" dirty="0"/>
          </a:p>
        </p:txBody>
      </p:sp>
      <p:sp>
        <p:nvSpPr>
          <p:cNvPr id="2" name="Title 1"/>
          <p:cNvSpPr>
            <a:spLocks noGrp="1"/>
          </p:cNvSpPr>
          <p:nvPr>
            <p:ph type="title"/>
          </p:nvPr>
        </p:nvSpPr>
        <p:spPr/>
        <p:txBody>
          <a:bodyPr/>
          <a:lstStyle/>
          <a:p>
            <a:r>
              <a:rPr lang="ar-SA" dirty="0" smtClean="0"/>
              <a:t>علاج القلق (العلاج النفسي)</a:t>
            </a:r>
            <a:endParaRPr lang="ar-IQ" dirty="0"/>
          </a:p>
        </p:txBody>
      </p:sp>
    </p:spTree>
    <p:extLst>
      <p:ext uri="{BB962C8B-B14F-4D97-AF65-F5344CB8AC3E}">
        <p14:creationId xmlns:p14="http://schemas.microsoft.com/office/powerpoint/2010/main" val="3205600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ar-SA" dirty="0" smtClean="0"/>
              <a:t>يهدف العلاج النفسي (السلوكي) الى:</a:t>
            </a:r>
          </a:p>
          <a:p>
            <a:r>
              <a:rPr lang="ar-IQ" dirty="0" smtClean="0"/>
              <a:t>فك </a:t>
            </a:r>
            <a:r>
              <a:rPr lang="ar-IQ" dirty="0" err="1" smtClean="0"/>
              <a:t>الإشراط</a:t>
            </a:r>
            <a:r>
              <a:rPr lang="ar-IQ" dirty="0" smtClean="0"/>
              <a:t> المرضي المتعلق بالقلق</a:t>
            </a:r>
            <a:r>
              <a:rPr lang="ar-SA" dirty="0" smtClean="0"/>
              <a:t>.</a:t>
            </a:r>
          </a:p>
          <a:p>
            <a:r>
              <a:rPr lang="ar-SA" dirty="0" smtClean="0"/>
              <a:t>ا</a:t>
            </a:r>
            <a:r>
              <a:rPr lang="ar-IQ" dirty="0" smtClean="0"/>
              <a:t>لقضاء على اللازمات العصبية الحركية (كفتل الشعر أو الشارب ، تقطيب الجبهة، رمش العينين، رمش المنخر، مسح الأنف والأذن، اختلاج الفم، عض الشفاه، مص الإبهام أو الأصابع، قضم الأظافر، الإيماء بالرأس، أو هزة تحريك العنق، إدارة الرأس، عصر حبوب الوجه) .</a:t>
            </a:r>
            <a:endParaRPr lang="ar-SA" dirty="0" smtClean="0"/>
          </a:p>
          <a:p>
            <a:r>
              <a:rPr lang="ar-IQ" dirty="0" smtClean="0"/>
              <a:t> كما تفيد المناقشة والشرح والتفسير والتعليم والتفهيم وكشف الأسباب </a:t>
            </a:r>
            <a:r>
              <a:rPr lang="ar-IQ" dirty="0" err="1" smtClean="0"/>
              <a:t>ودينامياتها</a:t>
            </a:r>
            <a:r>
              <a:rPr lang="ar-IQ" dirty="0" smtClean="0"/>
              <a:t> وشرح الجهاز العصبي خاصة الجهاز العصبي المركزي والذاتي والتغيرات الفسيولوجية المصاحبة للقلق.</a:t>
            </a:r>
          </a:p>
          <a:p>
            <a:r>
              <a:rPr lang="ar-IQ" dirty="0" smtClean="0"/>
              <a:t>	كما يفيد العلاج النفسي التدعيمي ، في علاج هذا النوع من العصاب ، وذلك بتعليم المريض الاسترخاء عن طريق تخيل بأنه موجود في مكان يحب أن يكون فيه </a:t>
            </a:r>
          </a:p>
          <a:p>
            <a:endParaRPr lang="ar-IQ" dirty="0"/>
          </a:p>
        </p:txBody>
      </p:sp>
      <p:sp>
        <p:nvSpPr>
          <p:cNvPr id="2" name="Title 1"/>
          <p:cNvSpPr>
            <a:spLocks noGrp="1"/>
          </p:cNvSpPr>
          <p:nvPr>
            <p:ph type="title"/>
          </p:nvPr>
        </p:nvSpPr>
        <p:spPr/>
        <p:txBody>
          <a:bodyPr/>
          <a:lstStyle/>
          <a:p>
            <a:r>
              <a:rPr lang="ar-SA" dirty="0" smtClean="0"/>
              <a:t>علاج القلق (العلاج النفسي)</a:t>
            </a:r>
            <a:endParaRPr lang="ar-IQ" dirty="0"/>
          </a:p>
        </p:txBody>
      </p:sp>
    </p:spTree>
    <p:extLst>
      <p:ext uri="{BB962C8B-B14F-4D97-AF65-F5344CB8AC3E}">
        <p14:creationId xmlns:p14="http://schemas.microsoft.com/office/powerpoint/2010/main" val="3660435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b="1" dirty="0" smtClean="0"/>
              <a:t>الإرشاد العلاجي والإرشاد الزواجي للقلق : </a:t>
            </a:r>
          </a:p>
          <a:p>
            <a:r>
              <a:rPr lang="ar-IQ" dirty="0" smtClean="0"/>
              <a:t>وحل مشكلات المريض وتعليمه كيف يحلها ويهاجمها دون الهرب منها .</a:t>
            </a:r>
          </a:p>
          <a:p>
            <a:r>
              <a:rPr lang="ar-IQ" dirty="0" smtClean="0"/>
              <a:t>3 – </a:t>
            </a:r>
            <a:r>
              <a:rPr lang="ar-IQ" b="1" dirty="0" smtClean="0"/>
              <a:t>العلاج البيئي للقلق : </a:t>
            </a:r>
          </a:p>
          <a:p>
            <a:r>
              <a:rPr lang="ar-IQ" dirty="0" smtClean="0"/>
              <a:t>كتعديل العوامل البيئية ذات الأثر الملحوظ مثل تغيير العمل، وتخفيف أعباء المريض، وتخفيف الضغوط البيئية ومثيرات التوتر، والعلاج الاجتماعي والرياضي والرحلات والصداقات والتسلية والموسيقى والعلاج بالعمل ) .</a:t>
            </a:r>
          </a:p>
          <a:p>
            <a:endParaRPr lang="ar-IQ" dirty="0"/>
          </a:p>
        </p:txBody>
      </p:sp>
      <p:sp>
        <p:nvSpPr>
          <p:cNvPr id="2" name="Title 1"/>
          <p:cNvSpPr>
            <a:spLocks noGrp="1"/>
          </p:cNvSpPr>
          <p:nvPr>
            <p:ph type="title"/>
          </p:nvPr>
        </p:nvSpPr>
        <p:spPr/>
        <p:txBody>
          <a:bodyPr/>
          <a:lstStyle/>
          <a:p>
            <a:r>
              <a:rPr lang="ar-SA" dirty="0" smtClean="0"/>
              <a:t>علاج القلق</a:t>
            </a:r>
            <a:endParaRPr lang="ar-IQ" dirty="0"/>
          </a:p>
        </p:txBody>
      </p:sp>
    </p:spTree>
    <p:extLst>
      <p:ext uri="{BB962C8B-B14F-4D97-AF65-F5344CB8AC3E}">
        <p14:creationId xmlns:p14="http://schemas.microsoft.com/office/powerpoint/2010/main" val="392519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IQ" b="1" dirty="0" smtClean="0"/>
              <a:t>العلاج الطبي للأعراض الجسمية المصاحبة للقلق : </a:t>
            </a:r>
          </a:p>
          <a:p>
            <a:r>
              <a:rPr lang="ar-IQ" dirty="0" smtClean="0"/>
              <a:t>بتطمين المريض أنه لا يوجد لديه مرض جسمي، واستخدام المسكنات (مثل </a:t>
            </a:r>
            <a:r>
              <a:rPr lang="ar-IQ" dirty="0" err="1" smtClean="0"/>
              <a:t>الباربيتورات</a:t>
            </a:r>
            <a:r>
              <a:rPr lang="ar-IQ" dirty="0" smtClean="0"/>
              <a:t>) واستخدام المهدئات( مثل </a:t>
            </a:r>
            <a:r>
              <a:rPr lang="ar-IQ" dirty="0" err="1" smtClean="0"/>
              <a:t>ستيلازين</a:t>
            </a:r>
            <a:r>
              <a:rPr lang="ar-IQ" dirty="0" smtClean="0"/>
              <a:t>)، واستخدام العقاقير المضادة للقلق (مثل </a:t>
            </a:r>
            <a:r>
              <a:rPr lang="ar-IQ" dirty="0" err="1" smtClean="0"/>
              <a:t>ليبريوم</a:t>
            </a:r>
            <a:r>
              <a:rPr lang="ar-IQ" dirty="0" smtClean="0"/>
              <a:t>). وهنا يجب تعريف المريض أن هذه مسكنات ومهدئات، حتى لا يعتقد أن مرضه عضوي المنشأ</a:t>
            </a:r>
            <a:r>
              <a:rPr lang="ar-SA" dirty="0" smtClean="0"/>
              <a:t>.</a:t>
            </a:r>
            <a:r>
              <a:rPr lang="ar-IQ" dirty="0" smtClean="0"/>
              <a:t> ويجب الحرص في استخدام العقاقير المهدئة خشية حدوث الإدمان. وقد وجد استخدام علاج التنبيه الكهربائي والعلاج المائي في بعض الحالات.</a:t>
            </a:r>
            <a:endParaRPr lang="ar-SA" dirty="0" smtClean="0"/>
          </a:p>
          <a:p>
            <a:r>
              <a:rPr lang="ar-IQ" b="1" dirty="0" smtClean="0"/>
              <a:t>العلاج الاجتماعي :</a:t>
            </a:r>
          </a:p>
          <a:p>
            <a:r>
              <a:rPr lang="ar-IQ" dirty="0" smtClean="0"/>
              <a:t>	ويتركز في تكييف حالة المنزل والعمل، حتى نخفف عن كاهل المريض بعض أعبائه التي تزيد من حالته، وإزالة الأسباب العائلية المسببة للقلق.</a:t>
            </a:r>
          </a:p>
          <a:p>
            <a:endParaRPr lang="ar-IQ" dirty="0" smtClean="0"/>
          </a:p>
          <a:p>
            <a:endParaRPr lang="ar-IQ" dirty="0"/>
          </a:p>
        </p:txBody>
      </p:sp>
      <p:sp>
        <p:nvSpPr>
          <p:cNvPr id="2" name="Title 1"/>
          <p:cNvSpPr>
            <a:spLocks noGrp="1"/>
          </p:cNvSpPr>
          <p:nvPr>
            <p:ph type="title"/>
          </p:nvPr>
        </p:nvSpPr>
        <p:spPr/>
        <p:txBody>
          <a:bodyPr/>
          <a:lstStyle/>
          <a:p>
            <a:r>
              <a:rPr lang="ar-SA" dirty="0" smtClean="0"/>
              <a:t>علاج القلق</a:t>
            </a:r>
            <a:endParaRPr lang="ar-IQ" dirty="0"/>
          </a:p>
        </p:txBody>
      </p:sp>
    </p:spTree>
    <p:extLst>
      <p:ext uri="{BB962C8B-B14F-4D97-AF65-F5344CB8AC3E}">
        <p14:creationId xmlns:p14="http://schemas.microsoft.com/office/powerpoint/2010/main" val="2026241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IQ"/>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2661336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ar-IQ" dirty="0" smtClean="0"/>
              <a:t>هي الاضطرابات التي تحصل في النفس، المتكررة ذات الأثر السيئ التي تخرج الإنسان عن حد الاعتدال في سلوكه النفسي أو الظاهري.</a:t>
            </a:r>
            <a:r>
              <a:rPr lang="ar-SA" dirty="0" smtClean="0"/>
              <a:t> كالقلق والحزن والهم والوسواس والمخاوف وغير ذلك من الأمور التي تعرض للنفس الإنسانية. والمتكررة تعني أن يكون هذا على جهة التكرر لا أن يكون أمراً عارضاً، فإن الهم والحزن والكآبة أو ورود الخوف على الإنسان أمر من جبلة الإنسان ولا يمكن دفعه عنه، ولهذا يوجد في هذا المعنى أصل عظيم لا بد من إدراكه وهو أن أصل الهم وأصل الحزن وأصل القلق هو ليس مرفوضاً في نفسه وليس ظاهرة مرضية بمجرد عروضها، ولكن منه ما هو قدْرٌ طبيعي سليم تحتاجه النفس.</a:t>
            </a:r>
            <a:endParaRPr lang="ar-IQ" dirty="0"/>
          </a:p>
        </p:txBody>
      </p:sp>
      <p:sp>
        <p:nvSpPr>
          <p:cNvPr id="2" name="Title 1"/>
          <p:cNvSpPr>
            <a:spLocks noGrp="1"/>
          </p:cNvSpPr>
          <p:nvPr>
            <p:ph type="title"/>
          </p:nvPr>
        </p:nvSpPr>
        <p:spPr/>
        <p:txBody>
          <a:bodyPr>
            <a:normAutofit/>
          </a:bodyPr>
          <a:lstStyle/>
          <a:p>
            <a:r>
              <a:rPr lang="ar-IQ" dirty="0" smtClean="0"/>
              <a:t>الاضطرابات النفسية (العصابية)</a:t>
            </a:r>
            <a:endParaRPr lang="ar-IQ" dirty="0"/>
          </a:p>
        </p:txBody>
      </p:sp>
    </p:spTree>
    <p:extLst>
      <p:ext uri="{BB962C8B-B14F-4D97-AF65-F5344CB8AC3E}">
        <p14:creationId xmlns:p14="http://schemas.microsoft.com/office/powerpoint/2010/main" val="1199462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ar-IQ" dirty="0" smtClean="0"/>
              <a:t>إن الاضطراب الذي قد يعرض للإنسان ليس من شرطه أن يكون ذا أثر سيء بل قد يكون صاحب تأثير إيجابي وقد يكون صاحب تأثير سلبي، فالتأثير الإيجابي كما أشرنا إليه في حالة الخوف مثلاً أو في حالة الغضب عندما يغضب الإنسان فيدفع عن حرماته ويدفع عن دينه ويدفع عن عرضه</a:t>
            </a:r>
            <a:r>
              <a:rPr lang="ar-SA" dirty="0" smtClean="0"/>
              <a:t>.</a:t>
            </a:r>
          </a:p>
          <a:p>
            <a:pPr algn="just"/>
            <a:r>
              <a:rPr lang="ar-IQ" dirty="0" smtClean="0"/>
              <a:t>وقد يكون ذا أثر سيء فيحمل على عدم الاتزان وعلى التصرفات الخرقاء فيخرج الإنسان عن طوره، فلا بد من معرفة هذا المعنى والالتفات إليه وهو معرفة الحد المعتدل الطبيعي من ذلك والحد الزائد الذي يخرج الإنسان عن حد الاعتدال، ولذلك قلنا في آخر التعريف: التي تخرج الإنسان عن حد الاعتدال في سلوكه النفسي أو الظاهري، </a:t>
            </a:r>
            <a:r>
              <a:rPr lang="ar-IQ" dirty="0" err="1" smtClean="0"/>
              <a:t>لإن</a:t>
            </a:r>
            <a:r>
              <a:rPr lang="ar-IQ" dirty="0" smtClean="0"/>
              <a:t> السلوك قد يكون سلوكاً نفسيًّا وقد يكون سلوكاً ظاهريًّا.</a:t>
            </a:r>
            <a:endParaRPr lang="ar-IQ" dirty="0"/>
          </a:p>
        </p:txBody>
      </p:sp>
      <p:sp>
        <p:nvSpPr>
          <p:cNvPr id="2" name="Title 1"/>
          <p:cNvSpPr>
            <a:spLocks noGrp="1"/>
          </p:cNvSpPr>
          <p:nvPr>
            <p:ph type="title"/>
          </p:nvPr>
        </p:nvSpPr>
        <p:spPr/>
        <p:txBody>
          <a:bodyPr/>
          <a:lstStyle/>
          <a:p>
            <a:r>
              <a:rPr lang="ar-SA" dirty="0" smtClean="0"/>
              <a:t>الاضطرابات النفسية</a:t>
            </a:r>
            <a:endParaRPr lang="ar-IQ" dirty="0"/>
          </a:p>
        </p:txBody>
      </p:sp>
    </p:spTree>
    <p:extLst>
      <p:ext uri="{BB962C8B-B14F-4D97-AF65-F5344CB8AC3E}">
        <p14:creationId xmlns:p14="http://schemas.microsoft.com/office/powerpoint/2010/main" val="4149974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ar-IQ" dirty="0" smtClean="0"/>
              <a:t>وتنشأ من زيادة في نشاط الجهاز العصبي اللاإرادي ، ومن ثم تزيد نسبة الأدرنالين </a:t>
            </a:r>
            <a:r>
              <a:rPr lang="ar-IQ" dirty="0" err="1" smtClean="0"/>
              <a:t>والنورأدرنالين</a:t>
            </a:r>
            <a:r>
              <a:rPr lang="ar-IQ" dirty="0" smtClean="0"/>
              <a:t> في الدم ( مع تنبيه الجهاز السمبتاوي ) ، ومن ثم يظهر كل من :</a:t>
            </a:r>
            <a:endParaRPr lang="ar-SA" dirty="0" smtClean="0"/>
          </a:p>
          <a:p>
            <a:pPr marL="0" indent="0">
              <a:buNone/>
            </a:pPr>
            <a:r>
              <a:rPr lang="ar-IQ" dirty="0" smtClean="0"/>
              <a:t> </a:t>
            </a:r>
            <a:endParaRPr lang="ar-SA" dirty="0" smtClean="0"/>
          </a:p>
          <a:p>
            <a:r>
              <a:rPr lang="ar-IQ" dirty="0" smtClean="0"/>
              <a:t>* الضعف العام ونقص الطاقة الحيوية والنشاط والمثابرة . </a:t>
            </a:r>
          </a:p>
          <a:p>
            <a:r>
              <a:rPr lang="ar-IQ" dirty="0" smtClean="0"/>
              <a:t>* وتوتر العضلات وآلام عضلية فوق القلب والناحية اليسرى من الصدر </a:t>
            </a:r>
          </a:p>
          <a:p>
            <a:r>
              <a:rPr lang="ar-IQ" dirty="0" smtClean="0"/>
              <a:t>و النشاط الحركي الزائد . </a:t>
            </a:r>
          </a:p>
          <a:p>
            <a:r>
              <a:rPr lang="ar-IQ" dirty="0" smtClean="0"/>
              <a:t> واللازمات العصبية الحركية . </a:t>
            </a:r>
          </a:p>
          <a:p>
            <a:r>
              <a:rPr lang="ar-IQ" dirty="0" smtClean="0"/>
              <a:t> والتعب والصداع المستمر الذي لا يهدئه الأسبرين . </a:t>
            </a:r>
            <a:endParaRPr lang="ar-SA" dirty="0" smtClean="0"/>
          </a:p>
          <a:p>
            <a:r>
              <a:rPr lang="ar-IQ" dirty="0" smtClean="0"/>
              <a:t>وتصبب العرق بغزارة ، وعرق الكتفين وارتعاش الأصابع . </a:t>
            </a:r>
          </a:p>
          <a:p>
            <a:r>
              <a:rPr lang="ar-IQ" dirty="0" smtClean="0"/>
              <a:t>* تنميل وخدار في الأطراف .</a:t>
            </a:r>
          </a:p>
          <a:p>
            <a:r>
              <a:rPr lang="ar-IQ" dirty="0" smtClean="0"/>
              <a:t>* وشحوب الوجه .</a:t>
            </a:r>
          </a:p>
          <a:p>
            <a:r>
              <a:rPr lang="ar-IQ" dirty="0" smtClean="0"/>
              <a:t>* فقدان التوازن وخفية الرأس . </a:t>
            </a:r>
          </a:p>
          <a:p>
            <a:r>
              <a:rPr lang="ar-IQ" dirty="0" smtClean="0"/>
              <a:t>* وسرعة النبض والخفقان .</a:t>
            </a:r>
            <a:endParaRPr lang="ar-IQ" dirty="0"/>
          </a:p>
        </p:txBody>
      </p:sp>
      <p:sp>
        <p:nvSpPr>
          <p:cNvPr id="2" name="Title 1"/>
          <p:cNvSpPr>
            <a:spLocks noGrp="1"/>
          </p:cNvSpPr>
          <p:nvPr>
            <p:ph type="title"/>
          </p:nvPr>
        </p:nvSpPr>
        <p:spPr/>
        <p:txBody>
          <a:bodyPr>
            <a:noAutofit/>
          </a:bodyPr>
          <a:lstStyle/>
          <a:p>
            <a:r>
              <a:rPr lang="ar-IQ" sz="3600" dirty="0" smtClean="0"/>
              <a:t>نماذج من الأمراض النفسية العصابية:</a:t>
            </a:r>
            <a:r>
              <a:rPr lang="ar-SA" sz="3600" dirty="0" smtClean="0"/>
              <a:t> القلق (الاعراض الجسمية)</a:t>
            </a:r>
            <a:r>
              <a:rPr lang="ar-IQ" sz="3600" dirty="0" smtClean="0"/>
              <a:t> </a:t>
            </a:r>
            <a:endParaRPr lang="ar-IQ" sz="3600" dirty="0"/>
          </a:p>
        </p:txBody>
      </p:sp>
    </p:spTree>
    <p:extLst>
      <p:ext uri="{BB962C8B-B14F-4D97-AF65-F5344CB8AC3E}">
        <p14:creationId xmlns:p14="http://schemas.microsoft.com/office/powerpoint/2010/main" val="336163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ar-IQ" dirty="0" smtClean="0"/>
              <a:t>* وسرعة ضربات القلب ، والإحساس بالنبضات في كل مكان ، في رأسه ، وفي مخه ، مما يجعله في حالة ذعر من احتمال حدوث انفجار في المخ ، والذي لم يحدث بالطبع . كذلك يشعر المريض ببعض ضربات القلب غير المنتظمة .</a:t>
            </a:r>
          </a:p>
          <a:p>
            <a:r>
              <a:rPr lang="ar-IQ" dirty="0" smtClean="0"/>
              <a:t>* وآلام الصدر والإحساس بالنبضات في أجزاء مختلفة من الجسم . </a:t>
            </a:r>
          </a:p>
          <a:p>
            <a:r>
              <a:rPr lang="ar-IQ" dirty="0" smtClean="0"/>
              <a:t>* وارتفاع ضغط الدم . </a:t>
            </a:r>
          </a:p>
          <a:p>
            <a:r>
              <a:rPr lang="ar-IQ" dirty="0" smtClean="0"/>
              <a:t>* واضطراب التنفس وعسره ونوبات التنهد والشعور بضيق الصدر .</a:t>
            </a:r>
          </a:p>
          <a:p>
            <a:r>
              <a:rPr lang="ar-IQ" dirty="0" smtClean="0"/>
              <a:t>* والدوار والغثيان والقيء ووجع المعدة . </a:t>
            </a:r>
          </a:p>
          <a:p>
            <a:r>
              <a:rPr lang="ar-IQ" dirty="0" smtClean="0"/>
              <a:t>* والإسهال وزيادة مرات الإخراج . </a:t>
            </a:r>
          </a:p>
          <a:p>
            <a:r>
              <a:rPr lang="ar-IQ" dirty="0" smtClean="0"/>
              <a:t>* وتكرار التجشؤ ، والانتفاخ ، وعسر الهضم . </a:t>
            </a:r>
          </a:p>
          <a:p>
            <a:r>
              <a:rPr lang="ar-IQ" dirty="0" smtClean="0"/>
              <a:t>* وجفاف الفم والحلق . </a:t>
            </a:r>
          </a:p>
          <a:p>
            <a:r>
              <a:rPr lang="ar-IQ" dirty="0" smtClean="0"/>
              <a:t>* وفقد الشهية وصعوبة في البلع ونقص الوزن . </a:t>
            </a:r>
          </a:p>
          <a:p>
            <a:r>
              <a:rPr lang="ar-IQ" dirty="0" smtClean="0"/>
              <a:t>* وإرهاق الحواس مع شدة الحساسية للصوت والضوء . </a:t>
            </a:r>
          </a:p>
          <a:p>
            <a:r>
              <a:rPr lang="ar-IQ" dirty="0" smtClean="0"/>
              <a:t>* والتعب عند الاستيقاظ . </a:t>
            </a:r>
          </a:p>
          <a:p>
            <a:r>
              <a:rPr lang="ar-IQ" dirty="0" smtClean="0"/>
              <a:t>* واضطراب الوظيفة الجنسية ( العنة والقذف السريع عند الرجال والبرود الجنسي واضطراب العادة الشهرية عند النساء ) .</a:t>
            </a:r>
          </a:p>
          <a:p>
            <a:endParaRPr lang="ar-IQ" dirty="0"/>
          </a:p>
        </p:txBody>
      </p:sp>
      <p:sp>
        <p:nvSpPr>
          <p:cNvPr id="2" name="Title 1"/>
          <p:cNvSpPr>
            <a:spLocks noGrp="1"/>
          </p:cNvSpPr>
          <p:nvPr>
            <p:ph type="title"/>
          </p:nvPr>
        </p:nvSpPr>
        <p:spPr/>
        <p:txBody>
          <a:bodyPr>
            <a:normAutofit/>
          </a:bodyPr>
          <a:lstStyle/>
          <a:p>
            <a:r>
              <a:rPr lang="ar-SA" dirty="0" smtClean="0"/>
              <a:t>القلق (الاعراض الجسمية)</a:t>
            </a:r>
            <a:endParaRPr lang="ar-IQ" dirty="0"/>
          </a:p>
        </p:txBody>
      </p:sp>
    </p:spTree>
    <p:extLst>
      <p:ext uri="{BB962C8B-B14F-4D97-AF65-F5344CB8AC3E}">
        <p14:creationId xmlns:p14="http://schemas.microsoft.com/office/powerpoint/2010/main" val="3943929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الشعور بالتوتر العام والقلق على الصحة والعمل والمستقبل .</a:t>
            </a:r>
          </a:p>
          <a:p>
            <a:r>
              <a:rPr lang="ar-IQ" dirty="0" smtClean="0"/>
              <a:t>* والعصبية والتوتر العام وعدم الاستقرار والشعور بعدم الراحة . </a:t>
            </a:r>
          </a:p>
          <a:p>
            <a:r>
              <a:rPr lang="ar-IQ" dirty="0" smtClean="0"/>
              <a:t>* والحساسية النفسية الزائدة ، فيصبح شعور المريض مرهفا جدا . </a:t>
            </a:r>
          </a:p>
          <a:p>
            <a:r>
              <a:rPr lang="ar-IQ" dirty="0" smtClean="0"/>
              <a:t>* وسهولة الاستثارة والهياج ، وعدم الاستقرار . </a:t>
            </a:r>
          </a:p>
          <a:p>
            <a:r>
              <a:rPr lang="ar-IQ" dirty="0" smtClean="0"/>
              <a:t>* والمخاوف العامة غير المحددة والتي قد تصل إلى درجة الفزع ( أي يكون الفرد خائفا ولكنه لا يعرف لماذا ، ويكون لديه شعور أن شيئا ما سيحدث ولكنه لا يعرف ما هو ) . </a:t>
            </a:r>
          </a:p>
          <a:p>
            <a:r>
              <a:rPr lang="ar-IQ" dirty="0" smtClean="0"/>
              <a:t>* والشك والارتباك والتردد في اتخاذ القرارات . </a:t>
            </a:r>
          </a:p>
          <a:p>
            <a:r>
              <a:rPr lang="ar-IQ" dirty="0" smtClean="0"/>
              <a:t>* والهم والاكتئاب العابر . </a:t>
            </a:r>
          </a:p>
          <a:p>
            <a:endParaRPr lang="ar-IQ" dirty="0"/>
          </a:p>
        </p:txBody>
      </p:sp>
      <p:sp>
        <p:nvSpPr>
          <p:cNvPr id="2" name="Title 1"/>
          <p:cNvSpPr>
            <a:spLocks noGrp="1"/>
          </p:cNvSpPr>
          <p:nvPr>
            <p:ph type="title"/>
          </p:nvPr>
        </p:nvSpPr>
        <p:spPr/>
        <p:txBody>
          <a:bodyPr>
            <a:normAutofit/>
          </a:bodyPr>
          <a:lstStyle/>
          <a:p>
            <a:r>
              <a:rPr lang="ar-SA" dirty="0" smtClean="0"/>
              <a:t>القلق (الاعراض النفسية)</a:t>
            </a:r>
            <a:endParaRPr lang="ar-IQ" dirty="0"/>
          </a:p>
        </p:txBody>
      </p:sp>
    </p:spTree>
    <p:extLst>
      <p:ext uri="{BB962C8B-B14F-4D97-AF65-F5344CB8AC3E}">
        <p14:creationId xmlns:p14="http://schemas.microsoft.com/office/powerpoint/2010/main" val="760440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 والتشاؤم والانشغال بأخطاء الماضي وكوارث المستقبل .</a:t>
            </a:r>
          </a:p>
          <a:p>
            <a:r>
              <a:rPr lang="ar-IQ" dirty="0" smtClean="0"/>
              <a:t>* وتوهم المرض ، والإحساس بقرب النهاية والخوف من الموت . </a:t>
            </a:r>
          </a:p>
          <a:p>
            <a:r>
              <a:rPr lang="ar-IQ" dirty="0" smtClean="0"/>
              <a:t>* واضطراب النوم والأرق ، والأحلام المزعجة والكابوس .</a:t>
            </a:r>
          </a:p>
          <a:p>
            <a:r>
              <a:rPr lang="ar-IQ" dirty="0" smtClean="0"/>
              <a:t>* وضعف القدرة على التركيز وشرود الذهن واضطراب قوة الملاحظة </a:t>
            </a:r>
          </a:p>
          <a:p>
            <a:r>
              <a:rPr lang="ar-IQ" dirty="0" smtClean="0"/>
              <a:t>* وضعف القدرة على العمل والإنتاج والانجاز . </a:t>
            </a:r>
          </a:p>
          <a:p>
            <a:r>
              <a:rPr lang="ar-IQ" dirty="0" smtClean="0"/>
              <a:t>* وسوء التوافق الاجتماعي ، وسوء التوافق المهني ، وقد يصل الحال إلى السلوك العشوائي غير المضبوط .</a:t>
            </a:r>
          </a:p>
          <a:p>
            <a:r>
              <a:rPr lang="ar-IQ" dirty="0" smtClean="0"/>
              <a:t>* وتناول شرب الخمر أو تناول العقاقير المنومة أو المهدئة .</a:t>
            </a:r>
          </a:p>
          <a:p>
            <a:endParaRPr lang="ar-IQ" dirty="0"/>
          </a:p>
        </p:txBody>
      </p:sp>
      <p:sp>
        <p:nvSpPr>
          <p:cNvPr id="2" name="Title 1"/>
          <p:cNvSpPr>
            <a:spLocks noGrp="1"/>
          </p:cNvSpPr>
          <p:nvPr>
            <p:ph type="title"/>
          </p:nvPr>
        </p:nvSpPr>
        <p:spPr/>
        <p:txBody>
          <a:bodyPr>
            <a:normAutofit/>
          </a:bodyPr>
          <a:lstStyle/>
          <a:p>
            <a:r>
              <a:rPr lang="ar-SA" dirty="0" smtClean="0"/>
              <a:t>القلق (الاعراض النفسية)</a:t>
            </a:r>
            <a:endParaRPr lang="ar-IQ" dirty="0"/>
          </a:p>
        </p:txBody>
      </p:sp>
    </p:spTree>
    <p:extLst>
      <p:ext uri="{BB962C8B-B14F-4D97-AF65-F5344CB8AC3E}">
        <p14:creationId xmlns:p14="http://schemas.microsoft.com/office/powerpoint/2010/main" val="352881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SA" dirty="0" smtClean="0"/>
              <a:t>1- </a:t>
            </a:r>
            <a:r>
              <a:rPr lang="ar-IQ" dirty="0" smtClean="0"/>
              <a:t>  في التشخيص يجب العناية بالفحص الطبي الدقيق ، وتقييم الشخصية ودراسة تاريخ الحالة .</a:t>
            </a:r>
          </a:p>
          <a:p>
            <a:r>
              <a:rPr lang="ar-IQ" dirty="0" smtClean="0"/>
              <a:t>2 – وفي حالة وجود الأعراض الجسمية ، يجب عدم الخلط بين القلق والاضطرابات العضوية الأخرى أو الاضطرابات العصابية الأخرى مثل الهستيريا أو الاكتئاب ( وفي كثير من الحالات نلاحظ أن بعض المرضى يذكرون الأعراض الجسمية ، ولا يذكرون أي شيء من الأعراض الانفعالية للقلق ، لاعتبارهم أن القلق مرض نفسي ، وهم يريدون أن يدفعوا عن أنفسهم أنهم مرضى نفسيون .</a:t>
            </a:r>
          </a:p>
          <a:p>
            <a:endParaRPr lang="ar-IQ" dirty="0"/>
          </a:p>
        </p:txBody>
      </p:sp>
      <p:sp>
        <p:nvSpPr>
          <p:cNvPr id="2" name="Title 1"/>
          <p:cNvSpPr>
            <a:spLocks noGrp="1"/>
          </p:cNvSpPr>
          <p:nvPr>
            <p:ph type="title"/>
          </p:nvPr>
        </p:nvSpPr>
        <p:spPr/>
        <p:txBody>
          <a:bodyPr/>
          <a:lstStyle/>
          <a:p>
            <a:r>
              <a:rPr lang="ar-SA" dirty="0" smtClean="0"/>
              <a:t>تشخيص القلق</a:t>
            </a:r>
            <a:endParaRPr lang="ar-IQ" dirty="0"/>
          </a:p>
        </p:txBody>
      </p:sp>
    </p:spTree>
    <p:extLst>
      <p:ext uri="{BB962C8B-B14F-4D97-AF65-F5344CB8AC3E}">
        <p14:creationId xmlns:p14="http://schemas.microsoft.com/office/powerpoint/2010/main" val="1102248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3 – في التشخيص يجب التفريق بين القلق المرضي أو العصابي الحاد المزمن ، وبين القلق الموضوعي أو السوي .</a:t>
            </a:r>
          </a:p>
          <a:p>
            <a:r>
              <a:rPr lang="ar-IQ" dirty="0" smtClean="0"/>
              <a:t>4 – في التشخيص يجب التفريق بين القلق وبين الفصام في مراحله الأولى ، والفارق الأساسي بينهما وجود اضطراب الإدراك والتفكير في الفصام وعدم وجوده في القلق .</a:t>
            </a:r>
          </a:p>
          <a:p>
            <a:endParaRPr lang="ar-IQ" dirty="0"/>
          </a:p>
        </p:txBody>
      </p:sp>
      <p:sp>
        <p:nvSpPr>
          <p:cNvPr id="2" name="Title 1"/>
          <p:cNvSpPr>
            <a:spLocks noGrp="1"/>
          </p:cNvSpPr>
          <p:nvPr>
            <p:ph type="title"/>
          </p:nvPr>
        </p:nvSpPr>
        <p:spPr/>
        <p:txBody>
          <a:bodyPr/>
          <a:lstStyle/>
          <a:p>
            <a:r>
              <a:rPr lang="ar-SA" dirty="0" smtClean="0"/>
              <a:t>تشخيص القلق</a:t>
            </a:r>
            <a:endParaRPr lang="ar-IQ" dirty="0"/>
          </a:p>
        </p:txBody>
      </p:sp>
    </p:spTree>
    <p:extLst>
      <p:ext uri="{BB962C8B-B14F-4D97-AF65-F5344CB8AC3E}">
        <p14:creationId xmlns:p14="http://schemas.microsoft.com/office/powerpoint/2010/main" val="38448666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96</TotalTime>
  <Words>1155</Words>
  <Application>Microsoft Office PowerPoint</Application>
  <PresentationFormat>On-screen Show (4:3)</PresentationFormat>
  <Paragraphs>81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Hardcover</vt:lpstr>
      <vt:lpstr>الاضطرابات النفسية (العصابية)</vt:lpstr>
      <vt:lpstr>الاضطرابات النفسية (العصابية)</vt:lpstr>
      <vt:lpstr>الاضطرابات النفسية</vt:lpstr>
      <vt:lpstr>نماذج من الأمراض النفسية العصابية: القلق (الاعراض الجسمية) </vt:lpstr>
      <vt:lpstr>القلق (الاعراض الجسمية)</vt:lpstr>
      <vt:lpstr>القلق (الاعراض النفسية)</vt:lpstr>
      <vt:lpstr>القلق (الاعراض النفسية)</vt:lpstr>
      <vt:lpstr>تشخيص القلق</vt:lpstr>
      <vt:lpstr>تشخيص القلق</vt:lpstr>
      <vt:lpstr>علاج القلق (العلاج النفسي)</vt:lpstr>
      <vt:lpstr>علاج القلق (العلاج النفسي)</vt:lpstr>
      <vt:lpstr>علاج القلق</vt:lpstr>
      <vt:lpstr>علاج القلق</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الاضطرابات النفسية (العصابية)</dc:title>
  <dc:creator>Maher</dc:creator>
  <cp:lastModifiedBy>Maher</cp:lastModifiedBy>
  <cp:revision>8</cp:revision>
  <dcterms:created xsi:type="dcterms:W3CDTF">2020-03-21T16:29:58Z</dcterms:created>
  <dcterms:modified xsi:type="dcterms:W3CDTF">2020-03-21T19:32:32Z</dcterms:modified>
</cp:coreProperties>
</file>