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26E5CAB-3AB5-4754-8D7C-7D58EA6284E2}" type="datetimeFigureOut">
              <a:rPr lang="ar-IQ" smtClean="0"/>
              <a:t>24/07/1441</a:t>
            </a:fld>
            <a:endParaRPr lang="ar-IQ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01C309C-ADA3-40A5-818F-D419DC0A75EF}" type="slidenum">
              <a:rPr lang="ar-IQ" smtClean="0"/>
              <a:t>‹#›</a:t>
            </a:fld>
            <a:endParaRPr lang="ar-IQ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E5CAB-3AB5-4754-8D7C-7D58EA6284E2}" type="datetimeFigureOut">
              <a:rPr lang="ar-IQ" smtClean="0"/>
              <a:t>24/07/1441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C309C-ADA3-40A5-818F-D419DC0A75E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E5CAB-3AB5-4754-8D7C-7D58EA6284E2}" type="datetimeFigureOut">
              <a:rPr lang="ar-IQ" smtClean="0"/>
              <a:t>24/07/1441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C309C-ADA3-40A5-818F-D419DC0A75E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E5CAB-3AB5-4754-8D7C-7D58EA6284E2}" type="datetimeFigureOut">
              <a:rPr lang="ar-IQ" smtClean="0"/>
              <a:t>24/07/1441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C309C-ADA3-40A5-818F-D419DC0A75E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E5CAB-3AB5-4754-8D7C-7D58EA6284E2}" type="datetimeFigureOut">
              <a:rPr lang="ar-IQ" smtClean="0"/>
              <a:t>24/07/1441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C309C-ADA3-40A5-818F-D419DC0A75E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E5CAB-3AB5-4754-8D7C-7D58EA6284E2}" type="datetimeFigureOut">
              <a:rPr lang="ar-IQ" smtClean="0"/>
              <a:t>24/07/1441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C309C-ADA3-40A5-818F-D419DC0A75EF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E5CAB-3AB5-4754-8D7C-7D58EA6284E2}" type="datetimeFigureOut">
              <a:rPr lang="ar-IQ" smtClean="0"/>
              <a:t>24/07/1441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C309C-ADA3-40A5-818F-D419DC0A75E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E5CAB-3AB5-4754-8D7C-7D58EA6284E2}" type="datetimeFigureOut">
              <a:rPr lang="ar-IQ" smtClean="0"/>
              <a:t>24/07/1441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C309C-ADA3-40A5-818F-D419DC0A75E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E5CAB-3AB5-4754-8D7C-7D58EA6284E2}" type="datetimeFigureOut">
              <a:rPr lang="ar-IQ" smtClean="0"/>
              <a:t>24/07/1441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C309C-ADA3-40A5-818F-D419DC0A75E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E5CAB-3AB5-4754-8D7C-7D58EA6284E2}" type="datetimeFigureOut">
              <a:rPr lang="ar-IQ" smtClean="0"/>
              <a:t>24/07/1441</a:t>
            </a:fld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C309C-ADA3-40A5-818F-D419DC0A75EF}" type="slidenum">
              <a:rPr lang="ar-IQ" smtClean="0"/>
              <a:t>‹#›</a:t>
            </a:fld>
            <a:endParaRPr lang="ar-IQ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E5CAB-3AB5-4754-8D7C-7D58EA6284E2}" type="datetimeFigureOut">
              <a:rPr lang="ar-IQ" smtClean="0"/>
              <a:t>24/07/1441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C309C-ADA3-40A5-818F-D419DC0A75E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26E5CAB-3AB5-4754-8D7C-7D58EA6284E2}" type="datetimeFigureOut">
              <a:rPr lang="ar-IQ" smtClean="0"/>
              <a:t>24/07/1441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01C309C-ADA3-40A5-818F-D419DC0A75EF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الفرق بين الاضطرابات العصابية </a:t>
            </a:r>
            <a:r>
              <a:rPr lang="ar-SA" dirty="0" err="1" smtClean="0"/>
              <a:t>والذهانية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err="1" smtClean="0"/>
              <a:t>أ.م.د</a:t>
            </a:r>
            <a:r>
              <a:rPr lang="ar-SA" dirty="0" smtClean="0"/>
              <a:t> نجلاء نزار وداعة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0270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385112"/>
          </a:xfrm>
        </p:spPr>
        <p:txBody>
          <a:bodyPr>
            <a:normAutofit fontScale="90000"/>
          </a:bodyPr>
          <a:lstStyle/>
          <a:p>
            <a:pPr algn="ctr"/>
            <a:r>
              <a:rPr lang="ar-IQ" sz="3200" dirty="0" smtClean="0"/>
              <a:t>الفرق بين الاضطرابات العصابية </a:t>
            </a:r>
            <a:r>
              <a:rPr lang="ar-IQ" sz="3200" dirty="0" err="1" smtClean="0"/>
              <a:t>والذهانية</a:t>
            </a:r>
            <a:endParaRPr lang="ar-IQ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8748473"/>
              </p:ext>
            </p:extLst>
          </p:nvPr>
        </p:nvGraphicFramePr>
        <p:xfrm>
          <a:off x="1042987" y="1844825"/>
          <a:ext cx="6777038" cy="47125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388519"/>
                <a:gridCol w="3388519"/>
              </a:tblGrid>
              <a:tr h="432047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latin typeface="Calibri"/>
                          <a:ea typeface="Calibri"/>
                          <a:cs typeface="Arial"/>
                        </a:rPr>
                        <a:t>الاضطرابات النفسية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475" marR="56475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  <a:latin typeface="Calibri"/>
                          <a:ea typeface="Calibri"/>
                          <a:cs typeface="Arial"/>
                        </a:rPr>
                        <a:t>الاضطرابات الذهانية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475" marR="56475" marT="0" marB="0"/>
                </a:tc>
              </a:tr>
              <a:tr h="130195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إن العصاب اضطراب يصيب جزءاً من الشخصية ويبدو واضحاً في الجانب الوجداني فقط حيث يتصرف المريض بأسلوب عادي ويمارس نشاطاته المعتادة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475" marR="56475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الذهان فهو اضطراب يتناول شخصية المريض بأسرها ويسبب تفككاً وانحلالاً في الشخصية وتضطرب العلاقة بين المريض وبيئته والمحيطين به ولا يستطيع المريض أن يمارس نشاطاته المعتادة.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475" marR="56475" marT="0" marB="0"/>
                </a:tc>
              </a:tr>
              <a:tr h="510452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إن العصابي يكون مستبصراً بمشكلته إلا أنه يجهل الأسباب النفسية الكامنة وراء المرض</a:t>
                      </a:r>
                      <a:r>
                        <a:rPr lang="ar-IQ" sz="1600" dirty="0">
                          <a:effectLst/>
                          <a:latin typeface="Calibri"/>
                          <a:ea typeface="Calibri"/>
                          <a:cs typeface="Arial"/>
                        </a:rPr>
                        <a:t>.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475" marR="56475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إن الذهاني يكون  غير مستبصراً بمشكلته ولايعرف انه مريض وتنقطع صلته ببيئته ومجتمعه.</a:t>
                      </a:r>
                      <a:r>
                        <a:rPr lang="ar-IQ" sz="1600">
                          <a:effectLst/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475" marR="56475" marT="0" marB="0"/>
                </a:tc>
              </a:tr>
              <a:tr h="93472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إن العصابي لا يعد خطراً على نفسه وعلى المجتمع، ولذا فمن النادر أن يوضع داخل مصحات نفسية إلا في بعض الحالات النادرة</a:t>
                      </a:r>
                      <a:r>
                        <a:rPr lang="ar-IQ" sz="1600" dirty="0">
                          <a:effectLst/>
                          <a:latin typeface="Calibri"/>
                          <a:ea typeface="Calibri"/>
                          <a:cs typeface="Arial"/>
                        </a:rPr>
                        <a:t>.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475" marR="56475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الذهاني فيعد خطراً على نفسه وعلى الناس ولذا فهو يعزل في مصحات خاصة لعلاجه.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475" marR="56475" marT="0" marB="0"/>
                </a:tc>
              </a:tr>
              <a:tr h="1278726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الأضطرابات</a:t>
                      </a:r>
                      <a:r>
                        <a:rPr lang="ar-IQ" sz="1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العصابية أمر معروف في مرحلة الطفولة وما بعدها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475" marR="56475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IQ" sz="1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أما </a:t>
                      </a:r>
                      <a:r>
                        <a:rPr lang="ar-IQ" sz="1600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الأضطرابات</a:t>
                      </a:r>
                      <a:r>
                        <a:rPr lang="ar-IQ" sz="1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ar-IQ" sz="1600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الذهانية</a:t>
                      </a:r>
                      <a:r>
                        <a:rPr lang="ar-IQ" sz="1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فهي نادراً ما تحدث في مرحلة الطفولة، ولا تكون أعراض الاضطراب ظاهرة إلا قبل منتصف مرحلة الطفولة.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6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475" marR="5647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59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IQ" dirty="0" smtClean="0"/>
              <a:t>الفرق بين الاضطرابات العصابية </a:t>
            </a:r>
            <a:r>
              <a:rPr lang="ar-IQ" dirty="0" err="1" smtClean="0"/>
              <a:t>والذهانية</a:t>
            </a:r>
            <a:endParaRPr lang="ar-IQ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3794559"/>
              </p:ext>
            </p:extLst>
          </p:nvPr>
        </p:nvGraphicFramePr>
        <p:xfrm>
          <a:off x="1042987" y="2324100"/>
          <a:ext cx="6777038" cy="45770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388519"/>
                <a:gridCol w="3388519"/>
              </a:tblGrid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  <a:latin typeface="Calibri"/>
                          <a:ea typeface="Calibri"/>
                          <a:cs typeface="Arial"/>
                        </a:rPr>
                        <a:t>الاضطرابات النفسية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475" marR="56475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>
                          <a:effectLst/>
                          <a:latin typeface="Calibri"/>
                          <a:ea typeface="Calibri"/>
                          <a:cs typeface="Arial"/>
                        </a:rPr>
                        <a:t>الاضطرابات الذهانية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475" marR="56475" marT="0" marB="0"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يظل العصابي على صلة جيدة ببيئته ومجتمعه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475" marR="56475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>
                          <a:effectLst/>
                          <a:latin typeface="Calibri"/>
                          <a:ea typeface="Calibri"/>
                          <a:cs typeface="Arial"/>
                        </a:rPr>
                        <a:t>الذهاني فتنقطع صلته ببيئته ومجتمعه.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475" marR="56475" marT="0" marB="0"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إن لغة العصابي متماسكة ومتسلسلة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475" marR="56475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>
                          <a:effectLst/>
                          <a:latin typeface="Calibri"/>
                          <a:ea typeface="Calibri"/>
                          <a:cs typeface="Arial"/>
                        </a:rPr>
                        <a:t>لغة الذهاني حيث تتصف بالتفكك وعدم الانسجام.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475" marR="56475" marT="0" marB="0"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  <a:latin typeface="Calibri"/>
                          <a:ea typeface="Calibri"/>
                          <a:cs typeface="Arial"/>
                        </a:rPr>
                        <a:t>نادرا </a:t>
                      </a:r>
                      <a:r>
                        <a:rPr lang="ar-SA" sz="2000" dirty="0" err="1">
                          <a:effectLst/>
                          <a:latin typeface="Calibri"/>
                          <a:ea typeface="Calibri"/>
                          <a:cs typeface="Arial"/>
                        </a:rPr>
                        <a:t>ماتكون</a:t>
                      </a:r>
                      <a:r>
                        <a:rPr lang="ar-SA" sz="2000" dirty="0">
                          <a:effectLst/>
                          <a:latin typeface="Calibri"/>
                          <a:ea typeface="Calibri"/>
                          <a:cs typeface="Arial"/>
                        </a:rPr>
                        <a:t> هناك اعراض مثل </a:t>
                      </a:r>
                      <a:r>
                        <a:rPr lang="ar-SA" sz="2000" dirty="0" err="1">
                          <a:effectLst/>
                          <a:latin typeface="Calibri"/>
                          <a:ea typeface="Calibri"/>
                          <a:cs typeface="Arial"/>
                        </a:rPr>
                        <a:t>الهذيات</a:t>
                      </a:r>
                      <a:r>
                        <a:rPr lang="ar-SA" sz="2000" dirty="0">
                          <a:effectLst/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ar-SA" sz="2000" dirty="0" err="1">
                          <a:effectLst/>
                          <a:latin typeface="Calibri"/>
                          <a:ea typeface="Calibri"/>
                          <a:cs typeface="Arial"/>
                        </a:rPr>
                        <a:t>والهلاوس</a:t>
                      </a:r>
                      <a:r>
                        <a:rPr lang="ar-SA" sz="2000" dirty="0">
                          <a:effectLst/>
                          <a:latin typeface="Calibri"/>
                          <a:ea typeface="Calibri"/>
                          <a:cs typeface="Arial"/>
                        </a:rPr>
                        <a:t>.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475" marR="56475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يعتبر الهذيان </a:t>
                      </a: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Delusion</a:t>
                      </a:r>
                      <a:r>
                        <a:rPr lang="ar-IQ" sz="2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والهلاوس </a:t>
                      </a: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Hallucination</a:t>
                      </a:r>
                      <a:r>
                        <a:rPr lang="ar-IQ" sz="2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والنكوص </a:t>
                      </a: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Regression </a:t>
                      </a:r>
                      <a:r>
                        <a:rPr lang="ar-IQ" sz="2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من الأعراض التي تكون واضحة لدى الذهانيين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475" marR="56475" marT="0" marB="0"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  <a:latin typeface="Calibri"/>
                          <a:ea typeface="Calibri"/>
                          <a:cs typeface="Arial"/>
                        </a:rPr>
                        <a:t> من أسباب العصاب الرئيسية خبرات الطفولة غير السارة والإحباط أيضاً أساليب التربية الخاطئة، إذن أسباب العصاب بيئية في معظم الأحوال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475" marR="56475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  <a:latin typeface="Calibri"/>
                          <a:ea typeface="Calibri"/>
                          <a:cs typeface="Arial"/>
                        </a:rPr>
                        <a:t>، أما أسباب الذهان فترجع إلى اختلال في وظيفة المخ أو الجهاز العصبي، وقد يرجع إلى أسباب عضوية وراثية.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475" marR="5647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361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>
                <a:solidFill>
                  <a:prstClr val="black"/>
                </a:solidFill>
              </a:rPr>
              <a:t>الفرق بين الاضطرابات العصابية </a:t>
            </a:r>
            <a:r>
              <a:rPr lang="ar-IQ" dirty="0" err="1">
                <a:solidFill>
                  <a:prstClr val="black"/>
                </a:solidFill>
              </a:rPr>
              <a:t>والذهانية</a:t>
            </a:r>
            <a:endParaRPr lang="ar-IQ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7123175"/>
              </p:ext>
            </p:extLst>
          </p:nvPr>
        </p:nvGraphicFramePr>
        <p:xfrm>
          <a:off x="457200" y="1894592"/>
          <a:ext cx="8229600" cy="336499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27496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  <a:latin typeface="Calibri"/>
                          <a:ea typeface="Calibri"/>
                          <a:cs typeface="Arial"/>
                        </a:rPr>
                        <a:t>الاضطرابات النفسية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  <a:latin typeface="Calibri"/>
                          <a:ea typeface="Calibri"/>
                          <a:cs typeface="Arial"/>
                        </a:rPr>
                        <a:t>الاضطرابات الذهانية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  <a:latin typeface="Calibri"/>
                          <a:ea typeface="Calibri"/>
                          <a:cs typeface="Arial"/>
                        </a:rPr>
                        <a:t>المريض العصابي مسئول عن تصرفاته ويحاسبه القانون عن أي تصرف غير قانوني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  <a:latin typeface="Calibri"/>
                          <a:ea typeface="Calibri"/>
                          <a:cs typeface="Arial"/>
                        </a:rPr>
                        <a:t>أما المريض الذهاني فيعتبر غير مسئول عن تصرفاته ولا يحاسبه القانون عن أي تصرف غير قانوني إذا ثبت أنه مضطرب عقلياً.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71512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  <a:latin typeface="Calibri"/>
                          <a:ea typeface="Calibri"/>
                          <a:cs typeface="Arial"/>
                        </a:rPr>
                        <a:t>علاج الأمراض </a:t>
                      </a:r>
                      <a:r>
                        <a:rPr lang="ar-SA" sz="2400" dirty="0" err="1">
                          <a:effectLst/>
                          <a:latin typeface="Calibri"/>
                          <a:ea typeface="Calibri"/>
                          <a:cs typeface="Arial"/>
                        </a:rPr>
                        <a:t>العصابيه</a:t>
                      </a:r>
                      <a:r>
                        <a:rPr lang="ar-SA" sz="2400" dirty="0">
                          <a:effectLst/>
                          <a:latin typeface="Calibri"/>
                          <a:ea typeface="Calibri"/>
                          <a:cs typeface="Arial"/>
                        </a:rPr>
                        <a:t> سهل وثبتت فعاليته في معظم الحالات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  <a:latin typeface="Calibri"/>
                          <a:ea typeface="Calibri"/>
                          <a:cs typeface="Arial"/>
                        </a:rPr>
                        <a:t>علاج الأمراض </a:t>
                      </a:r>
                      <a:r>
                        <a:rPr lang="ar-SA" sz="2400" dirty="0" err="1">
                          <a:effectLst/>
                          <a:latin typeface="Calibri"/>
                          <a:ea typeface="Calibri"/>
                          <a:cs typeface="Arial"/>
                        </a:rPr>
                        <a:t>الذهانيه</a:t>
                      </a:r>
                      <a:r>
                        <a:rPr lang="ar-SA" sz="2400" dirty="0">
                          <a:effectLst/>
                          <a:latin typeface="Calibri"/>
                          <a:ea typeface="Calibri"/>
                          <a:cs typeface="Arial"/>
                        </a:rPr>
                        <a:t> أكثر صعوبة، كما أن نتائجه غير مضمونة في حالات كثيرة.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246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216</TotalTime>
  <Words>331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Austin</vt:lpstr>
      <vt:lpstr>الفرق بين الاضطرابات العصابية والذهانية</vt:lpstr>
      <vt:lpstr>الفرق بين الاضطرابات العصابية والذهانية</vt:lpstr>
      <vt:lpstr>الفرق بين الاضطرابات العصابية والذهانية</vt:lpstr>
      <vt:lpstr>الفرق بين الاضطرابات العصابية والذهانية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الفرق بين الاضطرابات العصابية والذهانية</dc:title>
  <dc:creator>Maher</dc:creator>
  <cp:lastModifiedBy>Maher</cp:lastModifiedBy>
  <cp:revision>6</cp:revision>
  <dcterms:created xsi:type="dcterms:W3CDTF">2020-03-18T08:53:29Z</dcterms:created>
  <dcterms:modified xsi:type="dcterms:W3CDTF">2020-03-18T16:42:10Z</dcterms:modified>
</cp:coreProperties>
</file>