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EA40134-6E27-4820-9089-3FF467730F4D}" type="datetimeFigureOut">
              <a:rPr lang="ar-IQ" smtClean="0"/>
              <a:t>27/07/1441</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51A9979-98F0-47EA-8A42-981A43456255}"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A40134-6E27-4820-9089-3FF467730F4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A9979-98F0-47EA-8A42-981A4345625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A40134-6E27-4820-9089-3FF467730F4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A9979-98F0-47EA-8A42-981A4345625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40134-6E27-4820-9089-3FF467730F4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A9979-98F0-47EA-8A42-981A4345625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40134-6E27-4820-9089-3FF467730F4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A9979-98F0-47EA-8A42-981A4345625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EA40134-6E27-4820-9089-3FF467730F4D}" type="datetimeFigureOut">
              <a:rPr lang="ar-IQ" smtClean="0"/>
              <a:t>27/07/1441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51A9979-98F0-47EA-8A42-981A43456255}"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A40134-6E27-4820-9089-3FF467730F4D}" type="datetimeFigureOut">
              <a:rPr lang="ar-IQ" smtClean="0"/>
              <a:t>27/07/1441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51A9979-98F0-47EA-8A42-981A4345625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A40134-6E27-4820-9089-3FF467730F4D}" type="datetimeFigureOut">
              <a:rPr lang="ar-IQ" smtClean="0"/>
              <a:t>27/07/1441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51A9979-98F0-47EA-8A42-981A4345625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40134-6E27-4820-9089-3FF467730F4D}" type="datetimeFigureOut">
              <a:rPr lang="ar-IQ" smtClean="0"/>
              <a:t>27/07/1441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51A9979-98F0-47EA-8A42-981A4345625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EA40134-6E27-4820-9089-3FF467730F4D}" type="datetimeFigureOut">
              <a:rPr lang="ar-IQ" smtClean="0"/>
              <a:t>27/07/1441</a:t>
            </a:fld>
            <a:endParaRPr lang="ar-IQ"/>
          </a:p>
        </p:txBody>
      </p:sp>
      <p:sp>
        <p:nvSpPr>
          <p:cNvPr id="7" name="Slide Number Placeholder 6"/>
          <p:cNvSpPr>
            <a:spLocks noGrp="1"/>
          </p:cNvSpPr>
          <p:nvPr>
            <p:ph type="sldNum" sz="quarter" idx="12"/>
          </p:nvPr>
        </p:nvSpPr>
        <p:spPr/>
        <p:txBody>
          <a:bodyPr/>
          <a:lstStyle/>
          <a:p>
            <a:fld id="{151A9979-98F0-47EA-8A42-981A43456255}"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40134-6E27-4820-9089-3FF467730F4D}" type="datetimeFigureOut">
              <a:rPr lang="ar-IQ" smtClean="0"/>
              <a:t>27/07/1441</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151A9979-98F0-47EA-8A42-981A4345625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EA40134-6E27-4820-9089-3FF467730F4D}" type="datetimeFigureOut">
              <a:rPr lang="ar-IQ" smtClean="0"/>
              <a:t>27/07/1441</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51A9979-98F0-47EA-8A42-981A4345625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SA" dirty="0" smtClean="0"/>
              <a:t>نظريات النمو</a:t>
            </a:r>
            <a:endParaRPr lang="ar-IQ" dirty="0"/>
          </a:p>
        </p:txBody>
      </p:sp>
      <p:sp>
        <p:nvSpPr>
          <p:cNvPr id="3" name="Subtitle 2"/>
          <p:cNvSpPr>
            <a:spLocks noGrp="1"/>
          </p:cNvSpPr>
          <p:nvPr>
            <p:ph type="subTitle" idx="1"/>
          </p:nvPr>
        </p:nvSpPr>
        <p:spPr/>
        <p:txBody>
          <a:bodyPr/>
          <a:lstStyle/>
          <a:p>
            <a:pPr algn="ctr"/>
            <a:r>
              <a:rPr lang="ar-SA" dirty="0" err="1" smtClean="0"/>
              <a:t>أ.م.د</a:t>
            </a:r>
            <a:r>
              <a:rPr lang="ar-SA" dirty="0" smtClean="0"/>
              <a:t> نجلاء نزار وداعة</a:t>
            </a:r>
            <a:endParaRPr lang="ar-IQ" dirty="0"/>
          </a:p>
        </p:txBody>
      </p:sp>
    </p:spTree>
    <p:extLst>
      <p:ext uri="{BB962C8B-B14F-4D97-AF65-F5344CB8AC3E}">
        <p14:creationId xmlns:p14="http://schemas.microsoft.com/office/powerpoint/2010/main" val="955958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ar-IQ" dirty="0"/>
              <a:t>المرحلة  الثالثة المراهقة والشباب (13-21) سنة: </a:t>
            </a:r>
          </a:p>
        </p:txBody>
      </p:sp>
      <p:sp>
        <p:nvSpPr>
          <p:cNvPr id="2" name="Content Placeholder 1"/>
          <p:cNvSpPr>
            <a:spLocks noGrp="1"/>
          </p:cNvSpPr>
          <p:nvPr>
            <p:ph idx="1"/>
          </p:nvPr>
        </p:nvSpPr>
        <p:spPr/>
        <p:txBody>
          <a:bodyPr/>
          <a:lstStyle/>
          <a:p>
            <a:r>
              <a:rPr lang="ar-IQ" dirty="0"/>
              <a:t>- نمو المهارات المتعلقة بالمواطنة والحقوق والواجبات.</a:t>
            </a:r>
          </a:p>
          <a:p>
            <a:r>
              <a:rPr lang="ar-IQ" dirty="0"/>
              <a:t>9- تكوين السلوك الاجتماعي المناسب .</a:t>
            </a:r>
          </a:p>
          <a:p>
            <a:r>
              <a:rPr lang="ar-IQ" dirty="0"/>
              <a:t>10- القدرة على الإسهام في حل مشكلات البيئة المحلية .</a:t>
            </a:r>
          </a:p>
          <a:p>
            <a:r>
              <a:rPr lang="ar-IQ" dirty="0"/>
              <a:t>11- احترام القيم السائدة في المجتمع . </a:t>
            </a:r>
          </a:p>
          <a:p>
            <a:r>
              <a:rPr lang="ar-IQ" dirty="0"/>
              <a:t>12- تكوين مجموعة من القيم والاتجاهات الخلقية التي يهتدي بها في سلوكه . </a:t>
            </a:r>
          </a:p>
        </p:txBody>
      </p:sp>
    </p:spTree>
    <p:extLst>
      <p:ext uri="{BB962C8B-B14F-4D97-AF65-F5344CB8AC3E}">
        <p14:creationId xmlns:p14="http://schemas.microsoft.com/office/powerpoint/2010/main" val="1123318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نظريات النمو</a:t>
            </a:r>
            <a:endParaRPr lang="ar-IQ" dirty="0"/>
          </a:p>
        </p:txBody>
      </p:sp>
      <p:sp>
        <p:nvSpPr>
          <p:cNvPr id="3" name="Content Placeholder 2"/>
          <p:cNvSpPr>
            <a:spLocks noGrp="1"/>
          </p:cNvSpPr>
          <p:nvPr>
            <p:ph idx="1"/>
          </p:nvPr>
        </p:nvSpPr>
        <p:spPr/>
        <p:txBody>
          <a:bodyPr>
            <a:normAutofit fontScale="92500" lnSpcReduction="20000"/>
          </a:bodyPr>
          <a:lstStyle/>
          <a:p>
            <a:pPr algn="just"/>
            <a:r>
              <a:rPr lang="ar-SA" dirty="0" smtClean="0"/>
              <a:t>النظرية: هي نموذج لما يحدث من سلوك معين، وتمييزه عن سلوك آخر, وبمعنى آخر أن النظرية تصف العوامل التي تحدث أو تسبب السلوك, ومجموعة من النظريات يجب أن تعطينا صورة سليمة ومعقولة للعوامل التي تسبب سلوك الطفل ونموه.</a:t>
            </a:r>
          </a:p>
          <a:p>
            <a:r>
              <a:rPr lang="ar-IQ" dirty="0" smtClean="0"/>
              <a:t>تؤدي</a:t>
            </a:r>
            <a:r>
              <a:rPr lang="ar-SA" dirty="0" smtClean="0"/>
              <a:t> النظريات</a:t>
            </a:r>
            <a:r>
              <a:rPr lang="ar-IQ" dirty="0" smtClean="0"/>
              <a:t> عددًا من الوظائف تختلف في مستويات تحديداتها</a:t>
            </a:r>
            <a:r>
              <a:rPr lang="ar-SA" dirty="0" smtClean="0"/>
              <a:t>:</a:t>
            </a:r>
          </a:p>
          <a:p>
            <a:r>
              <a:rPr lang="ar-IQ" dirty="0" smtClean="0"/>
              <a:t>نظرية "فرويد" عن النمو </a:t>
            </a:r>
            <a:r>
              <a:rPr lang="ar-IQ" dirty="0" err="1" smtClean="0"/>
              <a:t>النفسجنسي</a:t>
            </a:r>
            <a:r>
              <a:rPr lang="ar-IQ" dirty="0" smtClean="0"/>
              <a:t> لها مجال واسع</a:t>
            </a:r>
            <a:r>
              <a:rPr lang="ar-SA" dirty="0" smtClean="0"/>
              <a:t>.</a:t>
            </a:r>
          </a:p>
          <a:p>
            <a:r>
              <a:rPr lang="ar-IQ" dirty="0" smtClean="0"/>
              <a:t>نظرية </a:t>
            </a:r>
            <a:r>
              <a:rPr lang="ar-IQ" dirty="0" err="1" smtClean="0"/>
              <a:t>بياجيه</a:t>
            </a:r>
            <a:r>
              <a:rPr lang="ar-IQ" dirty="0" smtClean="0"/>
              <a:t> في النمو المعرفي</a:t>
            </a:r>
            <a:r>
              <a:rPr lang="ar-SA" dirty="0" smtClean="0"/>
              <a:t>.</a:t>
            </a:r>
          </a:p>
          <a:p>
            <a:r>
              <a:rPr lang="ar-IQ" dirty="0" smtClean="0"/>
              <a:t>نظرية إريكسون في النمو الاجتماعي</a:t>
            </a:r>
            <a:r>
              <a:rPr lang="ar-SA" dirty="0" smtClean="0"/>
              <a:t>.</a:t>
            </a:r>
          </a:p>
          <a:p>
            <a:r>
              <a:rPr lang="ar-IQ" dirty="0" smtClean="0"/>
              <a:t>نظرية </a:t>
            </a:r>
            <a:r>
              <a:rPr lang="ar-IQ" dirty="0" err="1" smtClean="0"/>
              <a:t>كولبرج</a:t>
            </a:r>
            <a:r>
              <a:rPr lang="ar-IQ" dirty="0" smtClean="0"/>
              <a:t> في النمو الخلقي....الخ.</a:t>
            </a:r>
            <a:endParaRPr lang="ar-IQ" dirty="0"/>
          </a:p>
        </p:txBody>
      </p:sp>
    </p:spTree>
    <p:extLst>
      <p:ext uri="{BB962C8B-B14F-4D97-AF65-F5344CB8AC3E}">
        <p14:creationId xmlns:p14="http://schemas.microsoft.com/office/powerpoint/2010/main" val="2286166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smtClean="0"/>
              <a:t>نظرية </a:t>
            </a:r>
            <a:r>
              <a:rPr lang="ar-IQ" dirty="0" err="1" smtClean="0"/>
              <a:t>ميكانيزمات</a:t>
            </a:r>
            <a:r>
              <a:rPr lang="ar-IQ" dirty="0" smtClean="0"/>
              <a:t> النضج العضوي النفسي: "</a:t>
            </a:r>
            <a:r>
              <a:rPr lang="ar-IQ" dirty="0" err="1" smtClean="0"/>
              <a:t>لآرنولد</a:t>
            </a:r>
            <a:r>
              <a:rPr lang="ar-IQ" dirty="0" smtClean="0"/>
              <a:t> </a:t>
            </a:r>
            <a:r>
              <a:rPr lang="ar-IQ" dirty="0" err="1" smtClean="0"/>
              <a:t>جيزل</a:t>
            </a:r>
            <a:r>
              <a:rPr lang="ar-IQ" dirty="0" smtClean="0"/>
              <a:t>" </a:t>
            </a:r>
            <a:endParaRPr lang="ar-IQ" dirty="0"/>
          </a:p>
        </p:txBody>
      </p:sp>
      <p:sp>
        <p:nvSpPr>
          <p:cNvPr id="3" name="Content Placeholder 2"/>
          <p:cNvSpPr>
            <a:spLocks noGrp="1"/>
          </p:cNvSpPr>
          <p:nvPr>
            <p:ph idx="1"/>
          </p:nvPr>
        </p:nvSpPr>
        <p:spPr/>
        <p:txBody>
          <a:bodyPr>
            <a:normAutofit fontScale="77500" lnSpcReduction="20000"/>
          </a:bodyPr>
          <a:lstStyle/>
          <a:p>
            <a:r>
              <a:rPr lang="ar-IQ" b="1" dirty="0" smtClean="0"/>
              <a:t>المرحلة الأولى (1-5) سنوات :</a:t>
            </a:r>
          </a:p>
          <a:p>
            <a:r>
              <a:rPr lang="ar-IQ" dirty="0" smtClean="0"/>
              <a:t>يرى </a:t>
            </a:r>
            <a:r>
              <a:rPr lang="ar-IQ" dirty="0" err="1" smtClean="0"/>
              <a:t>جيزل</a:t>
            </a:r>
            <a:r>
              <a:rPr lang="ar-IQ" dirty="0" smtClean="0"/>
              <a:t> أن النمو في هذه المرحلة يدخل تحت أربعة ميادين هي :</a:t>
            </a:r>
          </a:p>
          <a:p>
            <a:r>
              <a:rPr lang="ar-IQ" dirty="0" smtClean="0"/>
              <a:t>ا- النمو الحركي : ويشمل انتصاب القامة والقبض على الأشياء والحركة والتوافق الجسماني العام والمهارات الآلية .</a:t>
            </a:r>
          </a:p>
          <a:p>
            <a:r>
              <a:rPr lang="ar-IQ" dirty="0" smtClean="0"/>
              <a:t>ب- النمو في السلوك الذي يساعده على عمليات التكيف المختلفة: (الإدراكية، اليدوية، الحركية، المعرفية)، وهذه العمليات تُظهر قدرة الطفل على البدء بخبرات جديدة والاستفادة من الخبرات القديمة</a:t>
            </a:r>
            <a:r>
              <a:rPr lang="ar-SA" dirty="0" smtClean="0"/>
              <a:t>.</a:t>
            </a:r>
          </a:p>
          <a:p>
            <a:r>
              <a:rPr lang="ar-IQ" dirty="0" smtClean="0"/>
              <a:t>ج- النمو اللغوي: ويشمل كل مظاهر السلوك التي تتعلق بالطلاقة والتعبير والفهم والاتصال بالغير</a:t>
            </a:r>
          </a:p>
          <a:p>
            <a:r>
              <a:rPr lang="ar-IQ" dirty="0" smtClean="0"/>
              <a:t>د- النمو في السلوك الاجتماعي: ويشمل ردود أفعال الطفل نحو الغير .</a:t>
            </a:r>
          </a:p>
          <a:p>
            <a:endParaRPr lang="ar-IQ" dirty="0" smtClean="0"/>
          </a:p>
          <a:p>
            <a:endParaRPr lang="ar-IQ" dirty="0"/>
          </a:p>
        </p:txBody>
      </p:sp>
    </p:spTree>
    <p:extLst>
      <p:ext uri="{BB962C8B-B14F-4D97-AF65-F5344CB8AC3E}">
        <p14:creationId xmlns:p14="http://schemas.microsoft.com/office/powerpoint/2010/main" val="3208792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smtClean="0"/>
              <a:t>أما الخصائص العامة لهذه المرحلة</a:t>
            </a:r>
            <a:r>
              <a:rPr lang="ar-SA" dirty="0" smtClean="0"/>
              <a:t> (1-5)</a:t>
            </a:r>
            <a:r>
              <a:rPr lang="ar-IQ" dirty="0" smtClean="0"/>
              <a:t> </a:t>
            </a:r>
            <a:r>
              <a:rPr lang="ar-SA" dirty="0" smtClean="0"/>
              <a:t>سنة</a:t>
            </a:r>
            <a:r>
              <a:rPr lang="ar-IQ" dirty="0" smtClean="0"/>
              <a:t/>
            </a:r>
            <a:br>
              <a:rPr lang="ar-IQ" dirty="0" smtClean="0"/>
            </a:b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1- في نهاية هذه المرحلة بدءا من السنة الثالثة، يتعلم فهم البيئة التي يعيش فيها وينصاع لكثير من مطالبها.</a:t>
            </a:r>
          </a:p>
          <a:p>
            <a:r>
              <a:rPr lang="ar-IQ" dirty="0" smtClean="0"/>
              <a:t>2- يُحب أن يكون له أصدقاء لكنه يتشاجر معهم .</a:t>
            </a:r>
          </a:p>
          <a:p>
            <a:r>
              <a:rPr lang="ar-IQ" dirty="0" smtClean="0"/>
              <a:t>3- يبدأ الأب يدخل في حياته تدريجيا.</a:t>
            </a:r>
          </a:p>
          <a:p>
            <a:r>
              <a:rPr lang="ar-IQ" dirty="0" smtClean="0"/>
              <a:t>4- يحب أن يقوم بالمساعدة في قضاء الحوائج المنزلية.</a:t>
            </a:r>
          </a:p>
          <a:p>
            <a:r>
              <a:rPr lang="ar-IQ" dirty="0" smtClean="0"/>
              <a:t>5- سريع التقليد في الكلام والعادات والحركات.</a:t>
            </a:r>
          </a:p>
          <a:p>
            <a:r>
              <a:rPr lang="ar-IQ" dirty="0" smtClean="0"/>
              <a:t>6- دائما نشيط وقادر على القيام بالنشاط الزائد .</a:t>
            </a:r>
          </a:p>
          <a:p>
            <a:r>
              <a:rPr lang="ar-IQ" dirty="0" smtClean="0"/>
              <a:t>7- إذا اعتراه التعب أصبح سريع الانفعال ويعاني من عدم الاستقرار .</a:t>
            </a:r>
          </a:p>
        </p:txBody>
      </p:sp>
    </p:spTree>
    <p:extLst>
      <p:ext uri="{BB962C8B-B14F-4D97-AF65-F5344CB8AC3E}">
        <p14:creationId xmlns:p14="http://schemas.microsoft.com/office/powerpoint/2010/main" val="2774028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smtClean="0"/>
              <a:t>أما الخصائص العامة لهذه المرحلة (1-5) سنة</a:t>
            </a:r>
            <a:br>
              <a:rPr lang="ar-IQ" dirty="0" smtClean="0"/>
            </a:br>
            <a:endParaRPr lang="ar-IQ" dirty="0"/>
          </a:p>
        </p:txBody>
      </p:sp>
      <p:sp>
        <p:nvSpPr>
          <p:cNvPr id="3" name="Content Placeholder 2"/>
          <p:cNvSpPr>
            <a:spLocks noGrp="1"/>
          </p:cNvSpPr>
          <p:nvPr>
            <p:ph idx="1"/>
          </p:nvPr>
        </p:nvSpPr>
        <p:spPr/>
        <p:txBody>
          <a:bodyPr>
            <a:normAutofit lnSpcReduction="10000"/>
          </a:bodyPr>
          <a:lstStyle/>
          <a:p>
            <a:r>
              <a:rPr lang="ar-IQ" dirty="0" smtClean="0"/>
              <a:t>8- يبدأ في تحمل المسؤولية .</a:t>
            </a:r>
          </a:p>
          <a:p>
            <a:r>
              <a:rPr lang="ar-IQ" dirty="0" smtClean="0"/>
              <a:t>9- يجد متعة عندما تقص عليه القصص واللعب بالمكعبات .</a:t>
            </a:r>
          </a:p>
          <a:p>
            <a:r>
              <a:rPr lang="ar-IQ" dirty="0" smtClean="0"/>
              <a:t>10- مُحب للاستطلاع ويسأل أسئلة كثيرة .</a:t>
            </a:r>
          </a:p>
          <a:p>
            <a:r>
              <a:rPr lang="ar-IQ" dirty="0" smtClean="0"/>
              <a:t>11- يبدأ في فهم الوقت (الصباح، المساء، البارحة ، غدا)</a:t>
            </a:r>
          </a:p>
          <a:p>
            <a:r>
              <a:rPr lang="ar-IQ" dirty="0" smtClean="0"/>
              <a:t>12- غير مستعد للتنافس .</a:t>
            </a:r>
          </a:p>
          <a:p>
            <a:r>
              <a:rPr lang="ar-IQ" dirty="0" smtClean="0"/>
              <a:t>13- لا يمكنه التمييز بين ما هو حقيقي وما هو غير حقيقي.</a:t>
            </a:r>
          </a:p>
          <a:p>
            <a:endParaRPr lang="ar-IQ" dirty="0" smtClean="0"/>
          </a:p>
          <a:p>
            <a:endParaRPr lang="ar-IQ" dirty="0"/>
          </a:p>
        </p:txBody>
      </p:sp>
    </p:spTree>
    <p:extLst>
      <p:ext uri="{BB962C8B-B14F-4D97-AF65-F5344CB8AC3E}">
        <p14:creationId xmlns:p14="http://schemas.microsoft.com/office/powerpoint/2010/main" val="3433482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المرحلة الثانية (6-12) سنة :</a:t>
            </a:r>
          </a:p>
        </p:txBody>
      </p:sp>
      <p:sp>
        <p:nvSpPr>
          <p:cNvPr id="3" name="Content Placeholder 2"/>
          <p:cNvSpPr>
            <a:spLocks noGrp="1"/>
          </p:cNvSpPr>
          <p:nvPr>
            <p:ph idx="1"/>
          </p:nvPr>
        </p:nvSpPr>
        <p:spPr/>
        <p:txBody>
          <a:bodyPr>
            <a:normAutofit fontScale="70000" lnSpcReduction="20000"/>
          </a:bodyPr>
          <a:lstStyle/>
          <a:p>
            <a:r>
              <a:rPr lang="ar-SA" dirty="0" smtClean="0"/>
              <a:t>تسمى هذه المرحلة بسنوات الدراسة الأولى وتُقسم إلى مراحل فرعية كالتالي:</a:t>
            </a:r>
          </a:p>
          <a:p>
            <a:pPr marL="0" indent="0">
              <a:buNone/>
            </a:pPr>
            <a:endParaRPr lang="ar-SA" dirty="0" smtClean="0"/>
          </a:p>
          <a:p>
            <a:r>
              <a:rPr lang="ar-IQ" dirty="0" smtClean="0"/>
              <a:t>أ - </a:t>
            </a:r>
            <a:r>
              <a:rPr lang="ar-IQ" b="1" dirty="0" smtClean="0"/>
              <a:t>السنوات (6-8)، </a:t>
            </a:r>
            <a:r>
              <a:rPr lang="ar-IQ" dirty="0" smtClean="0"/>
              <a:t>وتتسم بعدة خصائص منها: </a:t>
            </a:r>
          </a:p>
          <a:p>
            <a:r>
              <a:rPr lang="ar-IQ" dirty="0" smtClean="0"/>
              <a:t>1- أفضل تعلم للطفل عن طريق المشاركة والنشاط والمواقف المحسوسة ويكون التفكير المجرد في مستوى منخفض.</a:t>
            </a:r>
          </a:p>
          <a:p>
            <a:r>
              <a:rPr lang="ar-IQ" dirty="0" smtClean="0"/>
              <a:t>2-  في نهاية هذه المرحلة يصبح قادرا على الإسهام في وضع خطة للنشاط مع المجموعة والتعاون معها في التنفيذ .</a:t>
            </a:r>
          </a:p>
          <a:p>
            <a:r>
              <a:rPr lang="ar-IQ" dirty="0" smtClean="0"/>
              <a:t>3- يبدأ يفهم قواعد اللعب ويطبقها مطالبا بدوره ، وحفظ حقه ، كما يبدأ في حب التنافس .</a:t>
            </a:r>
            <a:endParaRPr lang="ar-SA" dirty="0" smtClean="0"/>
          </a:p>
          <a:p>
            <a:r>
              <a:rPr lang="ar-IQ" dirty="0" smtClean="0"/>
              <a:t>4- يفهم قواعد الأمن غير أنه قد ينسى ويخاطر .</a:t>
            </a:r>
          </a:p>
          <a:p>
            <a:r>
              <a:rPr lang="ar-IQ" dirty="0" smtClean="0"/>
              <a:t>5- يبدأ في التعبير عن شعوره نحو الكبار .</a:t>
            </a:r>
          </a:p>
          <a:p>
            <a:r>
              <a:rPr lang="ar-IQ" dirty="0" smtClean="0"/>
              <a:t>6- في نهاية هذه المرحلة تزداد لديه القدرة على الدقة .</a:t>
            </a:r>
          </a:p>
          <a:p>
            <a:endParaRPr lang="ar-IQ" dirty="0" smtClean="0"/>
          </a:p>
          <a:p>
            <a:endParaRPr lang="ar-IQ" dirty="0"/>
          </a:p>
        </p:txBody>
      </p:sp>
    </p:spTree>
    <p:extLst>
      <p:ext uri="{BB962C8B-B14F-4D97-AF65-F5344CB8AC3E}">
        <p14:creationId xmlns:p14="http://schemas.microsoft.com/office/powerpoint/2010/main" val="170396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المرحلة الثانية (6-12) سنة :</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ب- السنوات (8-10) ، وتتسم بعدة خصائص منها: </a:t>
            </a:r>
          </a:p>
          <a:p>
            <a:r>
              <a:rPr lang="ar-IQ" dirty="0" smtClean="0"/>
              <a:t>1- ازدياد القدرة على تحمل المسئولية .</a:t>
            </a:r>
          </a:p>
          <a:p>
            <a:r>
              <a:rPr lang="ar-IQ" dirty="0" smtClean="0"/>
              <a:t>2- يمكن الاعتماد عليه لازدياد معرفته لما هو صواب وما هو خطأ .</a:t>
            </a:r>
          </a:p>
          <a:p>
            <a:r>
              <a:rPr lang="ar-IQ" dirty="0" smtClean="0"/>
              <a:t>3- تتضح الفروق الفردية وتظهر بدرجة كبيرة في القدرات والميول بين الأطفال</a:t>
            </a:r>
          </a:p>
          <a:p>
            <a:r>
              <a:rPr lang="ar-IQ" dirty="0" smtClean="0"/>
              <a:t>4- في هذا السن يميل الأطفال إلى تكوين الشلل.</a:t>
            </a:r>
          </a:p>
          <a:p>
            <a:r>
              <a:rPr lang="ar-IQ" dirty="0" smtClean="0"/>
              <a:t>5- يبدأ يميل للمناقشات ونقد الكبار والتعبير عن رأيه فيه بصراحة .</a:t>
            </a:r>
          </a:p>
          <a:p>
            <a:r>
              <a:rPr lang="ar-IQ" dirty="0" smtClean="0"/>
              <a:t>6- تتحطم كثير من الصداقات لاختلاف الأطفال ودرجة النضج وتغيير الاهتمامات .</a:t>
            </a:r>
          </a:p>
          <a:p>
            <a:endParaRPr lang="ar-IQ" dirty="0"/>
          </a:p>
        </p:txBody>
      </p:sp>
    </p:spTree>
    <p:extLst>
      <p:ext uri="{BB962C8B-B14F-4D97-AF65-F5344CB8AC3E}">
        <p14:creationId xmlns:p14="http://schemas.microsoft.com/office/powerpoint/2010/main" val="3588052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المرحلة الثانية (6-12) سنة :</a:t>
            </a:r>
            <a:endParaRPr lang="ar-IQ" dirty="0"/>
          </a:p>
        </p:txBody>
      </p:sp>
      <p:sp>
        <p:nvSpPr>
          <p:cNvPr id="3" name="Content Placeholder 2"/>
          <p:cNvSpPr>
            <a:spLocks noGrp="1"/>
          </p:cNvSpPr>
          <p:nvPr>
            <p:ph idx="1"/>
          </p:nvPr>
        </p:nvSpPr>
        <p:spPr/>
        <p:txBody>
          <a:bodyPr>
            <a:normAutofit fontScale="92500"/>
          </a:bodyPr>
          <a:lstStyle/>
          <a:p>
            <a:r>
              <a:rPr lang="ar-IQ" dirty="0" smtClean="0"/>
              <a:t>ج - السنوات (10-12) ، وتتسم بعدة خصائص منها :</a:t>
            </a:r>
          </a:p>
          <a:p>
            <a:r>
              <a:rPr lang="ar-IQ" dirty="0" smtClean="0"/>
              <a:t>1- يسعى الطفل لاكتساب تعضيد الزملاء وتقبلهم له .</a:t>
            </a:r>
          </a:p>
          <a:p>
            <a:r>
              <a:rPr lang="ar-IQ" dirty="0" smtClean="0"/>
              <a:t>2- الاهتمام باللعب خارج المنزل حيث يميل في تلك الفترة إلى الألعاب الجماعية</a:t>
            </a:r>
          </a:p>
          <a:p>
            <a:r>
              <a:rPr lang="ar-IQ" dirty="0" smtClean="0"/>
              <a:t>3- يبدأ رأي الأصدقاء يأخذ جانب الاهتمام أكثر من رأي الأسرة ، وخاصة إذا كانت الأسرة لا تلبي رغباته واهتماماته .</a:t>
            </a:r>
          </a:p>
          <a:p>
            <a:r>
              <a:rPr lang="ar-IQ" dirty="0" smtClean="0"/>
              <a:t>4- يبدأ الإحساس بالتغيرات الجسمانية .</a:t>
            </a:r>
          </a:p>
          <a:p>
            <a:endParaRPr lang="ar-IQ" dirty="0"/>
          </a:p>
        </p:txBody>
      </p:sp>
    </p:spTree>
    <p:extLst>
      <p:ext uri="{BB962C8B-B14F-4D97-AF65-F5344CB8AC3E}">
        <p14:creationId xmlns:p14="http://schemas.microsoft.com/office/powerpoint/2010/main" val="3855305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ar-IQ" dirty="0"/>
              <a:t>المرحلة  الثالثة المراهقة والشباب (13-21) سنة: </a:t>
            </a:r>
          </a:p>
        </p:txBody>
      </p:sp>
      <p:sp>
        <p:nvSpPr>
          <p:cNvPr id="2" name="Content Placeholder 1"/>
          <p:cNvSpPr>
            <a:spLocks noGrp="1"/>
          </p:cNvSpPr>
          <p:nvPr>
            <p:ph idx="1"/>
          </p:nvPr>
        </p:nvSpPr>
        <p:spPr/>
        <p:txBody>
          <a:bodyPr>
            <a:normAutofit fontScale="70000" lnSpcReduction="20000"/>
          </a:bodyPr>
          <a:lstStyle/>
          <a:p>
            <a:r>
              <a:rPr lang="ar-IQ" dirty="0"/>
              <a:t>ومن الخصائص العامة لهذه المرحلة:</a:t>
            </a:r>
          </a:p>
          <a:p>
            <a:r>
              <a:rPr lang="ar-IQ" dirty="0"/>
              <a:t>1- تحقيق لدور الذات ، فالولد يلعب دور الرجل والبنت تلعب دور الأنثى .</a:t>
            </a:r>
          </a:p>
          <a:p>
            <a:r>
              <a:rPr lang="ar-IQ" dirty="0"/>
              <a:t>2- الرغبة في التشبه بالأصدقاء .</a:t>
            </a:r>
          </a:p>
          <a:p>
            <a:r>
              <a:rPr lang="ar-IQ" dirty="0"/>
              <a:t>3- البحث عن الميول المهنية الهادفة .</a:t>
            </a:r>
          </a:p>
          <a:p>
            <a:r>
              <a:rPr lang="ar-IQ" dirty="0"/>
              <a:t>4- الرغبة في الاستقلال عن الوالدين والاعتماد على النفس .</a:t>
            </a:r>
          </a:p>
          <a:p>
            <a:r>
              <a:rPr lang="ar-IQ" dirty="0"/>
              <a:t>5- الرغبة في التعرف وجمع المعلومات .</a:t>
            </a:r>
          </a:p>
          <a:p>
            <a:r>
              <a:rPr lang="ar-IQ" dirty="0"/>
              <a:t>6- لعب الدور المناسب للجنس، تلعب البنت دورها كأنثى ويلعب الولد دوره كرجل بما يتناسب ومعايير الثقافة السائدة في المجتمع.</a:t>
            </a:r>
          </a:p>
          <a:p>
            <a:r>
              <a:rPr lang="ar-IQ" dirty="0"/>
              <a:t>تقبل الفرد للتغييرات الجسمية واستخدامها بكفاءة (الذكاء الجسمي)</a:t>
            </a:r>
          </a:p>
          <a:p>
            <a:r>
              <a:rPr lang="ar-IQ" dirty="0"/>
              <a:t>7- اختيار مهنة والاستعداد لها .</a:t>
            </a:r>
          </a:p>
          <a:p>
            <a:endParaRPr lang="ar-IQ" dirty="0"/>
          </a:p>
        </p:txBody>
      </p:sp>
    </p:spTree>
    <p:extLst>
      <p:ext uri="{BB962C8B-B14F-4D97-AF65-F5344CB8AC3E}">
        <p14:creationId xmlns:p14="http://schemas.microsoft.com/office/powerpoint/2010/main" val="24881659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73</TotalTime>
  <Words>769</Words>
  <Application>Microsoft Office PowerPoint</Application>
  <PresentationFormat>On-screen Show (4:3)</PresentationFormat>
  <Paragraphs>71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نظريات النمو</vt:lpstr>
      <vt:lpstr>نظريات النمو</vt:lpstr>
      <vt:lpstr>نظرية ميكانيزمات النضج العضوي النفسي: "لآرنولد جيزل" </vt:lpstr>
      <vt:lpstr>أما الخصائص العامة لهذه المرحلة (1-5) سنة </vt:lpstr>
      <vt:lpstr>أما الخصائص العامة لهذه المرحلة (1-5) سنة </vt:lpstr>
      <vt:lpstr>المرحلة الثانية (6-12) سنة :</vt:lpstr>
      <vt:lpstr>المرحلة الثانية (6-12) سنة :</vt:lpstr>
      <vt:lpstr>المرحلة الثانية (6-12) سنة :</vt:lpstr>
      <vt:lpstr>المرحلة  الثالثة المراهقة والشباب (13-21) سنة: </vt:lpstr>
      <vt:lpstr>المرحلة  الثالثة المراهقة والشباب (13-21) سنة: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النمو</dc:title>
  <dc:creator>Maher</dc:creator>
  <cp:lastModifiedBy>Maher</cp:lastModifiedBy>
  <cp:revision>8</cp:revision>
  <dcterms:created xsi:type="dcterms:W3CDTF">2020-03-21T17:47:47Z</dcterms:created>
  <dcterms:modified xsi:type="dcterms:W3CDTF">2020-03-21T19:00:57Z</dcterms:modified>
</cp:coreProperties>
</file>