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66" r:id="rId3"/>
    <p:sldId id="267" r:id="rId4"/>
    <p:sldId id="268" r:id="rId5"/>
    <p:sldId id="269" r:id="rId6"/>
    <p:sldId id="270" r:id="rId7"/>
    <p:sldId id="273" r:id="rId8"/>
    <p:sldId id="271" r:id="rId9"/>
    <p:sldId id="272" r:id="rId10"/>
    <p:sldId id="274" r:id="rId11"/>
    <p:sldId id="275"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CE42CE2-B54B-474B-A846-D4BEAF184DD7}" type="datetimeFigureOut">
              <a:rPr lang="ar-IQ" smtClean="0"/>
              <a:pPr/>
              <a:t>20/07/1441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4AD3982-F446-4555-BF54-6FEF5FF6E73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4AD3982-F446-4555-BF54-6FEF5FF6E73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4AD3982-F446-4555-BF54-6FEF5FF6E73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4AD3982-F446-4555-BF54-6FEF5FF6E739}"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04AD3982-F446-4555-BF54-6FEF5FF6E739}"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4AD3982-F446-4555-BF54-6FEF5FF6E739}"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04AD3982-F446-4555-BF54-6FEF5FF6E73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04AD3982-F446-4555-BF54-6FEF5FF6E739}"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CE42CE2-B54B-474B-A846-D4BEAF184DD7}" type="datetimeFigureOut">
              <a:rPr lang="ar-IQ" smtClean="0"/>
              <a:pPr/>
              <a:t>20/07/1441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04AD3982-F446-4555-BF54-6FEF5FF6E73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CE42CE2-B54B-474B-A846-D4BEAF184DD7}" type="datetimeFigureOut">
              <a:rPr lang="ar-IQ" smtClean="0"/>
              <a:pPr/>
              <a:t>20/07/1441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04AD3982-F446-4555-BF54-6FEF5FF6E73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CE42CE2-B54B-474B-A846-D4BEAF184DD7}" type="datetimeFigureOut">
              <a:rPr lang="ar-IQ" smtClean="0"/>
              <a:pPr/>
              <a:t>20/07/1441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4AD3982-F446-4555-BF54-6FEF5FF6E739}"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CE42CE2-B54B-474B-A846-D4BEAF184DD7}" type="datetimeFigureOut">
              <a:rPr lang="ar-IQ" smtClean="0"/>
              <a:pPr/>
              <a:t>20/07/1441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AD3982-F446-4555-BF54-6FEF5FF6E73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            </a:t>
            </a:r>
            <a:r>
              <a:rPr lang="ar-IQ" dirty="0" smtClean="0"/>
              <a:t>نظرية التحليل النفسي</a:t>
            </a:r>
            <a:br>
              <a:rPr lang="ar-IQ" dirty="0" smtClean="0"/>
            </a:br>
            <a:r>
              <a:rPr lang="ar-IQ" dirty="0"/>
              <a:t> </a:t>
            </a:r>
            <a:r>
              <a:rPr lang="ar-IQ" dirty="0" smtClean="0"/>
              <a:t>                 فرويد</a:t>
            </a:r>
            <a:endParaRPr lang="ar-IQ" dirty="0"/>
          </a:p>
        </p:txBody>
      </p:sp>
      <p:sp>
        <p:nvSpPr>
          <p:cNvPr id="3" name="Subtitle 2"/>
          <p:cNvSpPr>
            <a:spLocks noGrp="1"/>
          </p:cNvSpPr>
          <p:nvPr>
            <p:ph type="subTitle" idx="1"/>
          </p:nvPr>
        </p:nvSpPr>
        <p:spPr/>
        <p:txBody>
          <a:bodyPr/>
          <a:lstStyle/>
          <a:p>
            <a:r>
              <a:rPr lang="ar-IQ" dirty="0" smtClean="0"/>
              <a:t>                               الاستاذ الدكتور </a:t>
            </a:r>
          </a:p>
          <a:p>
            <a:r>
              <a:rPr lang="ar-IQ" dirty="0" smtClean="0"/>
              <a:t>                             حيدر كريم سكر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85926"/>
            <a:ext cx="8258204" cy="4221365"/>
          </a:xfrm>
        </p:spPr>
        <p:style>
          <a:lnRef idx="2">
            <a:schemeClr val="accent4">
              <a:shade val="50000"/>
            </a:schemeClr>
          </a:lnRef>
          <a:fillRef idx="1">
            <a:schemeClr val="accent4"/>
          </a:fillRef>
          <a:effectRef idx="0">
            <a:schemeClr val="accent4"/>
          </a:effectRef>
          <a:fontRef idx="minor">
            <a:schemeClr val="lt1"/>
          </a:fontRef>
        </p:style>
        <p:txBody>
          <a:bodyPr/>
          <a:lstStyle/>
          <a:p>
            <a:r>
              <a:rPr lang="ar-IQ" dirty="0" smtClean="0"/>
              <a:t>اولا : الحيل الخداعية : تقسم الى الكبت ،التبرير ، التكوين العكسي </a:t>
            </a:r>
            <a:r>
              <a:rPr lang="ar-IQ" dirty="0" smtClean="0"/>
              <a:t>،  الاسقاط </a:t>
            </a:r>
            <a:r>
              <a:rPr lang="ar-IQ" dirty="0" smtClean="0"/>
              <a:t>، العزل </a:t>
            </a:r>
          </a:p>
          <a:p>
            <a:r>
              <a:rPr lang="ar-IQ" dirty="0" smtClean="0"/>
              <a:t>ثانيا: الحيل الهروبية : تقسم الى احلام اليقظة ، النكوص ، الهروب </a:t>
            </a:r>
          </a:p>
          <a:p>
            <a:r>
              <a:rPr lang="ar-IQ" dirty="0" smtClean="0"/>
              <a:t>ثالثا: الحيل الاستبدالية : تقسم الى التعويض الزائد ، التقمص ،الاعلاء ، الازاحة </a:t>
            </a:r>
            <a:endParaRPr lang="ar-IQ" dirty="0"/>
          </a:p>
        </p:txBody>
      </p:sp>
      <p:sp>
        <p:nvSpPr>
          <p:cNvPr id="3" name="Title 2"/>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a:r>
              <a:rPr lang="ar-IQ" dirty="0" smtClean="0"/>
              <a:t>الحيل الدفاعية : تقسم الى ثلاث انواع </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3050"/>
            <a:ext cx="8186766" cy="4364241"/>
          </a:xfrm>
        </p:spPr>
        <p:style>
          <a:lnRef idx="2">
            <a:schemeClr val="accent4">
              <a:shade val="50000"/>
            </a:schemeClr>
          </a:lnRef>
          <a:fillRef idx="1">
            <a:schemeClr val="accent4"/>
          </a:fillRef>
          <a:effectRef idx="0">
            <a:schemeClr val="accent4"/>
          </a:effectRef>
          <a:fontRef idx="minor">
            <a:schemeClr val="lt1"/>
          </a:fontRef>
        </p:style>
        <p:txBody>
          <a:bodyPr>
            <a:normAutofit fontScale="92500" lnSpcReduction="20000"/>
          </a:bodyPr>
          <a:lstStyle/>
          <a:p>
            <a:pPr algn="just"/>
            <a:r>
              <a:rPr lang="ar-IQ" dirty="0" smtClean="0">
                <a:latin typeface="Simplified Arabic" pitchFamily="18" charset="-78"/>
                <a:cs typeface="Simplified Arabic" pitchFamily="18" charset="-78"/>
              </a:rPr>
              <a:t>فرط التدليل والاحباطات الشديدة المستمرة خلال مراحل النمو النفسي ينتج عنها  التثبيت ، وفقا لفرويد فان الخلل يكمن عادة في البناء الانفعالي ، البايولوجية ويتولد الصراع في الفرد بين الاجهزة النفسية الثلاثة ( الهو ، الانا ، الانا العليا ) ويضطر الفرد عن طريق ميكانزماته الدفاعية ان يزيل توتراته ، ويشير فرويد الى ان ثمة طبيعة دينامية للاشعور في الحياة النفسية في الفرد ، وهذه تؤدي بالضرورة الى اضطرابات انفعالية وبان اساس هذه المكبوتات والصراعات التي يتضمنها اللاشعور هو الاشباعات والاحباطات الجنسية ، فالصراع بين هذه المكونات الثلاث صراع حتمي ولابد ان ينتهي بانتصار احدهم فاذا كانت الانا ضعيفة والهو قوي ومسيطر فانه في هذه الحالة يصبح الهو هو القائد ومن المعلوم ان الهو يضم رغبات محرمة وغير مشروعة وغير مقبولة عندها سوف تكون كل السلوكات الصادرة من الفرد محكومة بالهو وهو بالاصل سلوكات غير مقبولة عندها يظهر الفرد العصابي بسلوكات غير مقبولة </a:t>
            </a:r>
            <a:endParaRPr lang="en-US" dirty="0" smtClean="0">
              <a:latin typeface="Simplified Arabic" pitchFamily="18" charset="-78"/>
              <a:cs typeface="Simplified Arabic" pitchFamily="18" charset="-78"/>
            </a:endParaRPr>
          </a:p>
          <a:p>
            <a:pPr algn="just"/>
            <a:endParaRPr lang="ar-IQ" dirty="0">
              <a:latin typeface="Simplified Arabic" pitchFamily="18" charset="-78"/>
              <a:cs typeface="Simplified Arabic" pitchFamily="18" charset="-78"/>
            </a:endParaRPr>
          </a:p>
        </p:txBody>
      </p:sp>
      <p:sp>
        <p:nvSpPr>
          <p:cNvPr id="3" name="Title 2"/>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IQ" dirty="0" smtClean="0"/>
              <a:t>العصاب عند فرويد : </a:t>
            </a:r>
            <a:r>
              <a:rPr lang="en-US" dirty="0" smtClean="0"/>
              <a:t/>
            </a:r>
            <a:br>
              <a:rPr lang="en-US" dirty="0" smtClean="0"/>
            </a:b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3050"/>
            <a:ext cx="8186766" cy="4364241"/>
          </a:xfrm>
        </p:spPr>
        <p:style>
          <a:lnRef idx="2">
            <a:schemeClr val="accent4">
              <a:shade val="50000"/>
            </a:schemeClr>
          </a:lnRef>
          <a:fillRef idx="1">
            <a:schemeClr val="accent4"/>
          </a:fillRef>
          <a:effectRef idx="0">
            <a:schemeClr val="accent4"/>
          </a:effectRef>
          <a:fontRef idx="minor">
            <a:schemeClr val="lt1"/>
          </a:fontRef>
        </p:style>
        <p:txBody>
          <a:bodyPr>
            <a:normAutofit fontScale="92500"/>
          </a:bodyPr>
          <a:lstStyle/>
          <a:p>
            <a:pPr algn="just"/>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ركزت نظرية فرويد في الشخصية على جانب هام لم يتطرق له سابقوه وهو الجانب اللاشعوري</a:t>
            </a:r>
            <a:r>
              <a:rPr lang="ar-IQ"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وعدت الكبت هو المحتوى الأساسي لللاشعور، كما  ترتكز هذه النظرية  على مفهوم اساسي هو(  الحتمية البايولوجية ) اذ قدم فرويد تصورا ديناميا يوضح فيه هذا المفهوم (ميكانزم دفاعي ) كذلك  عد الحفزات الجنسية التي تريد ان تنطلق من الهو وتعيش شعوريا لتشبع وفقا لمبدأ اللذة الا ان ( الانا)  تريد منعها مستندة الى مبدأ الواقع ومتاثرة بالانا العليا الاخلاقية من المكونات الاساسية في الشخصية كذلك عد  فرويد كلمة ميكانزم دفاعي بمثابة القوة الكابتة التي تضعها الانا لتمنع هذه المكبوتات من الظهور شعوريا وتسمى دفاعية لانها تلتف حول التعبير المباشر عن الحفزات الجنسية غير المرغوب فيها وتصبح في صورة مقبولة  اذ تقوم بالتوفيق بين الحفزة الجنسية ومتطلبات المجتمع وثقافته </a:t>
            </a:r>
            <a:r>
              <a:rPr lang="ar-AE" dirty="0" smtClean="0">
                <a:latin typeface="Simplified Arabic" pitchFamily="18" charset="-78"/>
                <a:cs typeface="Simplified Arabic" pitchFamily="18" charset="-78"/>
              </a:rPr>
              <a:t>.</a:t>
            </a:r>
            <a:endParaRPr lang="en-US" dirty="0" smtClean="0">
              <a:latin typeface="Simplified Arabic" pitchFamily="18" charset="-78"/>
              <a:cs typeface="Simplified Arabic" pitchFamily="18" charset="-78"/>
            </a:endParaRPr>
          </a:p>
          <a:p>
            <a:endParaRPr lang="ar-IQ" dirty="0"/>
          </a:p>
        </p:txBody>
      </p:sp>
      <p:sp>
        <p:nvSpPr>
          <p:cNvPr id="3" name="Title 2"/>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SA" dirty="0" smtClean="0"/>
              <a:t>نظرية التحليل النفسي :  سيجموند فرويد </a:t>
            </a:r>
            <a:r>
              <a:rPr lang="en-US" dirty="0" smtClean="0"/>
              <a:t/>
            </a:r>
            <a:br>
              <a:rPr lang="en-US"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58204" cy="5435811"/>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smtClean="0"/>
              <a:t> </a:t>
            </a:r>
            <a:r>
              <a:rPr lang="ar-SA" dirty="0" smtClean="0">
                <a:latin typeface="Simplified Arabic" pitchFamily="18" charset="-78"/>
                <a:cs typeface="Simplified Arabic" pitchFamily="18" charset="-78"/>
              </a:rPr>
              <a:t>يرى فرويد أن نمو الشخصية في الكبر يعتمد أعتمادا أساسيا على خبرات الطفولة ، وما تم أشباعه أو كبته من الرغبات الفطرية،  فالشخصية السوية هي التي تم أشباع رغباتها في كل مرحلة ، بينما يؤدي عدم أشباع هذه الرغبات أو كبتها الى ظهور العقد والنزعات العدوانية والصراعات بين الأنا الدنيا و الأنا العليا ، و ثبوت الفرد في مرحلة الأنا وعدم قدرته على تذويت الأنا العليا ، بمعنى ألتزامه بالسلطة الخارجية دون نشوء الضمير كما تظهر حالات اللامبالاة ، وتخيل قنوات أخرى لأشباع هذه الرغبات وحيل دفاعية مرضية لا شعورية مثل الأسقاط و التبرير أو الأنكار </a:t>
            </a:r>
            <a:endParaRPr lang="ar-IQ" dirty="0">
              <a:latin typeface="Simplified Arabic" pitchFamily="18" charset="-78"/>
              <a:cs typeface="Simplified Arabic" pitchFamily="18"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329642" cy="5435811"/>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smtClean="0">
                <a:latin typeface="Simplified Arabic" pitchFamily="18" charset="-78"/>
                <a:cs typeface="Simplified Arabic" pitchFamily="18" charset="-78"/>
              </a:rPr>
              <a:t>يرى فرويد ان </a:t>
            </a:r>
            <a:r>
              <a:rPr lang="ar-IQ" dirty="0" smtClean="0">
                <a:latin typeface="Simplified Arabic" pitchFamily="18" charset="-78"/>
                <a:cs typeface="Simplified Arabic" pitchFamily="18" charset="-78"/>
              </a:rPr>
              <a:t>هناك تركيبات رئيسية ثلاثة في بنية الشخصية ، اذ اشار الى ان  للشخصية ثلاثة مكونات اساسية ، ( الهو ، الانا ، الانا العليا ) اولها يمكن عده المكون او الجانب البايولوجي ، والثاني يمثل الجانب النفسي ، اما الثالث فيعكس اسهام المجتمع في بنية الشخصية . انها ليست اجزاء من الشخصية او اقساما بالمعنى المادي ولا هي موضوع نوعي او مكاني عند الشخص بل انها تشير الى عمليات او انظمة او انساق للعقل ، انها تنظم الحياة العقلية ، وتتفاعل ديناميا بعضها مع بعض وهذه المكونات هي : </a:t>
            </a:r>
            <a:endParaRPr lang="en-US" dirty="0" smtClean="0">
              <a:latin typeface="Simplified Arabic" pitchFamily="18" charset="-78"/>
              <a:cs typeface="Simplified Arabic" pitchFamily="18" charset="-78"/>
            </a:endParaRPr>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329642" cy="5435811"/>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smtClean="0">
                <a:latin typeface="Simplified Arabic" pitchFamily="18" charset="-78"/>
                <a:cs typeface="Simplified Arabic" pitchFamily="18" charset="-78"/>
              </a:rPr>
              <a:t>الهو  </a:t>
            </a:r>
            <a:r>
              <a:rPr lang="en-US" dirty="0" smtClean="0">
                <a:latin typeface="Simplified Arabic" pitchFamily="18" charset="-78"/>
                <a:cs typeface="Simplified Arabic" pitchFamily="18" charset="-78"/>
              </a:rPr>
              <a:t>id  : </a:t>
            </a:r>
            <a:r>
              <a:rPr lang="ar-SA" dirty="0" smtClean="0">
                <a:latin typeface="Simplified Arabic" pitchFamily="18" charset="-78"/>
                <a:cs typeface="Simplified Arabic" pitchFamily="18" charset="-78"/>
              </a:rPr>
              <a:t>استعار فرويد هذا المصطلح اللاتيني والذي يعني من الناحية اللغوية ( هو أو هي ) للمجهول من عنوان كتاب باسم كتاب ( الهو ) ألفه جورج جرودك عام 1923 ، يعد الهو أقدم وظيفة للشخصية  فهو يعد بمثابة مخزون الغرائز ومخزون الطاقة النفسية ويحاول الهو خفض التوتر او ازالته بالاشباع وفق مبدا اللذة والتوتر ينجم عن طريق الاستثارة الخارجية او الداخلية ،  فالهو هو مستودع او مخزن الغرائز ، وهي القوى الفطرية بخصائصها الجسمية ( حاجات الجسم) او النفسية ( الرغبات ) ، وبالاتساق مع النظامين الاخرين ، يستمد" الهو" قوته من اللبيدو ، وهي الطاقة التي توصف بانها الرغبة النفسية </a:t>
            </a:r>
            <a:r>
              <a:rPr lang="en-US" dirty="0" smtClean="0">
                <a:latin typeface="Simplified Arabic" pitchFamily="18" charset="-78"/>
                <a:cs typeface="Simplified Arabic" pitchFamily="18" charset="-78"/>
              </a:rPr>
              <a:t>psychical desire </a:t>
            </a:r>
            <a:r>
              <a:rPr lang="ar-SA" dirty="0" smtClean="0">
                <a:latin typeface="Simplified Arabic" pitchFamily="18" charset="-78"/>
                <a:cs typeface="Simplified Arabic" pitchFamily="18" charset="-78"/>
              </a:rPr>
              <a:t> والميول الشهوية </a:t>
            </a:r>
            <a:r>
              <a:rPr lang="en-US" dirty="0" smtClean="0">
                <a:latin typeface="Simplified Arabic" pitchFamily="18" charset="-78"/>
                <a:cs typeface="Simplified Arabic" pitchFamily="18" charset="-78"/>
              </a:rPr>
              <a:t>erotic tendencies </a:t>
            </a:r>
            <a:r>
              <a:rPr lang="ar-SA" dirty="0" smtClean="0">
                <a:latin typeface="Simplified Arabic" pitchFamily="18" charset="-78"/>
                <a:cs typeface="Simplified Arabic" pitchFamily="18" charset="-78"/>
              </a:rPr>
              <a:t> والرغبة الجنسية باوسع معانيها والقوى الدافعة في الحياة الحنسية ، </a:t>
            </a:r>
            <a:endParaRPr lang="ar-IQ"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258204" cy="5292935"/>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dirty="0" smtClean="0">
                <a:latin typeface="Simplified Arabic" pitchFamily="18" charset="-78"/>
                <a:cs typeface="Simplified Arabic" pitchFamily="18" charset="-78"/>
              </a:rPr>
              <a:t>افترض فرويد مجموعتين اساسيتين من الغرائز : المجموعة الاولى ، هي الخاصة بالحياة والمجموعة الثانية هي الخاصة بالموت والغرائز المرتبطة او المتجهة نحو الحياة تسمى ايروس " </a:t>
            </a:r>
            <a:r>
              <a:rPr lang="en-US" dirty="0" smtClean="0">
                <a:latin typeface="Simplified Arabic" pitchFamily="18" charset="-78"/>
                <a:cs typeface="Simplified Arabic" pitchFamily="18" charset="-78"/>
              </a:rPr>
              <a:t>Eros </a:t>
            </a:r>
            <a:r>
              <a:rPr lang="ar-IQ" dirty="0" smtClean="0">
                <a:latin typeface="Simplified Arabic" pitchFamily="18" charset="-78"/>
                <a:cs typeface="Simplified Arabic" pitchFamily="18" charset="-78"/>
              </a:rPr>
              <a:t> " وتمثل الطاقة التي تحفظ بقاء الفرد ( حب الذات ) وتحفظ نوع الفرد وسلالته ( حب الاخرين ) وقد وضع فرويد المعاني المتعددة للبيدو تحت معنى الحب ، ومن هنا فقد ربط الطاقة اللبيدية بالايروس ، اما الثاناتوس </a:t>
            </a:r>
            <a:r>
              <a:rPr lang="en-US" dirty="0" err="1" smtClean="0">
                <a:latin typeface="Simplified Arabic" pitchFamily="18" charset="-78"/>
                <a:cs typeface="Simplified Arabic" pitchFamily="18" charset="-78"/>
              </a:rPr>
              <a:t>Thanatos</a:t>
            </a:r>
            <a:r>
              <a:rPr lang="ar-IQ" dirty="0" smtClean="0">
                <a:latin typeface="Simplified Arabic" pitchFamily="18" charset="-78"/>
                <a:cs typeface="Simplified Arabic" pitchFamily="18" charset="-78"/>
              </a:rPr>
              <a:t>  فهي الغريزة المتجهة نحو التدمير والموت ، بمعنى انها تهدف الى تحطي</a:t>
            </a:r>
            <a:r>
              <a:rPr lang="ar-SA" dirty="0" smtClean="0">
                <a:latin typeface="Simplified Arabic" pitchFamily="18" charset="-78"/>
                <a:cs typeface="Simplified Arabic" pitchFamily="18" charset="-78"/>
              </a:rPr>
              <a:t>م الاشياء الحية وتعيدها ، او تردها الى حالتها اللاحية الاصلية ، والعدوانية هي الوظيفة الاكثر اهمية للثاناتوس ، وربما تختلط غرائز الحياة وغرائز الموت معا </a:t>
            </a:r>
            <a:endParaRPr lang="ar-IQ"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329642" cy="5435811"/>
          </a:xfrm>
        </p:spPr>
        <p:style>
          <a:lnRef idx="2">
            <a:schemeClr val="accent4">
              <a:shade val="50000"/>
            </a:schemeClr>
          </a:lnRef>
          <a:fillRef idx="1">
            <a:schemeClr val="accent4"/>
          </a:fillRef>
          <a:effectRef idx="0">
            <a:schemeClr val="accent4"/>
          </a:effectRef>
          <a:fontRef idx="minor">
            <a:schemeClr val="lt1"/>
          </a:fontRef>
        </p:style>
        <p:txBody>
          <a:bodyPr/>
          <a:lstStyle/>
          <a:p>
            <a:r>
              <a:rPr lang="ar-IQ" dirty="0" smtClean="0"/>
              <a:t>للغريزة اربعة خصائص اساسية هي :</a:t>
            </a:r>
          </a:p>
          <a:p>
            <a:r>
              <a:rPr lang="ar-IQ" dirty="0" smtClean="0"/>
              <a:t>مصدر الغريزة </a:t>
            </a:r>
          </a:p>
          <a:p>
            <a:r>
              <a:rPr lang="ar-IQ" dirty="0" smtClean="0"/>
              <a:t>قوة الغريزة </a:t>
            </a:r>
          </a:p>
          <a:p>
            <a:r>
              <a:rPr lang="ar-IQ" dirty="0" smtClean="0"/>
              <a:t>موضوع الغريزة</a:t>
            </a:r>
          </a:p>
          <a:p>
            <a:r>
              <a:rPr lang="ar-IQ" dirty="0" smtClean="0"/>
              <a:t>هدف الغريزة </a:t>
            </a:r>
          </a:p>
          <a:p>
            <a:r>
              <a:rPr lang="ar-IQ" dirty="0" smtClean="0"/>
              <a:t>لتوضيح ذلك نفترض ان حالة الجوع حالة فطرية ومحددة وراثيا ” مصدر الغريزة ” ينشأ عنها توتر نفسي كلما زادت قوة الغريزة زاد الدافع وبالتالي يزداد التوتر هنا يبدأ الفرد البحث عن الطعام لياكله ” موضوع الغريزة ”عنده تحدث اللذة ويضعف دافع الجوع وتعود حالة الفرد الى الهدوء ” هدف الغريزة ” </a:t>
            </a:r>
          </a:p>
          <a:p>
            <a:r>
              <a:rPr lang="ar-IQ" dirty="0" smtClean="0"/>
              <a:t>يرى فرويد ان مصدر الغريزة وهدفها يضلان ثابتين طوال الحياة ما لم يتغير المصدر اما الموضوع او الوسيلة تتباين خلال الحياة  </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42"/>
            <a:ext cx="8258204" cy="5507249"/>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pPr algn="just"/>
            <a:r>
              <a:rPr lang="ar-SA" dirty="0" smtClean="0">
                <a:latin typeface="Simplified Arabic" pitchFamily="18" charset="-78"/>
                <a:cs typeface="Simplified Arabic" pitchFamily="18" charset="-78"/>
              </a:rPr>
              <a:t>الانا </a:t>
            </a:r>
            <a:r>
              <a:rPr lang="en-US" dirty="0" smtClean="0">
                <a:latin typeface="Simplified Arabic" pitchFamily="18" charset="-78"/>
                <a:cs typeface="Simplified Arabic" pitchFamily="18" charset="-78"/>
              </a:rPr>
              <a:t>: Ego </a:t>
            </a:r>
            <a:r>
              <a:rPr lang="ar-SA" dirty="0" smtClean="0">
                <a:latin typeface="Simplified Arabic" pitchFamily="18" charset="-78"/>
                <a:cs typeface="Simplified Arabic" pitchFamily="18" charset="-78"/>
              </a:rPr>
              <a:t> يخرج الانا الى الوجود لان حاجات الكائن البشري تتطلب تعاملات مناسبة ازاء عالم الواقع الموضوعي ، فالشخص الجائع عليه ان يبحث عن الطعام وان يحصل عليه وان يأكله حتى يستطيع التخلص من التوتر الناتج عن الجوع ، ويعني هذا ان عليه ان يتعلم كيف يفرق بين صورة عن الطعام مصدرها الذاكرة وبين ادراك فعلي للطعام كما يوجد في العالم الخارجي ، " الانا " منبثقة من " الهو " وكما ذكرنا سابقا فان " الهو " تبحث عن الاشباع الاني والفوري،  وهو حصان جامح يريد الاشباع فورا  ، فاذا كانت هذه الرغبة ، غير مقبولة ، وغير مشروعة ، وتلح بالاشباع ( الجنس ) هنا ياتي دور الانا،  فهي تحاول ان تشبع هذه الرغبة الجامحة ، بان تشبعها وفقا لما هو مقبول في المجتمع ( الزواج )  اذ يسود مبدا الواقع فعل الانا ، ويتوارى نسبيا مبدأ اللذة ، هذا المبدأ الذي يريد الاشباع فور حدوث الحاجة راغبا في ازالة التوتر . ان الانا تبدأ في التكوين منذ بداية العام الثاني لنمو الفرد ، خلال العام الثاني لنمو الطفل يبدأ مضطرا الى التعامل مع الواقع الموضوعي </a:t>
            </a:r>
            <a:endParaRPr lang="ar-IQ"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14356"/>
            <a:ext cx="8329642" cy="5292935"/>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pPr algn="just"/>
            <a:r>
              <a:rPr lang="ar-SA" dirty="0" smtClean="0">
                <a:latin typeface="Simplified Arabic" pitchFamily="18" charset="-78"/>
                <a:cs typeface="Simplified Arabic" pitchFamily="18" charset="-78"/>
              </a:rPr>
              <a:t>الانا العليا </a:t>
            </a:r>
            <a:r>
              <a:rPr lang="en-US" dirty="0" smtClean="0">
                <a:latin typeface="Simplified Arabic" pitchFamily="18" charset="-78"/>
                <a:cs typeface="Simplified Arabic" pitchFamily="18" charset="-78"/>
              </a:rPr>
              <a:t>super Ego</a:t>
            </a:r>
            <a:r>
              <a:rPr lang="ar-SA" dirty="0" smtClean="0">
                <a:latin typeface="Simplified Arabic" pitchFamily="18" charset="-78"/>
                <a:cs typeface="Simplified Arabic" pitchFamily="18" charset="-78"/>
              </a:rPr>
              <a:t>  :  ان النظام الثالث والاخير الذي ينمو من الشخصية هو الانا الاعلى ، انه الممثل الداخلي للقيم التقليدية للمجتمع ومثله كما يفسرها للطفل والداه كما تفرض عليه بوساطة نظام من الثواب والعقاب ، ان الانا الاعلى هو الدرع الاخلاقي ، وهو يمثل ما هو مثالي ، وليس ما هو واقعي ، وهو ينزع الى الكمال بدلا من اللذة ، ان شاغله الاول ان يقرر هل كان شيء ما صائبا او خاطئا حتى يستطيع التصرف بناء على القيم الاخلاقية التي يمليها ممثلو المجتمع . ان الانا الاعلى بوصفه الحكم الخلقي الموصل للسلوك ينشأ  استجابة للثواب والعقاب الصادر من الوالدين ،  فعلى سبيل المثال اذا تكرر من الاب عبارة (لاتلعب في اوراقي او كتبي على المكتب ) وتكررت هذه النواهي عدة مرات وصاحب ذلك تعزيز سالب (الضرب مثلا ) واذا لم ينفذ الطفل هذا الطلب فان الطفل بالتكرار يستدخل هذه التعليمات وتصبح جزء من سلوكه فلا يقرب بعد ذلك كتب والده على المكتب</a:t>
            </a:r>
            <a:endParaRPr lang="ar-IQ" dirty="0">
              <a:latin typeface="Simplified Arabic" pitchFamily="18" charset="-78"/>
              <a:cs typeface="Simplified Arabic"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TotalTime>
  <Words>1191</Words>
  <Application>Microsoft Office PowerPoint</Application>
  <PresentationFormat>عرض على الشاشة (3:4)‏</PresentationFormat>
  <Paragraphs>24</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Concourse</vt:lpstr>
      <vt:lpstr>            نظرية التحليل النفسي                   فرويد</vt:lpstr>
      <vt:lpstr>نظرية التحليل النفسي :  سيجموند فرويد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الحيل الدفاعية : تقسم الى ثلاث انواع </vt:lpstr>
      <vt:lpstr>العصاب عند فرويد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الشخصية </dc:title>
  <dc:creator>pc</dc:creator>
  <cp:lastModifiedBy>الافق الجديد</cp:lastModifiedBy>
  <cp:revision>16</cp:revision>
  <dcterms:created xsi:type="dcterms:W3CDTF">2019-01-26T18:34:52Z</dcterms:created>
  <dcterms:modified xsi:type="dcterms:W3CDTF">2020-03-14T10:59:25Z</dcterms:modified>
</cp:coreProperties>
</file>