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46D9119-86E7-4CD0-B05E-F417D01DAF3A}" type="datetimeFigureOut">
              <a:rPr lang="ar-IQ" smtClean="0"/>
              <a:t>19/07/1441</a:t>
            </a:fld>
            <a:endParaRPr lang="ar-IQ"/>
          </a:p>
        </p:txBody>
      </p:sp>
      <p:sp>
        <p:nvSpPr>
          <p:cNvPr id="5" name="Footer Placeholder 4"/>
          <p:cNvSpPr>
            <a:spLocks noGrp="1"/>
          </p:cNvSpPr>
          <p:nvPr>
            <p:ph type="ftr" sz="quarter" idx="11"/>
          </p:nvPr>
        </p:nvSpPr>
        <p:spPr>
          <a:xfrm>
            <a:off x="1174044" y="5357592"/>
            <a:ext cx="5034845" cy="365125"/>
          </a:xfrm>
        </p:spPr>
        <p:txBody>
          <a:bodyPr/>
          <a:lstStyle/>
          <a:p>
            <a:endParaRPr lang="ar-IQ"/>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D48419D-5F92-410C-880D-C833E49C751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D9119-86E7-4CD0-B05E-F417D01DAF3A}" type="datetimeFigureOut">
              <a:rPr lang="ar-IQ" smtClean="0"/>
              <a:t>19/07/1441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D9119-86E7-4CD0-B05E-F417D01DAF3A}" type="datetimeFigureOut">
              <a:rPr lang="ar-IQ" smtClean="0"/>
              <a:t>19/07/1441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D9119-86E7-4CD0-B05E-F417D01DAF3A}" type="datetimeFigureOut">
              <a:rPr lang="ar-IQ" smtClean="0"/>
              <a:t>19/07/1441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D9119-86E7-4CD0-B05E-F417D01DAF3A}" type="datetimeFigureOut">
              <a:rPr lang="ar-IQ" smtClean="0"/>
              <a:t>19/07/1441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46D9119-86E7-4CD0-B05E-F417D01DAF3A}" type="datetimeFigureOut">
              <a:rPr lang="ar-IQ" smtClean="0"/>
              <a:t>19/07/1441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D48419D-5F92-410C-880D-C833E49C7517}" type="slidenum">
              <a:rPr lang="ar-IQ" smtClean="0"/>
              <a:t>‹#›</a:t>
            </a:fld>
            <a:endParaRPr lang="ar-IQ"/>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46D9119-86E7-4CD0-B05E-F417D01DAF3A}" type="datetimeFigureOut">
              <a:rPr lang="ar-IQ" smtClean="0"/>
              <a:t>19/07/1441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D48419D-5F92-410C-880D-C833E49C7517}" type="slidenum">
              <a:rPr lang="ar-IQ" smtClean="0"/>
              <a:t>‹#›</a:t>
            </a:fld>
            <a:endParaRPr lang="ar-IQ"/>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D9119-86E7-4CD0-B05E-F417D01DAF3A}" type="datetimeFigureOut">
              <a:rPr lang="ar-IQ" smtClean="0"/>
              <a:t>19/07/1441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D9119-86E7-4CD0-B05E-F417D01DAF3A}" type="datetimeFigureOut">
              <a:rPr lang="ar-IQ" smtClean="0"/>
              <a:t>19/07/1441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D48419D-5F92-410C-880D-C833E49C751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46D9119-86E7-4CD0-B05E-F417D01DAF3A}" type="datetimeFigureOut">
              <a:rPr lang="ar-IQ" smtClean="0"/>
              <a:t>19/07/1441</a:t>
            </a:fld>
            <a:endParaRPr lang="ar-IQ"/>
          </a:p>
        </p:txBody>
      </p:sp>
      <p:sp>
        <p:nvSpPr>
          <p:cNvPr id="6" name="Footer Placeholder 5"/>
          <p:cNvSpPr>
            <a:spLocks noGrp="1"/>
          </p:cNvSpPr>
          <p:nvPr>
            <p:ph type="ftr" sz="quarter" idx="11"/>
          </p:nvPr>
        </p:nvSpPr>
        <p:spPr>
          <a:xfrm rot="-60000">
            <a:off x="914554" y="5829261"/>
            <a:ext cx="3522607" cy="365125"/>
          </a:xfrm>
        </p:spPr>
        <p:txBody>
          <a:bodyPr/>
          <a:lstStyle/>
          <a:p>
            <a:endParaRPr lang="ar-IQ"/>
          </a:p>
        </p:txBody>
      </p:sp>
      <p:sp>
        <p:nvSpPr>
          <p:cNvPr id="7" name="Slide Number Placeholder 6"/>
          <p:cNvSpPr>
            <a:spLocks noGrp="1"/>
          </p:cNvSpPr>
          <p:nvPr>
            <p:ph type="sldNum" sz="quarter" idx="12"/>
          </p:nvPr>
        </p:nvSpPr>
        <p:spPr>
          <a:xfrm rot="60000">
            <a:off x="7557313" y="5896961"/>
            <a:ext cx="554023" cy="365125"/>
          </a:xfrm>
        </p:spPr>
        <p:txBody>
          <a:bodyPr/>
          <a:lstStyle/>
          <a:p>
            <a:fld id="{5D48419D-5F92-410C-880D-C833E49C751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46D9119-86E7-4CD0-B05E-F417D01DAF3A}" type="datetimeFigureOut">
              <a:rPr lang="ar-IQ" smtClean="0"/>
              <a:t>19/07/1441</a:t>
            </a:fld>
            <a:endParaRPr lang="ar-IQ"/>
          </a:p>
        </p:txBody>
      </p:sp>
      <p:sp>
        <p:nvSpPr>
          <p:cNvPr id="6" name="Footer Placeholder 5"/>
          <p:cNvSpPr>
            <a:spLocks noGrp="1"/>
          </p:cNvSpPr>
          <p:nvPr>
            <p:ph type="ftr" sz="quarter" idx="11"/>
          </p:nvPr>
        </p:nvSpPr>
        <p:spPr>
          <a:xfrm rot="-60000">
            <a:off x="914569" y="5831037"/>
            <a:ext cx="3319043" cy="365125"/>
          </a:xfrm>
        </p:spPr>
        <p:txBody>
          <a:bodyPr/>
          <a:lstStyle/>
          <a:p>
            <a:endParaRPr lang="ar-IQ"/>
          </a:p>
        </p:txBody>
      </p:sp>
      <p:sp>
        <p:nvSpPr>
          <p:cNvPr id="7" name="Slide Number Placeholder 6"/>
          <p:cNvSpPr>
            <a:spLocks noGrp="1"/>
          </p:cNvSpPr>
          <p:nvPr>
            <p:ph type="sldNum" sz="quarter" idx="12"/>
          </p:nvPr>
        </p:nvSpPr>
        <p:spPr>
          <a:xfrm rot="60000">
            <a:off x="7562089" y="5900026"/>
            <a:ext cx="554023" cy="365125"/>
          </a:xfrm>
        </p:spPr>
        <p:txBody>
          <a:bodyPr/>
          <a:lstStyle/>
          <a:p>
            <a:fld id="{5D48419D-5F92-410C-880D-C833E49C751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46D9119-86E7-4CD0-B05E-F417D01DAF3A}" type="datetimeFigureOut">
              <a:rPr lang="ar-IQ" smtClean="0"/>
              <a:t>19/07/1441</a:t>
            </a:fld>
            <a:endParaRPr lang="ar-IQ"/>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D48419D-5F92-410C-880D-C833E49C751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err="1" smtClean="0"/>
              <a:t>ميكانزمات</a:t>
            </a:r>
            <a:r>
              <a:rPr lang="ar-IQ" dirty="0" smtClean="0"/>
              <a:t> الدفاع النفسية:</a:t>
            </a:r>
            <a:endParaRPr lang="ar-IQ" dirty="0"/>
          </a:p>
        </p:txBody>
      </p:sp>
      <p:sp>
        <p:nvSpPr>
          <p:cNvPr id="3" name="Subtitle 2"/>
          <p:cNvSpPr>
            <a:spLocks noGrp="1"/>
          </p:cNvSpPr>
          <p:nvPr>
            <p:ph type="subTitle" idx="1"/>
          </p:nvPr>
        </p:nvSpPr>
        <p:spPr/>
        <p:txBody>
          <a:bodyPr/>
          <a:lstStyle/>
          <a:p>
            <a:r>
              <a:rPr lang="ar-SA" dirty="0" err="1" smtClean="0"/>
              <a:t>ا.م.د</a:t>
            </a:r>
            <a:r>
              <a:rPr lang="ar-SA" dirty="0" smtClean="0"/>
              <a:t> نجلاء نزار</a:t>
            </a:r>
            <a:endParaRPr lang="ar-IQ" dirty="0"/>
          </a:p>
        </p:txBody>
      </p:sp>
    </p:spTree>
    <p:extLst>
      <p:ext uri="{BB962C8B-B14F-4D97-AF65-F5344CB8AC3E}">
        <p14:creationId xmlns:p14="http://schemas.microsoft.com/office/powerpoint/2010/main" val="632064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lstStyle/>
          <a:p>
            <a:r>
              <a:rPr lang="ar-IQ" dirty="0" smtClean="0"/>
              <a:t>الإبدال</a:t>
            </a:r>
            <a:r>
              <a:rPr lang="en-US" dirty="0" smtClean="0"/>
              <a:t>:</a:t>
            </a:r>
          </a:p>
          <a:p>
            <a:pPr algn="just"/>
            <a:r>
              <a:rPr lang="ar-IQ" dirty="0" smtClean="0"/>
              <a:t>هو اتخاذ بديل لإشباع دافع غير مشبع او حاجة محبطة او تحقيق هدف او سلوك غير مقبول اجتماعياً ، ويكون البديل عادةً مشابهاً الى حد كبير </a:t>
            </a:r>
            <a:r>
              <a:rPr lang="ar-IQ" dirty="0" err="1" smtClean="0"/>
              <a:t>للداف</a:t>
            </a:r>
            <a:r>
              <a:rPr lang="ar-SA" dirty="0"/>
              <a:t>ع</a:t>
            </a:r>
            <a:r>
              <a:rPr lang="ar-IQ" dirty="0" smtClean="0"/>
              <a:t> غير المشبع او الحاجة المحبطة او الهدف او السلوك غير المقبول اجتماعيا ً ومثال ذلك : ـ ابدال السلوك العدواني الموجه الى احد الوالدين او احد الاخوة الى لعبة وتحطيمه</a:t>
            </a:r>
            <a:r>
              <a:rPr lang="en-US" dirty="0" smtClean="0"/>
              <a:t>&gt;</a:t>
            </a:r>
            <a:endParaRPr lang="ar-IQ" dirty="0" smtClean="0"/>
          </a:p>
          <a:p>
            <a:endParaRPr lang="ar-IQ" dirty="0"/>
          </a:p>
        </p:txBody>
      </p:sp>
    </p:spTree>
    <p:extLst>
      <p:ext uri="{BB962C8B-B14F-4D97-AF65-F5344CB8AC3E}">
        <p14:creationId xmlns:p14="http://schemas.microsoft.com/office/powerpoint/2010/main" val="492600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lnSpcReduction="10000"/>
          </a:bodyPr>
          <a:lstStyle/>
          <a:p>
            <a:r>
              <a:rPr lang="ar-IQ" b="1" dirty="0" smtClean="0"/>
              <a:t>احلام اليقظة : </a:t>
            </a:r>
          </a:p>
          <a:p>
            <a:pPr marL="0" indent="0" algn="just">
              <a:buNone/>
            </a:pPr>
            <a:r>
              <a:rPr lang="ar-IQ" dirty="0" smtClean="0"/>
              <a:t>  وهي وسيلة لا شعورية تستهدف التخلص من حالة التوتر والقلق المترتب عن الرغبات </a:t>
            </a:r>
            <a:r>
              <a:rPr lang="ar-IQ" dirty="0" err="1" smtClean="0"/>
              <a:t>التى</a:t>
            </a:r>
            <a:r>
              <a:rPr lang="ar-IQ" dirty="0" smtClean="0"/>
              <a:t> </a:t>
            </a:r>
            <a:r>
              <a:rPr lang="ar-IQ" dirty="0" err="1" smtClean="0"/>
              <a:t>لايمكن</a:t>
            </a:r>
            <a:r>
              <a:rPr lang="ar-IQ" dirty="0" smtClean="0"/>
              <a:t> تحقيقها في عالم الواقع فيجد الفرد متنفساً لها في الأحلام، بحلم الفقير بالغني وحلم التلميذ الفاشل بالتفوق، وكثيراً </a:t>
            </a:r>
            <a:r>
              <a:rPr lang="ar-IQ" dirty="0" err="1" smtClean="0"/>
              <a:t>مايعيش</a:t>
            </a:r>
            <a:r>
              <a:rPr lang="ar-IQ" dirty="0" smtClean="0"/>
              <a:t> الطفل وكذلك المراهق مثل هذه الأحلام، ولكن الاسراف في الاستسلام لها يعد دليلاً على </a:t>
            </a:r>
            <a:r>
              <a:rPr lang="ar-IQ" dirty="0" err="1" smtClean="0"/>
              <a:t>المعانات</a:t>
            </a:r>
            <a:r>
              <a:rPr lang="ar-IQ" dirty="0" smtClean="0"/>
              <a:t> من احباطات او ازمات شديدة وعندئذ تصبح هذه الاحلام منذر بالخطر لأنها تعزله عن الحياة الواقعية بتحدياتها وانشطتها وآلامها وآمالها وأهدافها التي هي مصدر نحو الشخصية وارتقائها.</a:t>
            </a:r>
          </a:p>
          <a:p>
            <a:endParaRPr lang="ar-IQ" dirty="0"/>
          </a:p>
        </p:txBody>
      </p:sp>
    </p:spTree>
    <p:extLst>
      <p:ext uri="{BB962C8B-B14F-4D97-AF65-F5344CB8AC3E}">
        <p14:creationId xmlns:p14="http://schemas.microsoft.com/office/powerpoint/2010/main" val="4175090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err="1" smtClean="0"/>
              <a:t>ميكانزمات</a:t>
            </a:r>
            <a:r>
              <a:rPr lang="ar-IQ" dirty="0" smtClean="0"/>
              <a:t> الدفاع النفسية</a:t>
            </a:r>
            <a:endParaRPr lang="ar-IQ" dirty="0"/>
          </a:p>
        </p:txBody>
      </p:sp>
      <p:sp>
        <p:nvSpPr>
          <p:cNvPr id="3" name="Content Placeholder 2"/>
          <p:cNvSpPr>
            <a:spLocks noGrp="1"/>
          </p:cNvSpPr>
          <p:nvPr>
            <p:ph idx="1"/>
          </p:nvPr>
        </p:nvSpPr>
        <p:spPr/>
        <p:txBody>
          <a:bodyPr>
            <a:normAutofit fontScale="92500"/>
          </a:bodyPr>
          <a:lstStyle/>
          <a:p>
            <a:pPr algn="just"/>
            <a:r>
              <a:rPr lang="ar-IQ" dirty="0" smtClean="0"/>
              <a:t>أنها تشكل أنماطاً سلوكية لدفاع "الأنا" عن نفسها في سبيل إعادة التوازن للشخصية، حين يختل هذا التوازن الذي يمكن أن يصل بالإنسان إلى الإحباط والقلق والصراع أو اضطرابات نفسية وعقلية أكثر أثراً. أهم خاصية لهذه </a:t>
            </a:r>
            <a:r>
              <a:rPr lang="ar-IQ" dirty="0" err="1" smtClean="0"/>
              <a:t>الميكانزمات</a:t>
            </a:r>
            <a:r>
              <a:rPr lang="ar-IQ" dirty="0" smtClean="0"/>
              <a:t> - كما تناولها أصحاب مدرسة التحليل النفسي - أنها تحدث على المستوى </a:t>
            </a:r>
            <a:r>
              <a:rPr lang="ar-IQ" dirty="0" err="1" smtClean="0"/>
              <a:t>اللا</a:t>
            </a:r>
            <a:r>
              <a:rPr lang="ar-IQ" dirty="0" smtClean="0"/>
              <a:t> شعوري، أي أن الإنسان لا يدرك السبب وراء السلوك المتسبب عن </a:t>
            </a:r>
            <a:r>
              <a:rPr lang="ar-IQ" dirty="0" err="1" smtClean="0"/>
              <a:t>ميكانزم</a:t>
            </a:r>
            <a:r>
              <a:rPr lang="ar-IQ" dirty="0" smtClean="0"/>
              <a:t> ما من هذه </a:t>
            </a:r>
            <a:r>
              <a:rPr lang="ar-IQ" dirty="0" err="1" smtClean="0"/>
              <a:t>الميكانزمات</a:t>
            </a:r>
            <a:r>
              <a:rPr lang="ar-IQ" dirty="0" smtClean="0"/>
              <a:t> أو الحيل العقلية.</a:t>
            </a:r>
            <a:r>
              <a:rPr lang="ar-SA" dirty="0" smtClean="0"/>
              <a:t> </a:t>
            </a:r>
            <a:r>
              <a:rPr lang="ar-SA" dirty="0" err="1" smtClean="0"/>
              <a:t>ولايمكن</a:t>
            </a:r>
            <a:r>
              <a:rPr lang="ar-SA" dirty="0" smtClean="0"/>
              <a:t> انكار وجود هذه الدفاعات التي بها تدافع النفس وتجاهد في سبيل إعادة توازنها، بل يمكن تشبيه هذه </a:t>
            </a:r>
            <a:r>
              <a:rPr lang="ar-SA" dirty="0" err="1" smtClean="0"/>
              <a:t>الميكانزمات</a:t>
            </a:r>
            <a:r>
              <a:rPr lang="ar-SA" dirty="0" smtClean="0"/>
              <a:t> بالمناعة الطبيعية في الجسم البشري</a:t>
            </a:r>
            <a:endParaRPr lang="ar-IQ" dirty="0"/>
          </a:p>
        </p:txBody>
      </p:sp>
    </p:spTree>
    <p:extLst>
      <p:ext uri="{BB962C8B-B14F-4D97-AF65-F5344CB8AC3E}">
        <p14:creationId xmlns:p14="http://schemas.microsoft.com/office/powerpoint/2010/main" val="3272422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fontScale="92500" lnSpcReduction="20000"/>
          </a:bodyPr>
          <a:lstStyle/>
          <a:p>
            <a:r>
              <a:rPr lang="ar-IQ" b="1" dirty="0" smtClean="0"/>
              <a:t>الإسقاط </a:t>
            </a:r>
            <a:r>
              <a:rPr lang="en-US" dirty="0" smtClean="0"/>
              <a:t>:</a:t>
            </a:r>
          </a:p>
          <a:p>
            <a:pPr marL="0" indent="0" algn="just">
              <a:buNone/>
            </a:pPr>
            <a:r>
              <a:rPr lang="ar-IQ" dirty="0" smtClean="0"/>
              <a:t>هو محاولة الإنسان أن يسقط ما بداخله من فشل أو مشاعر مؤلمة أو نوازع سلبية على الغير، والإسقاط بهذا المعنى يمر بمرحلتين عند الإنسان: الأولى شعور الإنسان بالإخفاق أو الإحباط في إشباع دافع أو تحقيق حاجة، أو شعوره بعجز ما أو عيب معين. أما الثانية: فهي محاولته إلصاق أي من هذه النواقض بالغير، ومحصلة ذلك تتمركز في محاولة النفس إعادة اتزانها بعد أن تسبب الشعور المؤلم بالنقص في هدم هذا الاتزان، وكلما استطاع الإنسان أن يجد ما يسقطه على غيره أو استطاع أن يقنع غيره بمثل حالته، كلما قل اضطرابه وحصل على الاتزان المطلوب، أما حين يفشل الإسقاط فإن ذلك يزيد من اضطراب الإنسان.</a:t>
            </a:r>
          </a:p>
          <a:p>
            <a:pPr marL="0" indent="0" algn="just">
              <a:buNone/>
            </a:pPr>
            <a:r>
              <a:rPr lang="ar-IQ" dirty="0" smtClean="0"/>
              <a:t>		</a:t>
            </a:r>
          </a:p>
          <a:p>
            <a:endParaRPr lang="ar-IQ" dirty="0"/>
          </a:p>
        </p:txBody>
      </p:sp>
    </p:spTree>
    <p:extLst>
      <p:ext uri="{BB962C8B-B14F-4D97-AF65-F5344CB8AC3E}">
        <p14:creationId xmlns:p14="http://schemas.microsoft.com/office/powerpoint/2010/main" val="377734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النفسية</a:t>
            </a:r>
            <a:endParaRPr lang="ar-IQ" dirty="0"/>
          </a:p>
        </p:txBody>
      </p:sp>
      <p:sp>
        <p:nvSpPr>
          <p:cNvPr id="3" name="Content Placeholder 2"/>
          <p:cNvSpPr>
            <a:spLocks noGrp="1"/>
          </p:cNvSpPr>
          <p:nvPr>
            <p:ph idx="1"/>
          </p:nvPr>
        </p:nvSpPr>
        <p:spPr/>
        <p:txBody>
          <a:bodyPr>
            <a:normAutofit fontScale="85000" lnSpcReduction="20000"/>
          </a:bodyPr>
          <a:lstStyle/>
          <a:p>
            <a:r>
              <a:rPr lang="ar-IQ" b="1" dirty="0" smtClean="0">
                <a:effectLst/>
                <a:ea typeface="SimSun"/>
                <a:cs typeface="Simplified Arabic"/>
              </a:rPr>
              <a:t>التكوين العكسي </a:t>
            </a:r>
            <a:r>
              <a:rPr lang="en-US" b="1" dirty="0" smtClean="0">
                <a:effectLst/>
                <a:ea typeface="SimSun"/>
                <a:cs typeface="Simplified Arabic"/>
              </a:rPr>
              <a:t>:</a:t>
            </a:r>
            <a:endParaRPr lang="ar-SA" b="1" dirty="0" smtClean="0">
              <a:effectLst/>
              <a:ea typeface="SimSun"/>
              <a:cs typeface="Simplified Arabic"/>
            </a:endParaRPr>
          </a:p>
          <a:p>
            <a:r>
              <a:rPr lang="ar-IQ" dirty="0" smtClean="0"/>
              <a:t>أن يحاول الإنسان تبني اتجاه ما أو رأي معين في مسألة أو قضية مطروحة، ولكن هذا الاتجاه أو الرأي يخالف ما يضمره من آراء أو اتجاهات، تلك التي تسبب له ضيقاً أو قلقاً أو شعوراً بالذنب. وإذا تأملنا في هذه الحالة نجد أن الإنسان يحاول تكوين مقاومة مضادة، خلالها يخفف من وطأة مشاعره المرتبطة بما يضمره من اتجاه أو آراء مضادة لما يعلنه، ولذلك أطلق البعض على هذا الأسلوب "تكوين المقاومة".</a:t>
            </a:r>
            <a:r>
              <a:rPr lang="ar-SA" dirty="0" smtClean="0"/>
              <a:t> ومن امثلة التكوين العكسي </a:t>
            </a:r>
            <a:r>
              <a:rPr lang="ar-SA" dirty="0" err="1" smtClean="0"/>
              <a:t>مايلي</a:t>
            </a:r>
            <a:r>
              <a:rPr lang="ar-SA" dirty="0" smtClean="0"/>
              <a:t>:</a:t>
            </a:r>
          </a:p>
          <a:p>
            <a:r>
              <a:rPr lang="ar-SA" dirty="0" smtClean="0"/>
              <a:t>1-  الضحك الشديد على قصة ما تعتبرها أنت مصيبة كبرى</a:t>
            </a:r>
          </a:p>
          <a:p>
            <a:r>
              <a:rPr lang="ar-SA" dirty="0" smtClean="0"/>
              <a:t>2-  الإسراف في التمرد والعصيان الناتج عن الشعور بالظلم والإهمال والإذلال.</a:t>
            </a:r>
          </a:p>
          <a:p>
            <a:r>
              <a:rPr lang="ar-SA" dirty="0" smtClean="0"/>
              <a:t>3-  الزهو والتكبر الناتج عن الشعور بالنقص.</a:t>
            </a:r>
          </a:p>
          <a:p>
            <a:endParaRPr lang="ar-IQ" dirty="0"/>
          </a:p>
        </p:txBody>
      </p:sp>
    </p:spTree>
    <p:extLst>
      <p:ext uri="{BB962C8B-B14F-4D97-AF65-F5344CB8AC3E}">
        <p14:creationId xmlns:p14="http://schemas.microsoft.com/office/powerpoint/2010/main" val="4037494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fontScale="92500" lnSpcReduction="20000"/>
          </a:bodyPr>
          <a:lstStyle/>
          <a:p>
            <a:r>
              <a:rPr lang="ar-SA" b="1" dirty="0" smtClean="0"/>
              <a:t>التبرير:</a:t>
            </a:r>
          </a:p>
          <a:p>
            <a:pPr marL="0" indent="0">
              <a:buNone/>
            </a:pPr>
            <a:r>
              <a:rPr lang="ar-IQ" dirty="0" smtClean="0"/>
              <a:t>هو تفسير السلوك (الفاشل أو الخاطئ ) </a:t>
            </a:r>
            <a:r>
              <a:rPr lang="ar-IQ" dirty="0" err="1" smtClean="0"/>
              <a:t>وتعليلة</a:t>
            </a:r>
            <a:r>
              <a:rPr lang="ar-IQ" dirty="0" smtClean="0"/>
              <a:t> بأسباب منطقية معقولة وأعذار مقبولة </a:t>
            </a:r>
            <a:r>
              <a:rPr lang="ar-IQ" dirty="0" err="1" smtClean="0"/>
              <a:t>شخصيآ</a:t>
            </a:r>
            <a:r>
              <a:rPr lang="ar-IQ" dirty="0" smtClean="0"/>
              <a:t> </a:t>
            </a:r>
            <a:r>
              <a:rPr lang="ar-IQ" dirty="0" err="1" smtClean="0"/>
              <a:t>وأجتماعيآ</a:t>
            </a:r>
            <a:r>
              <a:rPr lang="ar-IQ" dirty="0" smtClean="0"/>
              <a:t>، والتبرير يختلف عن الكذب، في أن الكذب شعوري يخدع به الفرد الأخرين , أما التبرير فهو لاشعوري يخدع به الفرد نفسه. وهذا التبرير يؤدي إلى الراحة المؤقتة السلبية للإنسان، فبدلاً من أن يبحث الإنسان عن السبب الحقيقي الذي به يستفيد في خطواته المستقبلية، فهو يختلق سبباً غير منطقي أو ليس له وجود في الواقع، محاولاً إخفاء أو تجاهي الحقيقة التي قد تؤلمه.</a:t>
            </a:r>
            <a:endParaRPr lang="ar-SA" dirty="0" smtClean="0"/>
          </a:p>
          <a:p>
            <a:pPr marL="0" indent="0">
              <a:buNone/>
            </a:pPr>
            <a:r>
              <a:rPr lang="ar-IQ" dirty="0" smtClean="0"/>
              <a:t>1- تبرير رسوب الطالب بصعوبة الاسئلة.</a:t>
            </a:r>
          </a:p>
          <a:p>
            <a:pPr marL="0" indent="0">
              <a:buNone/>
            </a:pPr>
            <a:r>
              <a:rPr lang="ar-IQ" dirty="0" smtClean="0"/>
              <a:t>2-تبرير فشل طبخ الطعام بان الطباخ </a:t>
            </a:r>
            <a:r>
              <a:rPr lang="ar-IQ" dirty="0" err="1" smtClean="0"/>
              <a:t>لايعمل</a:t>
            </a:r>
            <a:r>
              <a:rPr lang="ar-IQ" dirty="0" smtClean="0"/>
              <a:t> بصورة جيدة.</a:t>
            </a:r>
          </a:p>
          <a:p>
            <a:pPr marL="0" indent="0">
              <a:buNone/>
            </a:pPr>
            <a:r>
              <a:rPr lang="ar-IQ" dirty="0" smtClean="0"/>
              <a:t>3-سبب التأخير عن الامتحان ازدحام الشوارع.</a:t>
            </a:r>
          </a:p>
          <a:p>
            <a:pPr marL="0" indent="0">
              <a:buNone/>
            </a:pPr>
            <a:endParaRPr lang="ar-IQ" dirty="0"/>
          </a:p>
        </p:txBody>
      </p:sp>
    </p:spTree>
    <p:extLst>
      <p:ext uri="{BB962C8B-B14F-4D97-AF65-F5344CB8AC3E}">
        <p14:creationId xmlns:p14="http://schemas.microsoft.com/office/powerpoint/2010/main" val="3904992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fontScale="92500" lnSpcReduction="10000"/>
          </a:bodyPr>
          <a:lstStyle/>
          <a:p>
            <a:r>
              <a:rPr lang="ar-IQ" b="1" dirty="0" smtClean="0"/>
              <a:t>النكوص </a:t>
            </a:r>
            <a:r>
              <a:rPr lang="en-US" b="1" dirty="0" smtClean="0"/>
              <a:t>:</a:t>
            </a:r>
          </a:p>
          <a:p>
            <a:r>
              <a:rPr lang="en-US" dirty="0" smtClean="0"/>
              <a:t>        </a:t>
            </a:r>
            <a:r>
              <a:rPr lang="ar-IQ" dirty="0" smtClean="0"/>
              <a:t>هو حيلة دفاعية لاشعورية يلجأ اليها الفرد عندما يواجه موقفاً صعباً يهدده بالفشل وعدم القدرة على المقاومة الشعورية الصحيحة. و هو العودة الى الردة او الرجوع التقهقر الى مستوى غير ناضج من السلوك والتوافق حين تعترض الفرد مشكلة او موقف محبط، فمثلاً شيخ يسلك سلوك مراهق بعد ان كان أقلع عنه، وراشد يبكي عندما تقابله مشكلة. وابرز الامثلة على ذلك لجوء البعض الى البكاء للحصول على شيء او لجلب الانتباه او عند الشعور بأن </a:t>
            </a:r>
            <a:r>
              <a:rPr lang="ar-IQ" dirty="0" err="1" smtClean="0"/>
              <a:t>مشاعرالمحبة</a:t>
            </a:r>
            <a:r>
              <a:rPr lang="ar-IQ" dirty="0" smtClean="0"/>
              <a:t> لهم تواجه تهديد او للتخلص من موقف يسبب لهم القلق ولو لفترة هرباً من الضغوط المحيطة به او للتخفيف عما </a:t>
            </a:r>
            <a:r>
              <a:rPr lang="ar-IQ" dirty="0" err="1" smtClean="0"/>
              <a:t>يعانية</a:t>
            </a:r>
            <a:r>
              <a:rPr lang="ar-IQ" dirty="0" smtClean="0"/>
              <a:t> من نكسات نفسية .</a:t>
            </a:r>
          </a:p>
          <a:p>
            <a:endParaRPr lang="ar-IQ" dirty="0"/>
          </a:p>
        </p:txBody>
      </p:sp>
    </p:spTree>
    <p:extLst>
      <p:ext uri="{BB962C8B-B14F-4D97-AF65-F5344CB8AC3E}">
        <p14:creationId xmlns:p14="http://schemas.microsoft.com/office/powerpoint/2010/main" val="24020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fontScale="92500" lnSpcReduction="20000"/>
          </a:bodyPr>
          <a:lstStyle/>
          <a:p>
            <a:r>
              <a:rPr lang="ar-IQ" b="1" dirty="0" smtClean="0"/>
              <a:t>التعويض</a:t>
            </a:r>
            <a:r>
              <a:rPr lang="en-US" b="1" dirty="0" smtClean="0"/>
              <a:t>:</a:t>
            </a:r>
          </a:p>
          <a:p>
            <a:r>
              <a:rPr lang="ar-IQ" dirty="0" smtClean="0"/>
              <a:t> ويقصد به محاولة الفرد النجاح في حقل من حقول النشاط بعد ان فشل في حقل آخر سواء أكان هذا الحقل مختلفاً عنه أو مرتبطاً به فعلى سبيل المثال التلميذ الذي يفشل في تحقيق المستوى العلمي الذي يطمح فيه وقد يعوض عن فشله بالنشاط الرياضي المتميز الذي يحقق عن طريق ذاته لينال احترام الآخرين.</a:t>
            </a:r>
          </a:p>
          <a:p>
            <a:r>
              <a:rPr lang="ar-IQ" dirty="0" smtClean="0"/>
              <a:t>يعتبر التعويض في علم النفس وسيلة دفاعية لمواجهة الشعور بنقص، يعاني منه الشخص، سواء كان هذا النقص نفسيا او فسيولوجيا، وسواء كان حقيقيا او خياليا.</a:t>
            </a:r>
          </a:p>
          <a:p>
            <a:r>
              <a:rPr lang="ar-IQ" dirty="0" smtClean="0"/>
              <a:t>وبذلك يكون التعويض آلة نفسيه يستعملها الشخص </a:t>
            </a:r>
            <a:r>
              <a:rPr lang="ar-IQ" dirty="0" err="1" smtClean="0"/>
              <a:t>لاخفاء</a:t>
            </a:r>
            <a:r>
              <a:rPr lang="ar-IQ" dirty="0" smtClean="0"/>
              <a:t> صفات غير مرغوب فيها عن طريق الظهور بصفات جيده ومرغوب فيها.</a:t>
            </a:r>
          </a:p>
          <a:p>
            <a:endParaRPr lang="ar-IQ" dirty="0"/>
          </a:p>
        </p:txBody>
      </p:sp>
    </p:spTree>
    <p:extLst>
      <p:ext uri="{BB962C8B-B14F-4D97-AF65-F5344CB8AC3E}">
        <p14:creationId xmlns:p14="http://schemas.microsoft.com/office/powerpoint/2010/main" val="1480412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lstStyle/>
          <a:p>
            <a:r>
              <a:rPr lang="ar-IQ" b="1" dirty="0" smtClean="0"/>
              <a:t>التقمص أو التوحد</a:t>
            </a:r>
            <a:r>
              <a:rPr lang="ar-SA" b="1" dirty="0" smtClean="0"/>
              <a:t>:</a:t>
            </a:r>
            <a:endParaRPr lang="en-US" b="1" dirty="0" smtClean="0"/>
          </a:p>
          <a:p>
            <a:r>
              <a:rPr lang="en-US" dirty="0" smtClean="0"/>
              <a:t>         </a:t>
            </a:r>
            <a:r>
              <a:rPr lang="ar-IQ" dirty="0" smtClean="0"/>
              <a:t>هو عملية لاشعورية يتم فيها امتصاص الشخص لصفات شخص آخر يعجبه فيتصرف على وفقها سواء كانت تلك الصفاة حسنة </a:t>
            </a:r>
            <a:r>
              <a:rPr lang="ar-IQ" dirty="0" err="1" smtClean="0"/>
              <a:t>اوسيئة</a:t>
            </a:r>
            <a:r>
              <a:rPr lang="ar-IQ" dirty="0" smtClean="0"/>
              <a:t>، فالطالبة في المراحل الأولى من الدراسة تتقمص شخصية معلمتها بحيث ينسحب ذلك على اسلوب حديثها وطريقة وتعاملها مع الآخرين وربما هواياتها .</a:t>
            </a:r>
          </a:p>
          <a:p>
            <a:endParaRPr lang="ar-IQ" dirty="0"/>
          </a:p>
        </p:txBody>
      </p:sp>
    </p:spTree>
    <p:extLst>
      <p:ext uri="{BB962C8B-B14F-4D97-AF65-F5344CB8AC3E}">
        <p14:creationId xmlns:p14="http://schemas.microsoft.com/office/powerpoint/2010/main" val="4035627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err="1" smtClean="0"/>
              <a:t>ميكانزمات</a:t>
            </a:r>
            <a:r>
              <a:rPr lang="ar-SA" dirty="0" smtClean="0"/>
              <a:t> الدفاع النفسي</a:t>
            </a:r>
            <a:endParaRPr lang="ar-IQ" dirty="0"/>
          </a:p>
        </p:txBody>
      </p:sp>
      <p:sp>
        <p:nvSpPr>
          <p:cNvPr id="3" name="Content Placeholder 2"/>
          <p:cNvSpPr>
            <a:spLocks noGrp="1"/>
          </p:cNvSpPr>
          <p:nvPr>
            <p:ph idx="1"/>
          </p:nvPr>
        </p:nvSpPr>
        <p:spPr/>
        <p:txBody>
          <a:bodyPr>
            <a:normAutofit fontScale="85000" lnSpcReduction="20000"/>
          </a:bodyPr>
          <a:lstStyle/>
          <a:p>
            <a:r>
              <a:rPr lang="ar-IQ" b="1" dirty="0" smtClean="0"/>
              <a:t>الكبت </a:t>
            </a:r>
            <a:r>
              <a:rPr lang="en-US" b="1" dirty="0" smtClean="0"/>
              <a:t>:</a:t>
            </a:r>
          </a:p>
          <a:p>
            <a:pPr marL="0" indent="0" algn="just">
              <a:buNone/>
            </a:pPr>
            <a:r>
              <a:rPr lang="ar-IQ" dirty="0" smtClean="0"/>
              <a:t>هو ابعاد الدوافع والافكار المؤلمة او المخزية او المؤدية الى القلق من حيز الشعور الى حيز اللاشعور حتى تنسى . وهو وسيلة توقي ادراك الدوافع التي يفضل الفرد انكارها وكأنه يهذّب ذاته خشية الشعور بالألم والندم وعذاب الضمير وإلام الذات ، وتبدأ عملية الكبت منذ الطفولة عندما يواجه الطفل حالات الصراع بين رغباته وحاجاته التي يرغب في اشباعها والقيود التي يضعها الوالدان في طريق الاشباع لهذا فإنه يلجأ الى الكبت كوسيلة تتجنب عقاب الوالدين وتبرير الألم المترتب عن الفشل في اشباع الحاجات وبالتالي فإن الكبت يساعد في تنظيم سلوك الطفل وجعله اكثر قابلية لتحقيق التوافق الاجتماعي ، الا ان استمرار تعرض الطفل لأوامر النهي من الوالدين قد يؤدي الى ان يصبح الكبت بمثابة ـ عادة ـ ان صح التعبير بمعنى انه سيصبح استجابة ذاتية حتى لما يعد مقبولاً في المجتمع مما يؤثر سلباً في سلوك التكوين النفسي في شخصية الطفل . </a:t>
            </a:r>
          </a:p>
          <a:p>
            <a:endParaRPr lang="ar-IQ" dirty="0"/>
          </a:p>
        </p:txBody>
      </p:sp>
    </p:spTree>
    <p:extLst>
      <p:ext uri="{BB962C8B-B14F-4D97-AF65-F5344CB8AC3E}">
        <p14:creationId xmlns:p14="http://schemas.microsoft.com/office/powerpoint/2010/main" val="39194429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38</TotalTime>
  <Words>1029</Words>
  <Application>Microsoft Office PowerPoint</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Pushpin</vt:lpstr>
      <vt:lpstr>ميكانزمات الدفاع النفسية:</vt:lpstr>
      <vt:lpstr>ميكانزمات الدفاع النفسية</vt:lpstr>
      <vt:lpstr>ميكانزمات الدفاع النفسي</vt:lpstr>
      <vt:lpstr>ميكانزمات الدفاع النفسية</vt:lpstr>
      <vt:lpstr>ميكانزمات الدفاع النفسي</vt:lpstr>
      <vt:lpstr>ميكانزمات الدفاع النفسي</vt:lpstr>
      <vt:lpstr>ميكانزمات الدفاع النفسي</vt:lpstr>
      <vt:lpstr>ميكانزمات الدفاع النفسي</vt:lpstr>
      <vt:lpstr>ميكانزمات الدفاع النفسي</vt:lpstr>
      <vt:lpstr>ميكانزمات الدفاع النفسي</vt:lpstr>
      <vt:lpstr>ميكانزمات الدفاع النفسي</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ميكانزمات الدفاع النفسية:</dc:title>
  <dc:creator>Maher</dc:creator>
  <cp:lastModifiedBy>Maher</cp:lastModifiedBy>
  <cp:revision>4</cp:revision>
  <dcterms:created xsi:type="dcterms:W3CDTF">2020-03-13T14:11:32Z</dcterms:created>
  <dcterms:modified xsi:type="dcterms:W3CDTF">2020-03-13T14:49:50Z</dcterms:modified>
</cp:coreProperties>
</file>