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5D1F49B-B86B-465A-9BB1-535CD450D556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E6A930D-DA5E-49A4-9233-6CFFB9D81D5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11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F49B-B86B-465A-9BB1-535CD450D556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930D-DA5E-49A4-9233-6CFFB9D81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2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F49B-B86B-465A-9BB1-535CD450D556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930D-DA5E-49A4-9233-6CFFB9D81D5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154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F49B-B86B-465A-9BB1-535CD450D556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930D-DA5E-49A4-9233-6CFFB9D81D5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036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F49B-B86B-465A-9BB1-535CD450D556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930D-DA5E-49A4-9233-6CFFB9D81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48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F49B-B86B-465A-9BB1-535CD450D556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930D-DA5E-49A4-9233-6CFFB9D81D5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93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F49B-B86B-465A-9BB1-535CD450D556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930D-DA5E-49A4-9233-6CFFB9D81D5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129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F49B-B86B-465A-9BB1-535CD450D556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930D-DA5E-49A4-9233-6CFFB9D81D5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439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F49B-B86B-465A-9BB1-535CD450D556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930D-DA5E-49A4-9233-6CFFB9D81D5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9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F49B-B86B-465A-9BB1-535CD450D556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930D-DA5E-49A4-9233-6CFFB9D81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0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F49B-B86B-465A-9BB1-535CD450D556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930D-DA5E-49A4-9233-6CFFB9D81D5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59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F49B-B86B-465A-9BB1-535CD450D556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930D-DA5E-49A4-9233-6CFFB9D81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6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F49B-B86B-465A-9BB1-535CD450D556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930D-DA5E-49A4-9233-6CFFB9D81D5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3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F49B-B86B-465A-9BB1-535CD450D556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930D-DA5E-49A4-9233-6CFFB9D81D5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48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F49B-B86B-465A-9BB1-535CD450D556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930D-DA5E-49A4-9233-6CFFB9D81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8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F49B-B86B-465A-9BB1-535CD450D556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930D-DA5E-49A4-9233-6CFFB9D81D5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42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F49B-B86B-465A-9BB1-535CD450D556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930D-DA5E-49A4-9233-6CFFB9D81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2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D1F49B-B86B-465A-9BB1-535CD450D556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6A930D-DA5E-49A4-9233-6CFFB9D81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6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Representation 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Assistant Prof. Dr. Emad I Abdul Kareem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5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18" y="428340"/>
            <a:ext cx="10959921" cy="859547"/>
          </a:xfrm>
        </p:spPr>
        <p:txBody>
          <a:bodyPr>
            <a:normAutofit/>
          </a:bodyPr>
          <a:lstStyle/>
          <a:p>
            <a:r>
              <a:rPr lang="en-US"/>
              <a:t>Inheritance - 3 : A new class to resolve ambiguity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248" y="1287887"/>
            <a:ext cx="10612191" cy="497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098" y="1081825"/>
            <a:ext cx="9601196" cy="178636"/>
          </a:xfrm>
        </p:spPr>
        <p:txBody>
          <a:bodyPr>
            <a:normAutofit fontScale="90000"/>
          </a:bodyPr>
          <a:lstStyle/>
          <a:p>
            <a:r>
              <a:rPr lang="en-US" altLang="en-US">
                <a:ln>
                  <a:noFill/>
                </a:ln>
                <a:solidFill>
                  <a:srgbClr val="00336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Transitivity of Subclasses </a:t>
            </a:r>
            <a:br>
              <a:rPr lang="en-US" altLang="en-US">
                <a:ln>
                  <a:noFill/>
                </a:ln>
                <a:solidFill>
                  <a:srgbClr val="00336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45465" y="10818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" tIns="0" rIns="0" bIns="88554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97" y="1260461"/>
            <a:ext cx="4695825" cy="497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6924" y="952202"/>
            <a:ext cx="6096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Fixing one problem </a:t>
            </a:r>
          </a:p>
          <a:p>
            <a:r>
              <a:rPr lang="en-US" sz="3200" dirty="0" smtClean="0"/>
              <a:t>–	Penguins don’t fly </a:t>
            </a:r>
          </a:p>
          <a:p>
            <a:r>
              <a:rPr lang="en-US" sz="3200" dirty="0" smtClean="0"/>
              <a:t>–	Introduce a flightless bird class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/>
              <a:t>Results in other problems </a:t>
            </a:r>
          </a:p>
          <a:p>
            <a:pPr algn="just"/>
            <a:r>
              <a:rPr lang="en-US" sz="3200" dirty="0" smtClean="0"/>
              <a:t>–	If subclasses are transitive, we infer a penguin is a bird </a:t>
            </a:r>
          </a:p>
          <a:p>
            <a:pPr algn="just"/>
            <a:r>
              <a:rPr lang="en-US" sz="3200" dirty="0" smtClean="0"/>
              <a:t>–	This adds an extra link that introduces problems with multiple inheritance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848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72285"/>
            <a:ext cx="9601196" cy="189846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Representation</a:t>
            </a:r>
            <a:b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416676"/>
            <a:ext cx="9601196" cy="4459192"/>
          </a:xfrm>
        </p:spPr>
        <p:txBody>
          <a:bodyPr/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Predicate logic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	Semantic net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	Conceptual graph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	Frame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2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802" y="1635618"/>
            <a:ext cx="9601196" cy="563333"/>
          </a:xfrm>
        </p:spPr>
        <p:txBody>
          <a:bodyPr>
            <a:normAutofit fontScale="90000"/>
          </a:bodyPr>
          <a:lstStyle/>
          <a:p>
            <a:r>
              <a:rPr lang="en-US" b="1" kern="0" dirty="0" smtClean="0">
                <a:solidFill>
                  <a:srgbClr val="000000"/>
                </a:solidFill>
                <a:latin typeface="Century Schoolbook" panose="02040604050505020304" pitchFamily="18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Frames</a:t>
            </a:r>
            <a:br>
              <a:rPr lang="en-US" b="1" kern="0" dirty="0" smtClean="0">
                <a:solidFill>
                  <a:srgbClr val="000000"/>
                </a:solidFill>
                <a:latin typeface="Century Schoolbook" panose="02040604050505020304" pitchFamily="18" charset="0"/>
                <a:ea typeface="Century Schoolbook" panose="02040604050505020304" pitchFamily="18" charset="0"/>
                <a:cs typeface="Century Schoolbook" panose="02040604050505020304" pitchFamily="18" charset="0"/>
              </a:rPr>
            </a:br>
            <a:r>
              <a:rPr lang="en-US" b="1" kern="0" dirty="0" smtClean="0">
                <a:solidFill>
                  <a:srgbClr val="000000"/>
                </a:solidFill>
                <a:latin typeface="Century Schoolbook" panose="02040604050505020304" pitchFamily="18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Definitions and Overview 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entury Schoolbook" panose="02040604050505020304" pitchFamily="18" charset="0"/>
              </a:rPr>
              <a:t/>
            </a:r>
            <a:b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entury Schoolbook" panose="020406040505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366" y="1635618"/>
            <a:ext cx="10681951" cy="4626617"/>
          </a:xfrm>
        </p:spPr>
        <p:txBody>
          <a:bodyPr>
            <a:normAutofit/>
          </a:bodyPr>
          <a:lstStyle/>
          <a:p>
            <a:pPr marL="1079500" marR="268605" indent="0">
              <a:lnSpc>
                <a:spcPct val="103000"/>
              </a:lnSpc>
              <a:spcBef>
                <a:spcPts val="0"/>
              </a:spcBef>
              <a:spcAft>
                <a:spcPts val="460"/>
              </a:spcAft>
              <a:buNone/>
            </a:pPr>
            <a:endParaRPr lang="en-US" sz="1100" b="1" dirty="0">
              <a:solidFill>
                <a:srgbClr val="000000"/>
              </a:solidFill>
              <a:latin typeface="Calibri" panose="020F0502020204030204" pitchFamily="34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  <a:p>
            <a:pPr marL="1079500" marR="268605" indent="0">
              <a:lnSpc>
                <a:spcPct val="103000"/>
              </a:lnSpc>
              <a:spcBef>
                <a:spcPts val="0"/>
              </a:spcBef>
              <a:spcAft>
                <a:spcPts val="460"/>
              </a:spcAft>
              <a:buNone/>
            </a:pPr>
            <a:r>
              <a:rPr lang="en-US" b="1" dirty="0" smtClean="0">
                <a:solidFill>
                  <a:srgbClr val="000000"/>
                </a:solidFill>
                <a:latin typeface="Century Schoolbook" panose="02040604050505020304" pitchFamily="18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 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268605" lvl="0" indent="-342900" algn="just" fontAlgn="base">
              <a:lnSpc>
                <a:spcPct val="103000"/>
              </a:lnSpc>
              <a:spcBef>
                <a:spcPts val="0"/>
              </a:spcBef>
              <a:spcAft>
                <a:spcPts val="460"/>
              </a:spcAft>
              <a:buClr>
                <a:srgbClr val="0099CC"/>
              </a:buClr>
              <a:buSzPts val="1700"/>
              <a:buFont typeface="Wingdings" panose="05000000000000000000" pitchFamily="2" charset="2"/>
              <a:buChar char=""/>
            </a:pPr>
            <a:endParaRPr lang="en-US" b="1" dirty="0" smtClean="0">
              <a:solidFill>
                <a:srgbClr val="CC0000"/>
              </a:solidFill>
              <a:uFill>
                <a:solidFill>
                  <a:srgbClr val="000000"/>
                </a:solidFill>
              </a:uFill>
              <a:latin typeface="Century Schoolbook" panose="02040604050505020304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  <a:p>
            <a:pPr marL="342900" marR="268605" lvl="0" indent="-342900" algn="just" fontAlgn="base">
              <a:lnSpc>
                <a:spcPct val="103000"/>
              </a:lnSpc>
              <a:spcBef>
                <a:spcPts val="0"/>
              </a:spcBef>
              <a:spcAft>
                <a:spcPts val="460"/>
              </a:spcAft>
              <a:buClr>
                <a:srgbClr val="0099CC"/>
              </a:buClr>
              <a:buSzPts val="1700"/>
              <a:buFont typeface="Wingdings" panose="05000000000000000000" pitchFamily="2" charset="2"/>
              <a:buChar char=""/>
            </a:pPr>
            <a:r>
              <a:rPr lang="en-US" b="1" dirty="0" smtClean="0">
                <a:solidFill>
                  <a:srgbClr val="CC0000"/>
                </a:solidFill>
                <a:uFill>
                  <a:solidFill>
                    <a:srgbClr val="000000"/>
                  </a:solidFill>
                </a:uFill>
                <a:latin typeface="Century Schoolbook" panose="02040604050505020304" pitchFamily="18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Frame</a:t>
            </a:r>
            <a:r>
              <a:rPr lang="en-US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Schoolbook" panose="02040604050505020304" pitchFamily="18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: Data structure that includes all the knowledge about a particular </a:t>
            </a:r>
            <a:r>
              <a:rPr lang="en-US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Schoolbook" panose="02040604050505020304" pitchFamily="18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object.</a:t>
            </a:r>
          </a:p>
          <a:p>
            <a:pPr marL="342900" marR="268605" lvl="0" indent="-342900" algn="just" fontAlgn="base">
              <a:lnSpc>
                <a:spcPct val="103000"/>
              </a:lnSpc>
              <a:spcBef>
                <a:spcPts val="0"/>
              </a:spcBef>
              <a:spcAft>
                <a:spcPts val="460"/>
              </a:spcAft>
              <a:buClr>
                <a:srgbClr val="0099CC"/>
              </a:buClr>
              <a:buSzPts val="1700"/>
              <a:buFont typeface="Wingdings" panose="05000000000000000000" pitchFamily="2" charset="2"/>
              <a:buChar char=""/>
            </a:pPr>
            <a:r>
              <a:rPr lang="en-US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Schoolbook" panose="02040604050505020304" pitchFamily="18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Each Frame Describes One Object </a:t>
            </a:r>
          </a:p>
          <a:p>
            <a:pPr marL="342900" marR="268605" lvl="0" indent="-342900" algn="just" fontAlgn="base">
              <a:lnSpc>
                <a:spcPct val="103000"/>
              </a:lnSpc>
              <a:spcBef>
                <a:spcPts val="0"/>
              </a:spcBef>
              <a:spcAft>
                <a:spcPts val="460"/>
              </a:spcAft>
              <a:buClr>
                <a:srgbClr val="0099CC"/>
              </a:buClr>
              <a:buSzPts val="1700"/>
              <a:buFont typeface="Wingdings" panose="05000000000000000000" pitchFamily="2" charset="2"/>
              <a:buChar char=""/>
            </a:pPr>
            <a:endParaRPr lang="en-US" b="1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entury Schoolbook" panose="02040604050505020304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  <a:p>
            <a:pPr marL="342900" marR="268605" lvl="0" indent="-342900" algn="just" fontAlgn="base">
              <a:lnSpc>
                <a:spcPct val="103000"/>
              </a:lnSpc>
              <a:spcBef>
                <a:spcPts val="0"/>
              </a:spcBef>
              <a:spcAft>
                <a:spcPts val="460"/>
              </a:spcAft>
              <a:buClr>
                <a:srgbClr val="0099CC"/>
              </a:buClr>
              <a:buSzPts val="1700"/>
              <a:buFont typeface="Wingdings" panose="05000000000000000000" pitchFamily="2" charset="2"/>
              <a:buChar char=""/>
            </a:pPr>
            <a:endParaRPr lang="en-US" sz="1100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entury Schoolbook" panose="020406040505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268605" lvl="0" indent="-342900" algn="just" fontAlgn="base">
              <a:lnSpc>
                <a:spcPct val="103000"/>
              </a:lnSpc>
              <a:spcBef>
                <a:spcPts val="0"/>
              </a:spcBef>
              <a:spcAft>
                <a:spcPts val="460"/>
              </a:spcAft>
              <a:buClr>
                <a:srgbClr val="0099CC"/>
              </a:buClr>
              <a:buSzPts val="1700"/>
              <a:buFont typeface="Wingdings" panose="05000000000000000000" pitchFamily="2" charset="2"/>
              <a:buChar char=""/>
            </a:pPr>
            <a:endParaRPr lang="en-US" sz="110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268605" lvl="0" indent="-342900" algn="just" fontAlgn="base">
              <a:lnSpc>
                <a:spcPct val="103000"/>
              </a:lnSpc>
              <a:spcBef>
                <a:spcPts val="0"/>
              </a:spcBef>
              <a:spcAft>
                <a:spcPts val="460"/>
              </a:spcAft>
              <a:buClr>
                <a:srgbClr val="0099CC"/>
              </a:buClr>
              <a:buSzPts val="1700"/>
              <a:buFont typeface="Wingdings" panose="05000000000000000000" pitchFamily="2" charset="2"/>
              <a:buChar char=""/>
            </a:pPr>
            <a:endParaRPr lang="en-US" sz="110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268605" lvl="0" indent="-342900" algn="just" fontAlgn="base">
              <a:lnSpc>
                <a:spcPct val="103000"/>
              </a:lnSpc>
              <a:spcBef>
                <a:spcPts val="0"/>
              </a:spcBef>
              <a:spcAft>
                <a:spcPts val="460"/>
              </a:spcAft>
              <a:buClr>
                <a:srgbClr val="0099CC"/>
              </a:buClr>
              <a:buSzPts val="1700"/>
              <a:buFont typeface="Wingdings" panose="05000000000000000000" pitchFamily="2" charset="2"/>
              <a:buChar char=""/>
            </a:pPr>
            <a:endParaRPr lang="en-US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268605" lvl="0" indent="-342900" algn="just" fontAlgn="base">
              <a:lnSpc>
                <a:spcPct val="103000"/>
              </a:lnSpc>
              <a:spcBef>
                <a:spcPts val="0"/>
              </a:spcBef>
              <a:spcAft>
                <a:spcPts val="460"/>
              </a:spcAft>
              <a:buClr>
                <a:srgbClr val="0099CC"/>
              </a:buClr>
              <a:buSzPts val="1700"/>
              <a:buFont typeface="Wingdings" panose="05000000000000000000" pitchFamily="2" charset="2"/>
              <a:buChar char=""/>
            </a:pPr>
            <a:endParaRPr lang="en-US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478" y="3668209"/>
            <a:ext cx="2193945" cy="169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6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32" y="741011"/>
            <a:ext cx="10676586" cy="1602944"/>
          </a:xfrm>
        </p:spPr>
        <p:txBody>
          <a:bodyPr/>
          <a:lstStyle/>
          <a:p>
            <a:pPr marL="342900" marR="268605" lvl="0" indent="-342900" algn="just" fontAlgn="base">
              <a:lnSpc>
                <a:spcPct val="103000"/>
              </a:lnSpc>
              <a:spcBef>
                <a:spcPts val="0"/>
              </a:spcBef>
              <a:spcAft>
                <a:spcPts val="490"/>
              </a:spcAft>
              <a:buClr>
                <a:srgbClr val="0099CC"/>
              </a:buClr>
              <a:buSzPts val="1700"/>
              <a:buFont typeface="Wingdings" panose="05000000000000000000" pitchFamily="2" charset="2"/>
              <a:buChar char=""/>
            </a:pPr>
            <a:r>
              <a:rPr lang="en-US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Schoolbook" panose="02040604050505020304" pitchFamily="18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Knowledge organized in a hierarchy for diagnosis of knowledge independence </a:t>
            </a:r>
            <a:endParaRPr lang="en-US" b="1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entury Schoolbook" panose="02040604050505020304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  <a:p>
            <a:pPr marL="342900" marR="268605" lvl="0" indent="-342900" algn="just" fontAlgn="base">
              <a:lnSpc>
                <a:spcPct val="103000"/>
              </a:lnSpc>
              <a:spcBef>
                <a:spcPts val="0"/>
              </a:spcBef>
              <a:spcAft>
                <a:spcPts val="490"/>
              </a:spcAft>
              <a:buClr>
                <a:srgbClr val="0099CC"/>
              </a:buClr>
              <a:buSzPts val="1700"/>
              <a:buFont typeface="Wingdings" panose="05000000000000000000" pitchFamily="2" charset="2"/>
              <a:buChar char=""/>
            </a:pPr>
            <a:r>
              <a:rPr lang="en-US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Schoolbook" panose="02040604050505020304" pitchFamily="18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Form of object-oriented programming for AI and ES. </a:t>
            </a:r>
          </a:p>
          <a:p>
            <a:pPr marL="342900" marR="268605" lvl="0" indent="-342900" algn="just" fontAlgn="base">
              <a:lnSpc>
                <a:spcPct val="103000"/>
              </a:lnSpc>
              <a:spcBef>
                <a:spcPts val="0"/>
              </a:spcBef>
              <a:spcAft>
                <a:spcPts val="490"/>
              </a:spcAft>
              <a:buClr>
                <a:srgbClr val="0099CC"/>
              </a:buClr>
              <a:buSzPts val="1700"/>
              <a:buFont typeface="Wingdings" panose="05000000000000000000" pitchFamily="2" charset="2"/>
              <a:buChar char=""/>
            </a:pPr>
            <a:endParaRPr lang="en-US" b="1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entury Schoolbook" panose="02040604050505020304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  <a:p>
            <a:pPr marL="342900" marR="268605" lvl="0" indent="-342900" algn="just" fontAlgn="base">
              <a:lnSpc>
                <a:spcPct val="103000"/>
              </a:lnSpc>
              <a:spcBef>
                <a:spcPts val="0"/>
              </a:spcBef>
              <a:spcAft>
                <a:spcPts val="490"/>
              </a:spcAft>
              <a:buClr>
                <a:srgbClr val="0099CC"/>
              </a:buClr>
              <a:buSzPts val="1700"/>
              <a:buFont typeface="Wingdings" panose="05000000000000000000" pitchFamily="2" charset="2"/>
              <a:buChar char=""/>
            </a:pPr>
            <a:endParaRPr lang="en-US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23493" y="2047742"/>
            <a:ext cx="12415234" cy="4031086"/>
            <a:chOff x="0" y="0"/>
            <a:chExt cx="8267735" cy="5886636"/>
          </a:xfrm>
        </p:grpSpPr>
        <p:sp>
          <p:nvSpPr>
            <p:cNvPr id="5" name="Rectangle 4"/>
            <p:cNvSpPr/>
            <p:nvPr/>
          </p:nvSpPr>
          <p:spPr>
            <a:xfrm>
              <a:off x="960730" y="0"/>
              <a:ext cx="7307005" cy="8234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>
                  <a:solidFill>
                    <a:srgbClr val="0033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Frame for a Hotel Room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455410" y="0"/>
              <a:ext cx="185970" cy="8234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>
                  <a:solidFill>
                    <a:srgbClr val="0033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7" name="Picture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03310"/>
              <a:ext cx="6477000" cy="57833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366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645" y="1020769"/>
            <a:ext cx="9601196" cy="370149"/>
          </a:xfrm>
        </p:spPr>
        <p:txBody>
          <a:bodyPr>
            <a:normAutofit fontScale="90000"/>
          </a:bodyPr>
          <a:lstStyle/>
          <a:p>
            <a:r>
              <a:rPr lang="en-US" altLang="en-US">
                <a:ln>
                  <a:noFill/>
                </a:ln>
                <a:solidFill>
                  <a:srgbClr val="00336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US" altLang="en-US">
                <a:ln>
                  <a:noFill/>
                </a:ln>
                <a:solidFill>
                  <a:srgbClr val="00336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altLang="en-US" u="sng">
                <a:ln>
                  <a:noFill/>
                </a:ln>
                <a:solidFill>
                  <a:srgbClr val="00336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Components of a Frame </a:t>
            </a:r>
            <a:br>
              <a:rPr lang="en-US" altLang="en-US" u="sng">
                <a:ln>
                  <a:noFill/>
                </a:ln>
                <a:solidFill>
                  <a:srgbClr val="00336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altLang="en-US">
                <a:ln>
                  <a:noFill/>
                </a:ln>
                <a:solidFill>
                  <a:srgbClr val="00336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US" altLang="en-US">
                <a:ln>
                  <a:noFill/>
                </a:ln>
                <a:solidFill>
                  <a:srgbClr val="00336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2376" y="3293263"/>
            <a:ext cx="9601196" cy="20674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46975" y="-51515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0" rIns="0" bIns="15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46974" y="1236372"/>
            <a:ext cx="10612191" cy="4953438"/>
            <a:chOff x="0" y="0"/>
            <a:chExt cx="8686800" cy="5982962"/>
          </a:xfrm>
        </p:grpSpPr>
        <p:pic>
          <p:nvPicPr>
            <p:cNvPr id="6" name="Picture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648200" cy="515938"/>
            </a:xfrm>
            <a:prstGeom prst="rect">
              <a:avLst/>
            </a:prstGeom>
          </p:spPr>
        </p:pic>
        <p:pic>
          <p:nvPicPr>
            <p:cNvPr id="7" name="Picture 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509262"/>
              <a:ext cx="8686800" cy="5473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186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595766"/>
            <a:ext cx="9601196" cy="846668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Frame for a Hotel Room</a:t>
            </a:r>
            <a:endParaRPr lang="en-US" sz="11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068" y="1339403"/>
            <a:ext cx="10148552" cy="453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1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34403"/>
            <a:ext cx="9601196" cy="524696"/>
          </a:xfrm>
        </p:spPr>
        <p:txBody>
          <a:bodyPr>
            <a:noAutofit/>
          </a:bodyPr>
          <a:lstStyle/>
          <a:p>
            <a:r>
              <a:rPr lang="en-US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Frame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32" y="1275007"/>
            <a:ext cx="10663707" cy="5009883"/>
          </a:xfrm>
        </p:spPr>
        <p:txBody>
          <a:bodyPr>
            <a:normAutofit lnSpcReduction="10000"/>
          </a:bodyPr>
          <a:lstStyle/>
          <a:p>
            <a:r>
              <a:rPr lang="en-US" b="1"/>
              <a:t>Ability to clearly document information about a domain model; for example, a plant's machines and their associated attributes</a:t>
            </a:r>
            <a:endParaRPr lang="en-US"/>
          </a:p>
          <a:p>
            <a:r>
              <a:rPr lang="en-US" b="1"/>
              <a:t>Related ability to constrain the allowable values that an attribute can take on</a:t>
            </a:r>
            <a:endParaRPr lang="en-US"/>
          </a:p>
          <a:p>
            <a:r>
              <a:rPr lang="en-US" b="1"/>
              <a:t>Modularity of information, permitting ease of system expansion and maintenance</a:t>
            </a:r>
            <a:endParaRPr lang="en-US"/>
          </a:p>
          <a:p>
            <a:r>
              <a:rPr lang="en-US" b="1"/>
              <a:t>More readable and consistent syntax for referencing domain objects in the rules</a:t>
            </a:r>
            <a:endParaRPr lang="en-US"/>
          </a:p>
          <a:p>
            <a:r>
              <a:rPr lang="en-US" b="1"/>
              <a:t>Platform for building a graphic interface with object graphics</a:t>
            </a:r>
            <a:endParaRPr lang="en-US"/>
          </a:p>
          <a:p>
            <a:r>
              <a:rPr lang="en-US" b="1"/>
              <a:t>Mechanism that will allow us to restrict the scope of facts considered during forward or backward chaining</a:t>
            </a:r>
            <a:endParaRPr lang="en-US"/>
          </a:p>
          <a:p>
            <a:r>
              <a:rPr lang="en-US" b="1"/>
              <a:t>Access to a mechanism that supports the inheritance of information down a class </a:t>
            </a:r>
            <a:r>
              <a:rPr lang="en-US" b="1" smtClean="0"/>
              <a:t>hierarchy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7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149557"/>
            <a:ext cx="9601196" cy="151210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Inheritance 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– 1: A 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hierarchy for birds</a:t>
            </a:r>
            <a:r>
              <a:rPr lang="en-US" sz="1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1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732" y="1300767"/>
            <a:ext cx="10625071" cy="489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7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306" y="698798"/>
            <a:ext cx="9601196" cy="614848"/>
          </a:xfrm>
        </p:spPr>
        <p:txBody>
          <a:bodyPr>
            <a:normAutofit fontScale="90000"/>
          </a:bodyPr>
          <a:lstStyle/>
          <a:p>
            <a:r>
              <a:rPr lang="en-US"/>
              <a:t>Inheritance - 2 </a:t>
            </a:r>
            <a:r>
              <a:rPr lang="en-US" smtClean="0"/>
              <a:t>: 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490" y="1313646"/>
            <a:ext cx="10650828" cy="482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4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5881</TotalTime>
  <Words>192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Schoolbook</vt:lpstr>
      <vt:lpstr>Garamond</vt:lpstr>
      <vt:lpstr>Times New Roman</vt:lpstr>
      <vt:lpstr>Wingdings</vt:lpstr>
      <vt:lpstr>Organic</vt:lpstr>
      <vt:lpstr>Knowledge Representation  Frames </vt:lpstr>
      <vt:lpstr>Knowledge Representation </vt:lpstr>
      <vt:lpstr>Frames  Definitions and Overview   </vt:lpstr>
      <vt:lpstr>PowerPoint Presentation</vt:lpstr>
      <vt:lpstr>  Components of a Frame   </vt:lpstr>
      <vt:lpstr>Frame for a Hotel Room</vt:lpstr>
      <vt:lpstr>Frame Capabilities</vt:lpstr>
      <vt:lpstr>Inheritance – 1: A hierarchy for birds </vt:lpstr>
      <vt:lpstr>Inheritance - 2 : </vt:lpstr>
      <vt:lpstr>Inheritance - 3 : A new class to resolve ambiguity </vt:lpstr>
      <vt:lpstr>Transitivity of Subclasses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Representation  Frames</dc:title>
  <dc:creator>Emad Abdul Karee</dc:creator>
  <cp:lastModifiedBy>Emad Abdul Karee</cp:lastModifiedBy>
  <cp:revision>7</cp:revision>
  <dcterms:created xsi:type="dcterms:W3CDTF">2020-03-05T16:38:38Z</dcterms:created>
  <dcterms:modified xsi:type="dcterms:W3CDTF">2020-03-10T10:59:04Z</dcterms:modified>
</cp:coreProperties>
</file>