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781D1F-0F61-4F2B-B0B2-9D57BAD46A96}" type="datetimeFigureOut">
              <a:rPr lang="ar-IQ" smtClean="0"/>
              <a:t>15/07/1441</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96256DC-B613-4A71-B6B0-504E893C6C1D}"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781D1F-0F61-4F2B-B0B2-9D57BAD46A96}" type="datetimeFigureOut">
              <a:rPr lang="ar-IQ" smtClean="0"/>
              <a:t>15/07/1441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96256DC-B613-4A71-B6B0-504E893C6C1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781D1F-0F61-4F2B-B0B2-9D57BAD46A96}" type="datetimeFigureOut">
              <a:rPr lang="ar-IQ" smtClean="0"/>
              <a:t>15/07/1441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96256DC-B613-4A71-B6B0-504E893C6C1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781D1F-0F61-4F2B-B0B2-9D57BAD46A96}" type="datetimeFigureOut">
              <a:rPr lang="ar-IQ" smtClean="0"/>
              <a:t>15/07/1441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96256DC-B613-4A71-B6B0-504E893C6C1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781D1F-0F61-4F2B-B0B2-9D57BAD46A96}" type="datetimeFigureOut">
              <a:rPr lang="ar-IQ" smtClean="0"/>
              <a:t>15/07/1441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96256DC-B613-4A71-B6B0-504E893C6C1D}"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781D1F-0F61-4F2B-B0B2-9D57BAD46A96}" type="datetimeFigureOut">
              <a:rPr lang="ar-IQ" smtClean="0"/>
              <a:t>15/07/1441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96256DC-B613-4A71-B6B0-504E893C6C1D}"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781D1F-0F61-4F2B-B0B2-9D57BAD46A96}" type="datetimeFigureOut">
              <a:rPr lang="ar-IQ" smtClean="0"/>
              <a:t>15/07/1441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96256DC-B613-4A71-B6B0-504E893C6C1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781D1F-0F61-4F2B-B0B2-9D57BAD46A96}" type="datetimeFigureOut">
              <a:rPr lang="ar-IQ" smtClean="0"/>
              <a:t>15/07/1441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96256DC-B613-4A71-B6B0-504E893C6C1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781D1F-0F61-4F2B-B0B2-9D57BAD46A96}" type="datetimeFigureOut">
              <a:rPr lang="ar-IQ" smtClean="0"/>
              <a:t>15/07/1441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96256DC-B613-4A71-B6B0-504E893C6C1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781D1F-0F61-4F2B-B0B2-9D57BAD46A96}" type="datetimeFigureOut">
              <a:rPr lang="ar-IQ" smtClean="0"/>
              <a:t>15/07/1441</a:t>
            </a:fld>
            <a:endParaRPr lang="ar-IQ"/>
          </a:p>
        </p:txBody>
      </p:sp>
      <p:sp>
        <p:nvSpPr>
          <p:cNvPr id="7" name="Slide Number Placeholder 6"/>
          <p:cNvSpPr>
            <a:spLocks noGrp="1"/>
          </p:cNvSpPr>
          <p:nvPr>
            <p:ph type="sldNum" sz="quarter" idx="12"/>
          </p:nvPr>
        </p:nvSpPr>
        <p:spPr/>
        <p:txBody>
          <a:bodyPr/>
          <a:lstStyle/>
          <a:p>
            <a:fld id="{396256DC-B613-4A71-B6B0-504E893C6C1D}"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781D1F-0F61-4F2B-B0B2-9D57BAD46A96}" type="datetimeFigureOut">
              <a:rPr lang="ar-IQ" smtClean="0"/>
              <a:t>15/07/1441</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396256DC-B613-4A71-B6B0-504E893C6C1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781D1F-0F61-4F2B-B0B2-9D57BAD46A96}" type="datetimeFigureOut">
              <a:rPr lang="ar-IQ" smtClean="0"/>
              <a:t>15/07/1441</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96256DC-B613-4A71-B6B0-504E893C6C1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ar-SA" dirty="0" smtClean="0"/>
              <a:t>العوامل المؤثر في النمو (الجهاز العصبي)</a:t>
            </a:r>
            <a:endParaRPr lang="ar-IQ" dirty="0"/>
          </a:p>
        </p:txBody>
      </p:sp>
      <p:sp>
        <p:nvSpPr>
          <p:cNvPr id="3" name="Subtitle 2"/>
          <p:cNvSpPr>
            <a:spLocks noGrp="1"/>
          </p:cNvSpPr>
          <p:nvPr>
            <p:ph type="subTitle" idx="1"/>
          </p:nvPr>
        </p:nvSpPr>
        <p:spPr/>
        <p:txBody>
          <a:bodyPr/>
          <a:lstStyle/>
          <a:p>
            <a:pPr algn="ctr"/>
            <a:r>
              <a:rPr lang="ar-SA" dirty="0" err="1" smtClean="0"/>
              <a:t>أ.م.د</a:t>
            </a:r>
            <a:r>
              <a:rPr lang="ar-SA" dirty="0" smtClean="0"/>
              <a:t> نجلاء نزار</a:t>
            </a:r>
            <a:endParaRPr lang="ar-IQ" dirty="0"/>
          </a:p>
        </p:txBody>
      </p:sp>
    </p:spTree>
    <p:extLst>
      <p:ext uri="{BB962C8B-B14F-4D97-AF65-F5344CB8AC3E}">
        <p14:creationId xmlns:p14="http://schemas.microsoft.com/office/powerpoint/2010/main" val="1714484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الجهاز العصبي</a:t>
            </a:r>
            <a:endParaRPr lang="ar-IQ" b="1" dirty="0"/>
          </a:p>
        </p:txBody>
      </p:sp>
      <p:sp>
        <p:nvSpPr>
          <p:cNvPr id="3" name="Content Placeholder 2"/>
          <p:cNvSpPr>
            <a:spLocks noGrp="1"/>
          </p:cNvSpPr>
          <p:nvPr>
            <p:ph idx="1"/>
          </p:nvPr>
        </p:nvSpPr>
        <p:spPr/>
        <p:txBody>
          <a:bodyPr>
            <a:normAutofit lnSpcReduction="10000"/>
          </a:bodyPr>
          <a:lstStyle/>
          <a:p>
            <a:r>
              <a:rPr lang="ar-IQ" dirty="0" smtClean="0"/>
              <a:t>يعد الجهاز العصبي بشكل عام بالغ التعقيد، فهو الذي يمنحنا القدرة على ان نفكر ونحس ونقوم بمختلف انواع السلوك</a:t>
            </a:r>
            <a:r>
              <a:rPr lang="ar-SA" dirty="0" smtClean="0"/>
              <a:t>.</a:t>
            </a:r>
          </a:p>
          <a:p>
            <a:r>
              <a:rPr lang="ar-SA" b="1" dirty="0" smtClean="0"/>
              <a:t>الجهاز العصبي المركزي</a:t>
            </a:r>
          </a:p>
          <a:p>
            <a:pPr algn="just"/>
            <a:r>
              <a:rPr lang="ar-IQ" dirty="0" smtClean="0"/>
              <a:t>يشتمل هذا الجهاز على جميع الاعصاب الموجودة في الدماغ والحبل الشوكي ويحتوي على غالبية الخلايا العصبية للجسد اي </a:t>
            </a:r>
            <a:r>
              <a:rPr lang="ar-IQ" dirty="0" err="1" smtClean="0"/>
              <a:t>النيورونات</a:t>
            </a:r>
            <a:r>
              <a:rPr lang="ar-IQ" dirty="0" smtClean="0"/>
              <a:t> وتتكون جميع اجزاء الجهاز العصبي في الجسم من عدد كبير جدا من الخلايا الميكروسكوبية تسمى </a:t>
            </a:r>
            <a:r>
              <a:rPr lang="ar-IQ" dirty="0" err="1" smtClean="0"/>
              <a:t>النيورونات</a:t>
            </a:r>
            <a:r>
              <a:rPr lang="ar-IQ" dirty="0" smtClean="0"/>
              <a:t>.</a:t>
            </a:r>
            <a:endParaRPr lang="ar-IQ" dirty="0"/>
          </a:p>
        </p:txBody>
      </p:sp>
    </p:spTree>
    <p:extLst>
      <p:ext uri="{BB962C8B-B14F-4D97-AF65-F5344CB8AC3E}">
        <p14:creationId xmlns:p14="http://schemas.microsoft.com/office/powerpoint/2010/main" val="4153011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الجهاز العصبي المركزي</a:t>
            </a:r>
            <a:endParaRPr lang="ar-IQ" dirty="0"/>
          </a:p>
        </p:txBody>
      </p:sp>
      <p:sp>
        <p:nvSpPr>
          <p:cNvPr id="3" name="Content Placeholder 2"/>
          <p:cNvSpPr>
            <a:spLocks noGrp="1"/>
          </p:cNvSpPr>
          <p:nvPr>
            <p:ph idx="1"/>
          </p:nvPr>
        </p:nvSpPr>
        <p:spPr/>
        <p:txBody>
          <a:bodyPr>
            <a:normAutofit fontScale="92500" lnSpcReduction="10000"/>
          </a:bodyPr>
          <a:lstStyle/>
          <a:p>
            <a:pPr algn="just"/>
            <a:r>
              <a:rPr lang="ar-SA" dirty="0" smtClean="0"/>
              <a:t>له ا</a:t>
            </a:r>
            <a:r>
              <a:rPr lang="ar-IQ" dirty="0" smtClean="0"/>
              <a:t>همي</a:t>
            </a:r>
            <a:r>
              <a:rPr lang="ar-SA" dirty="0" smtClean="0"/>
              <a:t>ة</a:t>
            </a:r>
            <a:r>
              <a:rPr lang="ar-IQ" dirty="0" smtClean="0"/>
              <a:t> بالغة الاثر وتختلف تقديرات الباحثين حول عددها التقريبي في الدماغ غير انهم يرجحون ان يكون عددها حوالي مئة مليون </a:t>
            </a:r>
            <a:r>
              <a:rPr lang="ar-IQ" dirty="0" err="1" smtClean="0"/>
              <a:t>نيورون</a:t>
            </a:r>
            <a:r>
              <a:rPr lang="ar-IQ" dirty="0" smtClean="0"/>
              <a:t>. وقد وجد العلماء ان بعض هذه </a:t>
            </a:r>
            <a:r>
              <a:rPr lang="ar-IQ" dirty="0" err="1" smtClean="0"/>
              <a:t>النيورونات</a:t>
            </a:r>
            <a:r>
              <a:rPr lang="ar-IQ" dirty="0" smtClean="0"/>
              <a:t> طويل جدا مثل </a:t>
            </a:r>
            <a:r>
              <a:rPr lang="ar-IQ" dirty="0" err="1" smtClean="0"/>
              <a:t>نيورون</a:t>
            </a:r>
            <a:r>
              <a:rPr lang="ar-IQ" dirty="0" smtClean="0"/>
              <a:t> الحركة الذي يمكننا من تحريك الاصبع الاكبر للقدم، والذي يمتد من نهاية العمود الفقري الى الاصبع اما </a:t>
            </a:r>
            <a:r>
              <a:rPr lang="ar-IQ" dirty="0" err="1" smtClean="0"/>
              <a:t>نيورونات</a:t>
            </a:r>
            <a:r>
              <a:rPr lang="ar-IQ" dirty="0" smtClean="0"/>
              <a:t> الدماغ مثلا فهي صغيرة جد</a:t>
            </a:r>
            <a:endParaRPr lang="ar-SA" dirty="0" smtClean="0"/>
          </a:p>
          <a:p>
            <a:pPr algn="just"/>
            <a:r>
              <a:rPr lang="ar-SA" dirty="0" smtClean="0"/>
              <a:t>يتكون الجهاز العصبي المركزي من الدماغ الذي هو مركز التحكم في السلوك والحبل الشوكي الذي يعتبر خط جذع الدماغ ومركز بعض الانعكاسات العصبية للجسم كارتكاس الركبة.</a:t>
            </a:r>
            <a:endParaRPr lang="ar-IQ" dirty="0"/>
          </a:p>
        </p:txBody>
      </p:sp>
    </p:spTree>
    <p:extLst>
      <p:ext uri="{BB962C8B-B14F-4D97-AF65-F5344CB8AC3E}">
        <p14:creationId xmlns:p14="http://schemas.microsoft.com/office/powerpoint/2010/main" val="240150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الجهاز العصبي المركزي</a:t>
            </a:r>
            <a:endParaRPr lang="ar-IQ" dirty="0"/>
          </a:p>
        </p:txBody>
      </p:sp>
      <p:sp>
        <p:nvSpPr>
          <p:cNvPr id="3" name="Content Placeholder 2"/>
          <p:cNvSpPr>
            <a:spLocks noGrp="1"/>
          </p:cNvSpPr>
          <p:nvPr>
            <p:ph idx="1"/>
          </p:nvPr>
        </p:nvSpPr>
        <p:spPr/>
        <p:txBody>
          <a:bodyPr/>
          <a:lstStyle/>
          <a:p>
            <a:r>
              <a:rPr lang="ar-IQ" dirty="0" smtClean="0"/>
              <a:t>ان الخلايا العصبية التي تصل الجسم والأطراف بالدماغ والتي تنقل الرسائل العصبية من والى الدماغ تتجمع مع بعضها بعضا في الحبل الشوكي ويجمعها العمود الفقري </a:t>
            </a:r>
            <a:r>
              <a:rPr lang="ar-IQ" dirty="0" err="1" smtClean="0"/>
              <a:t>للانسان</a:t>
            </a:r>
            <a:r>
              <a:rPr lang="ar-IQ" dirty="0" smtClean="0"/>
              <a:t>.</a:t>
            </a:r>
            <a:endParaRPr lang="ar-IQ" dirty="0"/>
          </a:p>
        </p:txBody>
      </p:sp>
    </p:spTree>
    <p:extLst>
      <p:ext uri="{BB962C8B-B14F-4D97-AF65-F5344CB8AC3E}">
        <p14:creationId xmlns:p14="http://schemas.microsoft.com/office/powerpoint/2010/main" val="3196291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الجهاز العصبي السطحي (المحيطي</a:t>
            </a:r>
            <a:r>
              <a:rPr lang="ar-SA" dirty="0" smtClean="0"/>
              <a:t>)</a:t>
            </a:r>
            <a:endParaRPr lang="ar-IQ" dirty="0"/>
          </a:p>
        </p:txBody>
      </p:sp>
      <p:sp>
        <p:nvSpPr>
          <p:cNvPr id="3" name="Content Placeholder 2"/>
          <p:cNvSpPr>
            <a:spLocks noGrp="1"/>
          </p:cNvSpPr>
          <p:nvPr>
            <p:ph idx="1"/>
          </p:nvPr>
        </p:nvSpPr>
        <p:spPr/>
        <p:txBody>
          <a:bodyPr>
            <a:normAutofit fontScale="70000" lnSpcReduction="20000"/>
          </a:bodyPr>
          <a:lstStyle/>
          <a:p>
            <a:r>
              <a:rPr lang="ar-IQ" dirty="0" smtClean="0"/>
              <a:t>ويتكون من جميع الاعصاب الخارجية بالنسبة للجسم نفسه اي الاعصاب التي تحيط بالجهاز العصبي المركزي، وعلى ذلك فان الاعصاب في هذا الجهاز ترسل اشارات الى ا</a:t>
            </a:r>
            <a:endParaRPr lang="ar-SA" dirty="0" smtClean="0"/>
          </a:p>
          <a:p>
            <a:r>
              <a:rPr lang="ar-SA" dirty="0" smtClean="0"/>
              <a:t>يقسم الجهاز العصبي السطحي ا</a:t>
            </a:r>
            <a:r>
              <a:rPr lang="ar-IQ" dirty="0" err="1" smtClean="0"/>
              <a:t>لاعضاء</a:t>
            </a:r>
            <a:r>
              <a:rPr lang="ar-IQ" dirty="0" smtClean="0"/>
              <a:t> الداخلية في الانسان. </a:t>
            </a:r>
            <a:endParaRPr lang="ar-SA" dirty="0" smtClean="0"/>
          </a:p>
          <a:p>
            <a:r>
              <a:rPr lang="ar-SA" dirty="0" smtClean="0"/>
              <a:t>1- </a:t>
            </a:r>
            <a:r>
              <a:rPr lang="ar-IQ" b="1" dirty="0" smtClean="0"/>
              <a:t>الجهاز الجسدي</a:t>
            </a:r>
            <a:r>
              <a:rPr lang="ar-IQ" dirty="0" smtClean="0"/>
              <a:t> الذي تحمل اعصابه الرسائل من المستقبلات الحسية واليها والى العضلات وسطح الجسد</a:t>
            </a:r>
            <a:r>
              <a:rPr lang="ar-SA" dirty="0" smtClean="0"/>
              <a:t>.</a:t>
            </a:r>
          </a:p>
          <a:p>
            <a:r>
              <a:rPr lang="ar-SA" dirty="0" smtClean="0"/>
              <a:t>2- </a:t>
            </a:r>
            <a:r>
              <a:rPr lang="ar-IQ" dirty="0" smtClean="0"/>
              <a:t> </a:t>
            </a:r>
            <a:r>
              <a:rPr lang="ar-IQ" b="1" dirty="0" smtClean="0"/>
              <a:t>الجهاز العصبي الذاتي المستقل </a:t>
            </a:r>
            <a:r>
              <a:rPr lang="ar-IQ" dirty="0" smtClean="0"/>
              <a:t>الذي تصل اعصابه الى الاجزاء الداخلية لتنظيم عمليات الجسد من مثل العرق وضربات القلب ويلعب هذا الجزء دورا كبيرا في انفعالات الانسان وتنقل اعصاب الجهاز الجسدي المعلومات من المؤثرات الخارجية الواقعة على الجلد والعضلات والمفاصل الى الجهاز العصبي المركزي وعن طريق ذلك نشعر </a:t>
            </a:r>
            <a:r>
              <a:rPr lang="ar-IQ" dirty="0" err="1" smtClean="0"/>
              <a:t>بالالم</a:t>
            </a:r>
            <a:r>
              <a:rPr lang="ar-IQ" dirty="0" smtClean="0"/>
              <a:t> او تغير درجة الحرارة وتنقل هذه الاعصاب النبضات من الجهاز العصبي المركزي الى اجزاء الجسم لتنشيط الاعضاء وهذه  الاعصاب تتحكم بجميع العضلات التي تستخدم في الحركات الارادية </a:t>
            </a:r>
            <a:r>
              <a:rPr lang="ar-IQ" dirty="0" err="1" smtClean="0"/>
              <a:t>واللاارادية</a:t>
            </a:r>
            <a:r>
              <a:rPr lang="ar-IQ" dirty="0" smtClean="0"/>
              <a:t>.</a:t>
            </a:r>
            <a:endParaRPr lang="ar-IQ" dirty="0"/>
          </a:p>
        </p:txBody>
      </p:sp>
    </p:spTree>
    <p:extLst>
      <p:ext uri="{BB962C8B-B14F-4D97-AF65-F5344CB8AC3E}">
        <p14:creationId xmlns:p14="http://schemas.microsoft.com/office/powerpoint/2010/main" val="1182075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الجهاز العصبي </a:t>
            </a:r>
            <a:r>
              <a:rPr lang="ar-IQ" dirty="0" err="1" smtClean="0"/>
              <a:t>السمبثاوي</a:t>
            </a:r>
            <a:r>
              <a:rPr lang="ar-IQ" dirty="0" smtClean="0"/>
              <a:t> </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يعد هذا الجهاز جزءا من الجهاز العصبي الذاتي (المستقل) والذي يؤدي دورا في استثارة الانسان وعندما يعمل هذا الجهاز في حالات مثل حالات الكر والفر فأنه يقوم بعدة اعمال معا، فهو يستثير الغدة فوق الكلوية (</a:t>
            </a:r>
            <a:r>
              <a:rPr lang="ar-IQ" dirty="0" err="1" smtClean="0"/>
              <a:t>الادرينالية</a:t>
            </a:r>
            <a:r>
              <a:rPr lang="ar-IQ" dirty="0" smtClean="0"/>
              <a:t>) والبنكرياس مما يؤدي الى زيادة نسبة السكر في الدم، وزيادة في سرعة عملية التمثيل الحيوي، كما انه يعمل على تغيير حجم الاوعية الدموية كزيادة حجم اوعية القلب الدموية، وتضييق الاوعية الدموية والامعاء، انه يساعدنا على ان نتنفس بشكل اسرع ويوسع بؤبؤ العين ويبطئ نشاط الغدد اللعابية انه يعمل على تنشيط الغدد العرقية وعلى تقلص العضلات في جذور شعر الجسم مسببا بذلك انتصاب الشعر</a:t>
            </a:r>
            <a:endParaRPr lang="ar-IQ" dirty="0"/>
          </a:p>
        </p:txBody>
      </p:sp>
    </p:spTree>
    <p:extLst>
      <p:ext uri="{BB962C8B-B14F-4D97-AF65-F5344CB8AC3E}">
        <p14:creationId xmlns:p14="http://schemas.microsoft.com/office/powerpoint/2010/main" val="1017443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dirty="0" smtClean="0"/>
              <a:t>الجهاز العصبي </a:t>
            </a:r>
            <a:r>
              <a:rPr lang="ar-IQ" dirty="0" err="1" smtClean="0"/>
              <a:t>الباراسمبثاوي</a:t>
            </a:r>
            <a:endParaRPr lang="ar-IQ" dirty="0"/>
          </a:p>
        </p:txBody>
      </p:sp>
      <p:sp>
        <p:nvSpPr>
          <p:cNvPr id="3" name="Content Placeholder 2"/>
          <p:cNvSpPr>
            <a:spLocks noGrp="1"/>
          </p:cNvSpPr>
          <p:nvPr>
            <p:ph idx="1"/>
          </p:nvPr>
        </p:nvSpPr>
        <p:spPr/>
        <p:txBody>
          <a:bodyPr/>
          <a:lstStyle/>
          <a:p>
            <a:r>
              <a:rPr lang="ar-IQ" dirty="0" smtClean="0"/>
              <a:t>يكون هذا الجهاز نشطا وفعالا في المواقف الطارئة، ويبدو ان هذا الجهاز يلعب دوره كمنظم للوظائف الجسدية في الاوقات التي يكون فيها الانسان معرضا للخطر ويعمل هذا الجهاز على تقلص بؤبؤ العين، واستثارة الغدد اللعابية وخفض ضغط الدم كما ان هذا الجهاز يعمل على تنشيط المعدة والامعاء وبالتالي تسهيل عمليتي الهضم والاخراج، وبهذا نرى انه يعمل على عكس الجهاز </a:t>
            </a:r>
            <a:r>
              <a:rPr lang="ar-IQ" dirty="0" err="1" smtClean="0"/>
              <a:t>السمبثاوي</a:t>
            </a:r>
            <a:r>
              <a:rPr lang="ar-IQ" dirty="0" smtClean="0"/>
              <a:t>.</a:t>
            </a:r>
            <a:endParaRPr lang="ar-IQ" dirty="0"/>
          </a:p>
        </p:txBody>
      </p:sp>
    </p:spTree>
    <p:extLst>
      <p:ext uri="{BB962C8B-B14F-4D97-AF65-F5344CB8AC3E}">
        <p14:creationId xmlns:p14="http://schemas.microsoft.com/office/powerpoint/2010/main" val="2221499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النضج</a:t>
            </a: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هو سلسلة التغيرات البيولوجية المنتظمة المبرمجة وراثيا والتي تحدث فطريا وتلقائيا بمعزل عن المؤثرات الخارجية، وقد دلت الدراسات على ان هناك علاقة بين نضج الجسم وقدرته على ادائه لوظيفته فلا يتوقع ان يؤدي عضو وظيفته قبل ان يصل الى درجة معينة من النضج، فقدرة الطفل على ضبط عملية التبول مرتبطة بمرحلة معينة من نضجه البيولوجي، واللحاء </a:t>
            </a:r>
            <a:r>
              <a:rPr lang="ar-IQ" dirty="0" err="1" smtClean="0"/>
              <a:t>لايؤدي</a:t>
            </a:r>
            <a:r>
              <a:rPr lang="ar-IQ" dirty="0" smtClean="0"/>
              <a:t> وظيفته قبل مضي ستة اشهر من حياة الرضيع، وهكذا يتضح ان دور النضج في النمو يتمثل في مدى هذ الارتباط بينه وبين اداء الوظائف والتي هي بعد من ابعاد النمو.</a:t>
            </a:r>
            <a:endParaRPr lang="ar-IQ" dirty="0"/>
          </a:p>
        </p:txBody>
      </p:sp>
    </p:spTree>
    <p:extLst>
      <p:ext uri="{BB962C8B-B14F-4D97-AF65-F5344CB8AC3E}">
        <p14:creationId xmlns:p14="http://schemas.microsoft.com/office/powerpoint/2010/main" val="39352865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20</TotalTime>
  <Words>601</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Austin</vt:lpstr>
      <vt:lpstr>العوامل المؤثر في النمو (الجهاز العصبي)</vt:lpstr>
      <vt:lpstr>الجهاز العصبي</vt:lpstr>
      <vt:lpstr>الجهاز العصبي المركزي</vt:lpstr>
      <vt:lpstr>الجهاز العصبي المركزي</vt:lpstr>
      <vt:lpstr>الجهاز العصبي السطحي (المحيطي)</vt:lpstr>
      <vt:lpstr>الجهاز العصبي السمبثاوي </vt:lpstr>
      <vt:lpstr>الجهاز العصبي الباراسمبثاوي</vt:lpstr>
      <vt:lpstr>النضج</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العوامل المؤثر في النمو (الجهاز العصبي)</dc:title>
  <dc:creator>Maher</dc:creator>
  <cp:lastModifiedBy>Maher</cp:lastModifiedBy>
  <cp:revision>3</cp:revision>
  <dcterms:created xsi:type="dcterms:W3CDTF">2020-03-09T04:42:55Z</dcterms:created>
  <dcterms:modified xsi:type="dcterms:W3CDTF">2020-03-09T05:03:09Z</dcterms:modified>
</cp:coreProperties>
</file>