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5" r:id="rId2"/>
    <p:sldId id="257" r:id="rId3"/>
    <p:sldId id="258" r:id="rId4"/>
    <p:sldId id="266" r:id="rId5"/>
    <p:sldId id="267"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3E58982-472E-4BFA-8706-C5C9400A4A87}" type="datetimeFigureOut">
              <a:rPr lang="ar-IQ" smtClean="0"/>
              <a:t>14/07/1441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A4DCDD9-9D47-4B41-A1BB-57FA31D40DCC}" type="slidenum">
              <a:rPr lang="ar-IQ" smtClean="0"/>
              <a:t>‹#›</a:t>
            </a:fld>
            <a:endParaRPr lang="ar-IQ"/>
          </a:p>
        </p:txBody>
      </p:sp>
    </p:spTree>
    <p:extLst>
      <p:ext uri="{BB962C8B-B14F-4D97-AF65-F5344CB8AC3E}">
        <p14:creationId xmlns:p14="http://schemas.microsoft.com/office/powerpoint/2010/main" val="1715901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3E58982-472E-4BFA-8706-C5C9400A4A87}" type="datetimeFigureOut">
              <a:rPr lang="ar-IQ" smtClean="0"/>
              <a:t>14/07/1441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A4DCDD9-9D47-4B41-A1BB-57FA31D40DCC}" type="slidenum">
              <a:rPr lang="ar-IQ" smtClean="0"/>
              <a:t>‹#›</a:t>
            </a:fld>
            <a:endParaRPr lang="ar-IQ"/>
          </a:p>
        </p:txBody>
      </p:sp>
    </p:spTree>
    <p:extLst>
      <p:ext uri="{BB962C8B-B14F-4D97-AF65-F5344CB8AC3E}">
        <p14:creationId xmlns:p14="http://schemas.microsoft.com/office/powerpoint/2010/main" val="436568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3E58982-472E-4BFA-8706-C5C9400A4A87}" type="datetimeFigureOut">
              <a:rPr lang="ar-IQ" smtClean="0"/>
              <a:t>14/07/1441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A4DCDD9-9D47-4B41-A1BB-57FA31D40DCC}" type="slidenum">
              <a:rPr lang="ar-IQ" smtClean="0"/>
              <a:t>‹#›</a:t>
            </a:fld>
            <a:endParaRPr lang="ar-IQ"/>
          </a:p>
        </p:txBody>
      </p:sp>
    </p:spTree>
    <p:extLst>
      <p:ext uri="{BB962C8B-B14F-4D97-AF65-F5344CB8AC3E}">
        <p14:creationId xmlns:p14="http://schemas.microsoft.com/office/powerpoint/2010/main" val="2765464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3E58982-472E-4BFA-8706-C5C9400A4A87}" type="datetimeFigureOut">
              <a:rPr lang="ar-IQ" smtClean="0"/>
              <a:t>14/07/1441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A4DCDD9-9D47-4B41-A1BB-57FA31D40DCC}" type="slidenum">
              <a:rPr lang="ar-IQ" smtClean="0"/>
              <a:t>‹#›</a:t>
            </a:fld>
            <a:endParaRPr lang="ar-IQ"/>
          </a:p>
        </p:txBody>
      </p:sp>
    </p:spTree>
    <p:extLst>
      <p:ext uri="{BB962C8B-B14F-4D97-AF65-F5344CB8AC3E}">
        <p14:creationId xmlns:p14="http://schemas.microsoft.com/office/powerpoint/2010/main" val="440843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3E58982-472E-4BFA-8706-C5C9400A4A87}" type="datetimeFigureOut">
              <a:rPr lang="ar-IQ" smtClean="0"/>
              <a:t>14/07/1441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A4DCDD9-9D47-4B41-A1BB-57FA31D40DCC}" type="slidenum">
              <a:rPr lang="ar-IQ" smtClean="0"/>
              <a:t>‹#›</a:t>
            </a:fld>
            <a:endParaRPr lang="ar-IQ"/>
          </a:p>
        </p:txBody>
      </p:sp>
    </p:spTree>
    <p:extLst>
      <p:ext uri="{BB962C8B-B14F-4D97-AF65-F5344CB8AC3E}">
        <p14:creationId xmlns:p14="http://schemas.microsoft.com/office/powerpoint/2010/main" val="122582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3E58982-472E-4BFA-8706-C5C9400A4A87}" type="datetimeFigureOut">
              <a:rPr lang="ar-IQ" smtClean="0"/>
              <a:t>14/07/1441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A4DCDD9-9D47-4B41-A1BB-57FA31D40DCC}" type="slidenum">
              <a:rPr lang="ar-IQ" smtClean="0"/>
              <a:t>‹#›</a:t>
            </a:fld>
            <a:endParaRPr lang="ar-IQ"/>
          </a:p>
        </p:txBody>
      </p:sp>
    </p:spTree>
    <p:extLst>
      <p:ext uri="{BB962C8B-B14F-4D97-AF65-F5344CB8AC3E}">
        <p14:creationId xmlns:p14="http://schemas.microsoft.com/office/powerpoint/2010/main" val="2175502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3E58982-472E-4BFA-8706-C5C9400A4A87}" type="datetimeFigureOut">
              <a:rPr lang="ar-IQ" smtClean="0"/>
              <a:t>14/07/1441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A4DCDD9-9D47-4B41-A1BB-57FA31D40DCC}" type="slidenum">
              <a:rPr lang="ar-IQ" smtClean="0"/>
              <a:t>‹#›</a:t>
            </a:fld>
            <a:endParaRPr lang="ar-IQ"/>
          </a:p>
        </p:txBody>
      </p:sp>
    </p:spTree>
    <p:extLst>
      <p:ext uri="{BB962C8B-B14F-4D97-AF65-F5344CB8AC3E}">
        <p14:creationId xmlns:p14="http://schemas.microsoft.com/office/powerpoint/2010/main" val="3564013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3E58982-472E-4BFA-8706-C5C9400A4A87}" type="datetimeFigureOut">
              <a:rPr lang="ar-IQ" smtClean="0"/>
              <a:t>14/07/1441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A4DCDD9-9D47-4B41-A1BB-57FA31D40DCC}" type="slidenum">
              <a:rPr lang="ar-IQ" smtClean="0"/>
              <a:t>‹#›</a:t>
            </a:fld>
            <a:endParaRPr lang="ar-IQ"/>
          </a:p>
        </p:txBody>
      </p:sp>
    </p:spTree>
    <p:extLst>
      <p:ext uri="{BB962C8B-B14F-4D97-AF65-F5344CB8AC3E}">
        <p14:creationId xmlns:p14="http://schemas.microsoft.com/office/powerpoint/2010/main" val="1720596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3E58982-472E-4BFA-8706-C5C9400A4A87}" type="datetimeFigureOut">
              <a:rPr lang="ar-IQ" smtClean="0"/>
              <a:t>14/07/1441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A4DCDD9-9D47-4B41-A1BB-57FA31D40DCC}" type="slidenum">
              <a:rPr lang="ar-IQ" smtClean="0"/>
              <a:t>‹#›</a:t>
            </a:fld>
            <a:endParaRPr lang="ar-IQ"/>
          </a:p>
        </p:txBody>
      </p:sp>
    </p:spTree>
    <p:extLst>
      <p:ext uri="{BB962C8B-B14F-4D97-AF65-F5344CB8AC3E}">
        <p14:creationId xmlns:p14="http://schemas.microsoft.com/office/powerpoint/2010/main" val="1715692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3E58982-472E-4BFA-8706-C5C9400A4A87}" type="datetimeFigureOut">
              <a:rPr lang="ar-IQ" smtClean="0"/>
              <a:t>14/07/1441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A4DCDD9-9D47-4B41-A1BB-57FA31D40DCC}" type="slidenum">
              <a:rPr lang="ar-IQ" smtClean="0"/>
              <a:t>‹#›</a:t>
            </a:fld>
            <a:endParaRPr lang="ar-IQ"/>
          </a:p>
        </p:txBody>
      </p:sp>
    </p:spTree>
    <p:extLst>
      <p:ext uri="{BB962C8B-B14F-4D97-AF65-F5344CB8AC3E}">
        <p14:creationId xmlns:p14="http://schemas.microsoft.com/office/powerpoint/2010/main" val="1054097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3E58982-472E-4BFA-8706-C5C9400A4A87}" type="datetimeFigureOut">
              <a:rPr lang="ar-IQ" smtClean="0"/>
              <a:t>14/07/1441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A4DCDD9-9D47-4B41-A1BB-57FA31D40DCC}" type="slidenum">
              <a:rPr lang="ar-IQ" smtClean="0"/>
              <a:t>‹#›</a:t>
            </a:fld>
            <a:endParaRPr lang="ar-IQ"/>
          </a:p>
        </p:txBody>
      </p:sp>
    </p:spTree>
    <p:extLst>
      <p:ext uri="{BB962C8B-B14F-4D97-AF65-F5344CB8AC3E}">
        <p14:creationId xmlns:p14="http://schemas.microsoft.com/office/powerpoint/2010/main" val="2184474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3E58982-472E-4BFA-8706-C5C9400A4A87}" type="datetimeFigureOut">
              <a:rPr lang="ar-IQ" smtClean="0"/>
              <a:t>14/07/1441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4DCDD9-9D47-4B41-A1BB-57FA31D40DCC}" type="slidenum">
              <a:rPr lang="ar-IQ" smtClean="0"/>
              <a:t>‹#›</a:t>
            </a:fld>
            <a:endParaRPr lang="ar-IQ"/>
          </a:p>
        </p:txBody>
      </p:sp>
    </p:spTree>
    <p:extLst>
      <p:ext uri="{BB962C8B-B14F-4D97-AF65-F5344CB8AC3E}">
        <p14:creationId xmlns:p14="http://schemas.microsoft.com/office/powerpoint/2010/main" val="3270795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a:xfrm>
            <a:off x="457200" y="332656"/>
            <a:ext cx="8229600" cy="6264696"/>
          </a:xfrm>
          <a:prstGeom prst="rect">
            <a:avLst/>
          </a:prstGeom>
        </p:spPr>
        <p:txBody>
          <a:bodyPr>
            <a:normAutofit fontScale="62500" lnSpcReduction="20000"/>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15000"/>
              </a:lnSpc>
              <a:spcAft>
                <a:spcPts val="1000"/>
              </a:spcAft>
            </a:pPr>
            <a:r>
              <a:rPr lang="ar-IQ" smtClean="0">
                <a:ea typeface="Calibri"/>
                <a:cs typeface="Times New Roman"/>
              </a:rPr>
              <a:t>ويضاعف ارتفاع درجة الحرارة في وسط المدن خلال فصل الصيف من ضيق السكان ويزيد من استخدام الوسائل الحديثة للتبريد والتكييف , ويقدر </a:t>
            </a:r>
            <a:r>
              <a:rPr lang="ar-IQ" b="1" smtClean="0">
                <a:ea typeface="Calibri"/>
                <a:cs typeface="Times New Roman"/>
              </a:rPr>
              <a:t>لاماشيا</a:t>
            </a:r>
            <a:r>
              <a:rPr lang="ar-IQ" smtClean="0">
                <a:ea typeface="Calibri"/>
                <a:cs typeface="Times New Roman"/>
              </a:rPr>
              <a:t> ان الجزيرة الحرارية لمدينة لوس انجلوس تزيد من تكاليف استخدام الطاقة خلال اشهر الصيف بمعدل مئة الف دولار في الساعة . وطبقا لدراسات اعدها قسم الطاقة التابع لمختبرات بيركلي الوطنية في كاليفورنيا , ان الولايات المتحدة تتكبد سنويا بسبب ظاهرة الجزيرة الحرارية حوالي 5-10 مليار دولار في مجال استهلاك الطاقة , وخمسة مليار اخرى بسبب الامراض الناجمة عن انتشار الضباب الدخاني وتأكل طبقة الاوزون , وان مدينة لوس انجلوس تتكبد سنويا حوالي 350 مليون دولار من ارتفاع تكاليف استخدام الطاقة و 350 مليون دولار اخرى من انتشار الضباب . وتقدر الزيادة في تكاليف الطاقة المستخدمة في التبريد لمدينة يصل عدد سكانها الى مئة الف نسمة بحوالي 1.5- 2 % كلما ارتفعت درجة حرارتها 0.6 </a:t>
            </a:r>
            <a:r>
              <a:rPr lang="ar-IQ" baseline="30000" smtClean="0">
                <a:ea typeface="Calibri"/>
                <a:cs typeface="Times New Roman"/>
              </a:rPr>
              <a:t>ͦ</a:t>
            </a:r>
            <a:r>
              <a:rPr lang="ar-IQ" smtClean="0">
                <a:ea typeface="Calibri"/>
                <a:cs typeface="Times New Roman"/>
              </a:rPr>
              <a:t> م . </a:t>
            </a:r>
            <a:endParaRPr lang="en-US" sz="2400" smtClean="0">
              <a:ea typeface="Calibri"/>
              <a:cs typeface="Arial"/>
            </a:endParaRPr>
          </a:p>
          <a:p>
            <a:pPr algn="just">
              <a:lnSpc>
                <a:spcPct val="115000"/>
              </a:lnSpc>
              <a:spcAft>
                <a:spcPts val="1000"/>
              </a:spcAft>
            </a:pPr>
            <a:r>
              <a:rPr lang="ar-IQ" smtClean="0">
                <a:ea typeface="Calibri"/>
                <a:cs typeface="Times New Roman"/>
              </a:rPr>
              <a:t>ومما لاشك فيه من ان تاثير الصناعة بمختلف انواعها ومستوياتها الخفيفة والثقيلة لها دور بارز في ايجاد الجزيرة الحرارية , التي تنشا فوق اجواء المدن الصناعية التي يزداد فيها التلوث باشكاله الارضية والمائية والغازية , بينما تقل هذه المؤثرات في المدن غير الصناعية . كما وان خشونة السطح في المدن الكبرى تعمل على تخفيض سرعة الرياح ولذا تتركز الملوثات او درجات الحرارة داخل المدن , كما ان تعبيد الطرق ومساحات كبيرة من المدينة يعمل على تقليل التبخر وترفع من درجة الحرارة . ويبلغ الاختلاف في درجة الحرارة بين المدينة والريف اقصاه في ساعات الصباح الباكر , اذ يظهر ذلك جليا في الخرائط التي تبين التوزيع الجغرافي لدرجة الحرارة الصغرى , ويقل الاختلاف او الفارق في درجات الحرارة في الايام التي يتوقف فيها العمل كالعطل الرسمية وعطل نهايات الاسبوع . ومن الاثار المهمة للجزيرة الحرارية على مناخ المدن , خفض احتمالات الصقيع وزيادة طول فصل النمو . </a:t>
            </a:r>
            <a:endParaRPr lang="en-US" sz="2400" smtClean="0">
              <a:ea typeface="Calibri"/>
              <a:cs typeface="Arial"/>
            </a:endParaRPr>
          </a:p>
          <a:p>
            <a:endParaRPr lang="ar-IQ" dirty="0"/>
          </a:p>
        </p:txBody>
      </p:sp>
    </p:spTree>
    <p:extLst>
      <p:ext uri="{BB962C8B-B14F-4D97-AF65-F5344CB8AC3E}">
        <p14:creationId xmlns:p14="http://schemas.microsoft.com/office/powerpoint/2010/main" val="1268484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a:xfrm>
            <a:off x="457200" y="476672"/>
            <a:ext cx="8229600" cy="5649491"/>
          </a:xfrm>
          <a:prstGeom prst="rect">
            <a:avLst/>
          </a:prstGeom>
        </p:spPr>
        <p:txBody>
          <a:bodyPr>
            <a:normAutofit fontScale="85000" lnSpcReduction="20000"/>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15000"/>
              </a:lnSpc>
              <a:spcAft>
                <a:spcPts val="1000"/>
              </a:spcAft>
            </a:pPr>
            <a:r>
              <a:rPr lang="ar-IQ" b="1" smtClean="0">
                <a:ea typeface="Calibri"/>
                <a:cs typeface="Times New Roman"/>
              </a:rPr>
              <a:t>مناطق وزمن ظهور وتركز الجزيرة الحرارية </a:t>
            </a:r>
            <a:endParaRPr lang="en-US" sz="2400" smtClean="0">
              <a:ea typeface="Calibri"/>
              <a:cs typeface="Arial"/>
            </a:endParaRPr>
          </a:p>
          <a:p>
            <a:pPr algn="just"/>
            <a:r>
              <a:rPr lang="ar-IQ" smtClean="0">
                <a:ea typeface="Calibri"/>
                <a:cs typeface="Times New Roman"/>
              </a:rPr>
              <a:t>ويظهر من التسجيلات المناخية على ان </a:t>
            </a:r>
            <a:r>
              <a:rPr lang="ar-IQ" b="1" smtClean="0">
                <a:ea typeface="Calibri"/>
                <a:cs typeface="Times New Roman"/>
              </a:rPr>
              <a:t>مركز المدينة يمثل اعلى حد لدرجة الحرارة العظمى </a:t>
            </a:r>
            <a:r>
              <a:rPr lang="ar-IQ" smtClean="0">
                <a:ea typeface="Calibri"/>
                <a:cs typeface="Times New Roman"/>
              </a:rPr>
              <a:t>, ويقل تاثيرها كلما اتجهنا نحو الاطراف . كما يظهر في مناطق الضواحي القريبة للمدينة والمزدحمة بالسكان , مراكز فرعية اخرى للجزيرة الحرارية . اما في الحدائق العامة والمناطق المفتوحة والقليلة السكان , فتظهر فيها درجات حرارة اقل عما في في المناطق الاخرى من المدينة .وتبدا الجزيرة الحرارية بالظهور داخل المدينة مع تقدم ساعات النهار وتبلغ ذروتها بعد الظهر ,اذ تبلغ اشعة الشمس ذروتها ومتزامنة مع ذروة الحركة والنشاط والعمل للسكان وجميع اليات ووسائط النقل وماتسببه من رفع لدرجات الحرارة خاصة في فصل الصيف . ولكن لايقتصر وجود الجزيرة الحرارية على فصل الصيف فقط , بل تظهر خلال فصل الشتاء ايضا , خاصة في المدن الكبرى الواقعة في المناطق الباردة والمعتدلة , اذ يساهم تركز السكان في تلك المدن مع انتشار الصناعة والتجارة وازدحام الطرق بالسيارات وغيرها , في ارتفاع درجة حرارة تلك المدن ,عن المناطق الريفية المحيطة بها , انظرشكل (17) . </a:t>
            </a:r>
            <a:endParaRPr lang="ar-IQ" dirty="0"/>
          </a:p>
        </p:txBody>
      </p:sp>
    </p:spTree>
    <p:extLst>
      <p:ext uri="{BB962C8B-B14F-4D97-AF65-F5344CB8AC3E}">
        <p14:creationId xmlns:p14="http://schemas.microsoft.com/office/powerpoint/2010/main" val="33912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a:xfrm>
            <a:off x="457200" y="404664"/>
            <a:ext cx="8229600" cy="6048672"/>
          </a:xfrm>
          <a:prstGeom prst="rect">
            <a:avLst/>
          </a:prstGeom>
        </p:spPr>
        <p:txBody>
          <a:bodyPr>
            <a:normAutofit fontScale="62500" lnSpcReduction="20000"/>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15000"/>
              </a:lnSpc>
              <a:spcAft>
                <a:spcPts val="1000"/>
              </a:spcAft>
            </a:pPr>
            <a:r>
              <a:rPr lang="ar-IQ" b="1" smtClean="0">
                <a:ea typeface="Calibri"/>
                <a:cs typeface="Times New Roman"/>
              </a:rPr>
              <a:t>العوامل المؤثرة في حجم وشدة الجزيرة الحرارية </a:t>
            </a:r>
            <a:endParaRPr lang="en-US" sz="2400" smtClean="0">
              <a:ea typeface="Calibri"/>
              <a:cs typeface="Arial"/>
            </a:endParaRPr>
          </a:p>
          <a:p>
            <a:pPr algn="just">
              <a:lnSpc>
                <a:spcPct val="115000"/>
              </a:lnSpc>
              <a:spcAft>
                <a:spcPts val="1000"/>
              </a:spcAft>
            </a:pPr>
            <a:r>
              <a:rPr lang="ar-IQ" smtClean="0">
                <a:ea typeface="Calibri"/>
                <a:cs typeface="Times New Roman"/>
              </a:rPr>
              <a:t>1-حجم المدينة وتخطيطها : يزداد تاثير الجزيرة الحرارية في المدن الكبيرة ذات المباني المتقاربة المتعددة الطوابق والتي تفصل بينها شوارع ضيقة , ويقل تاثيرها في المدن الصغيرة ذات المباني الصغيرة المتباعدة والتي تفصل بينها شوارع متسعة .</a:t>
            </a:r>
            <a:endParaRPr lang="en-US" sz="2400" smtClean="0">
              <a:ea typeface="Calibri"/>
              <a:cs typeface="Arial"/>
            </a:endParaRPr>
          </a:p>
          <a:p>
            <a:pPr algn="just">
              <a:lnSpc>
                <a:spcPct val="115000"/>
              </a:lnSpc>
              <a:spcAft>
                <a:spcPts val="1000"/>
              </a:spcAft>
            </a:pPr>
            <a:r>
              <a:rPr lang="ar-IQ" smtClean="0">
                <a:ea typeface="Calibri"/>
                <a:cs typeface="Times New Roman"/>
              </a:rPr>
              <a:t>2- كثافة السكان : ان زيادة حجم وكثافة السكان مع زيادة الانشطة البشرية وتعددها تؤدي الى زيادة تاثير الجزيرة الحرارية , اذ تشير دراسات عدة الى انه كلما تضاعف عدد سكان المدينة عشرة اضعاف , يزداد الفرق في درجة الحرارة بين وسط المدينة والارياف المجاورة لها درجة مئوية واحدة . </a:t>
            </a:r>
            <a:endParaRPr lang="en-US" sz="2400" smtClean="0">
              <a:ea typeface="Calibri"/>
              <a:cs typeface="Arial"/>
            </a:endParaRPr>
          </a:p>
          <a:p>
            <a:pPr algn="just">
              <a:lnSpc>
                <a:spcPct val="115000"/>
              </a:lnSpc>
              <a:spcAft>
                <a:spcPts val="1000"/>
              </a:spcAft>
            </a:pPr>
            <a:r>
              <a:rPr lang="ar-IQ" smtClean="0">
                <a:ea typeface="Calibri"/>
                <a:cs typeface="Times New Roman"/>
              </a:rPr>
              <a:t>3- تركز الصناعة في المدن : فالجزيرة الحرارية للمدن الصناعية الكبيرة التي ينتشر في اجوائها التلوث تزيد كثيرا عنها في المدن قليلة الصناعة او الخالية منها .</a:t>
            </a:r>
            <a:endParaRPr lang="en-US" sz="2400" smtClean="0">
              <a:ea typeface="Calibri"/>
              <a:cs typeface="Arial"/>
            </a:endParaRPr>
          </a:p>
          <a:p>
            <a:pPr algn="just">
              <a:lnSpc>
                <a:spcPct val="115000"/>
              </a:lnSpc>
              <a:spcAft>
                <a:spcPts val="1000"/>
              </a:spcAft>
            </a:pPr>
            <a:r>
              <a:rPr lang="ar-IQ" smtClean="0">
                <a:ea typeface="Calibri"/>
                <a:cs typeface="Times New Roman"/>
              </a:rPr>
              <a:t>4- خشونة السطح : ان سطح المدن يمثل درجة خشونة عالية بسبب وجود المباني العالية والمتقاربة والمزدحمة وهذه الابنية تقلل من سرعة الرياح داخل المدينة فيخف الاثر الملطف للرياح او يختفي , كما ان تعبيد وتبليط مساحات واسعة من المدينة بالاسفلت والكونكريت يساهم في رفع درجات الحرارة بشكل واضح بسبب خاصيتها العالية في  امتصاص الاشعة الشمسية وبالتالي تساهم في رفع درجات الحرارة وتعمل على تقليل التبخر . </a:t>
            </a:r>
            <a:endParaRPr lang="en-US" sz="2400" smtClean="0">
              <a:ea typeface="Calibri"/>
              <a:cs typeface="Arial"/>
            </a:endParaRPr>
          </a:p>
          <a:p>
            <a:pPr algn="just"/>
            <a:endParaRPr lang="ar-IQ" dirty="0"/>
          </a:p>
        </p:txBody>
      </p:sp>
    </p:spTree>
    <p:extLst>
      <p:ext uri="{BB962C8B-B14F-4D97-AF65-F5344CB8AC3E}">
        <p14:creationId xmlns:p14="http://schemas.microsoft.com/office/powerpoint/2010/main" val="370277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txBox="1">
            <a:spLocks/>
          </p:cNvSpPr>
          <p:nvPr/>
        </p:nvSpPr>
        <p:spPr>
          <a:xfrm>
            <a:off x="457200" y="476672"/>
            <a:ext cx="8229600" cy="6120680"/>
          </a:xfrm>
          <a:prstGeom prst="rect">
            <a:avLst/>
          </a:prstGeom>
        </p:spPr>
        <p:txBody>
          <a:bodyPr>
            <a:normAutofit fontScale="77500" lnSpcReduction="20000"/>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15000"/>
              </a:lnSpc>
              <a:spcAft>
                <a:spcPts val="1000"/>
              </a:spcAft>
            </a:pPr>
            <a:r>
              <a:rPr lang="ar-IQ" b="1" smtClean="0">
                <a:ea typeface="Calibri"/>
                <a:cs typeface="Times New Roman"/>
              </a:rPr>
              <a:t>اجراءات الحد من الجزيرة الحرارية </a:t>
            </a:r>
            <a:endParaRPr lang="en-US" sz="2400" smtClean="0">
              <a:ea typeface="Calibri"/>
              <a:cs typeface="Arial"/>
            </a:endParaRPr>
          </a:p>
          <a:p>
            <a:pPr algn="just">
              <a:lnSpc>
                <a:spcPct val="115000"/>
              </a:lnSpc>
              <a:spcAft>
                <a:spcPts val="1000"/>
              </a:spcAft>
            </a:pPr>
            <a:r>
              <a:rPr lang="ar-IQ" smtClean="0">
                <a:ea typeface="Calibri"/>
                <a:cs typeface="Times New Roman"/>
              </a:rPr>
              <a:t>اصبحت ظاهرة الجزيرة الحرارية في الوقت الحالي من الظواهر المناخية الهامة التي تؤثر على الموازنات المالية للمدن الكبيرة تاثيرا خطيرا . ولهذا فقد خصصت لها وكالة الفضاء الامريكية وعدد من مراكز البحث العلمي في الولايات المتحدة بالتعاون مع بلديات تلك المدن برامج بحثية رئيسة لرصدها وتحديد مداها وتقدير الخسائر الناجمة عنها واقتراح افضل السبل لمعالجتها . ويتم حاليا رصد تلك الظاهرة في عدد كبير من مدن العالم . ويمكن تلخيص اهم الاستراتيجيات المستخدمة للحد من تاثير الجزيرة الحرارية ومنها :</a:t>
            </a:r>
            <a:endParaRPr lang="en-US" sz="2400" smtClean="0">
              <a:ea typeface="Calibri"/>
              <a:cs typeface="Arial"/>
            </a:endParaRPr>
          </a:p>
          <a:p>
            <a:pPr algn="just">
              <a:lnSpc>
                <a:spcPct val="115000"/>
              </a:lnSpc>
              <a:spcAft>
                <a:spcPts val="1000"/>
              </a:spcAft>
            </a:pPr>
            <a:r>
              <a:rPr lang="ar-IQ" smtClean="0">
                <a:ea typeface="Calibri"/>
                <a:cs typeface="Times New Roman"/>
              </a:rPr>
              <a:t>1-تبييض المباني من الخارج واستخدام مواد بناء فاتحة اللون , اذ اعتمدت بلديات العديد من مدن العالم استخدام الدهان (الصبغ) الابيض لمعظم مباني المدينة او الوان فاتحة جدا تميل الى البياض , ذلك ان اللون الابيض يعمل على عكس نسبة كبيرة من الاشعاع الشمسي ولا يمتص منه الا القليل , عكس الالوان الغامقة , وبالتالي تخفف هذه الالوان من شدة الجزيرة الحرارية .</a:t>
            </a:r>
            <a:endParaRPr lang="en-US" sz="2400" smtClean="0">
              <a:ea typeface="Calibri"/>
              <a:cs typeface="Arial"/>
            </a:endParaRPr>
          </a:p>
          <a:p>
            <a:pPr algn="just"/>
            <a:endParaRPr lang="ar-IQ" dirty="0"/>
          </a:p>
        </p:txBody>
      </p:sp>
    </p:spTree>
    <p:extLst>
      <p:ext uri="{BB962C8B-B14F-4D97-AF65-F5344CB8AC3E}">
        <p14:creationId xmlns:p14="http://schemas.microsoft.com/office/powerpoint/2010/main" val="2177420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a:xfrm>
            <a:off x="457200" y="764704"/>
            <a:ext cx="8229600" cy="5361459"/>
          </a:xfrm>
          <a:prstGeom prst="rect">
            <a:avLst/>
          </a:prstGeom>
        </p:spPr>
        <p:txBody>
          <a:bodyPr>
            <a:normAutofit fontScale="85000" lnSpcReduction="20000"/>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15000"/>
              </a:lnSpc>
              <a:spcAft>
                <a:spcPts val="1000"/>
              </a:spcAft>
            </a:pPr>
            <a:r>
              <a:rPr lang="ar-IQ" smtClean="0">
                <a:ea typeface="Calibri"/>
                <a:cs typeface="Times New Roman"/>
              </a:rPr>
              <a:t>2- زيادة الرقعة الخضراء في المدينة وزراعة المزيد من الاشجار , فالاشجار تحد تاثير الجزيرة الحرارية , وتخفض معدلات استهلاك الطاقة بوسيلتين هما :</a:t>
            </a:r>
            <a:endParaRPr lang="en-US" sz="2400" smtClean="0">
              <a:ea typeface="Calibri"/>
              <a:cs typeface="Arial"/>
            </a:endParaRPr>
          </a:p>
          <a:p>
            <a:pPr algn="just">
              <a:lnSpc>
                <a:spcPct val="115000"/>
              </a:lnSpc>
              <a:spcAft>
                <a:spcPts val="1000"/>
              </a:spcAft>
            </a:pPr>
            <a:r>
              <a:rPr lang="ar-IQ" smtClean="0">
                <a:ea typeface="Calibri"/>
                <a:cs typeface="Times New Roman"/>
              </a:rPr>
              <a:t>  </a:t>
            </a:r>
            <a:r>
              <a:rPr lang="ar-IQ" b="1" smtClean="0">
                <a:ea typeface="Calibri"/>
                <a:cs typeface="Times New Roman"/>
              </a:rPr>
              <a:t>أ-التظليل</a:t>
            </a:r>
            <a:r>
              <a:rPr lang="ar-IQ" smtClean="0">
                <a:ea typeface="Calibri"/>
                <a:cs typeface="Times New Roman"/>
              </a:rPr>
              <a:t> : ويسهل قياسه وتقديره اذ يقدر الباحثون ان يؤدي تشجير المدن الامريكية مثلا بالشكل المناسب الى تخفيض نفقات استخدام الطاقة بنسبة 20-25% , وان تقلل من كلفة تبريد سكن واحد مظلل تظليلا جيدا في مدينة فلوريدا مثلا بنحو 40% , ومسكن مظلل في مدينة بنسلفانيا يخفض فاتورة الكهرباء المستخدمة للتبريد بنحو 75% . </a:t>
            </a:r>
            <a:endParaRPr lang="en-US" sz="2400" smtClean="0">
              <a:ea typeface="Calibri"/>
              <a:cs typeface="Arial"/>
            </a:endParaRPr>
          </a:p>
          <a:p>
            <a:pPr algn="just">
              <a:lnSpc>
                <a:spcPct val="115000"/>
              </a:lnSpc>
              <a:spcAft>
                <a:spcPts val="1000"/>
              </a:spcAft>
            </a:pPr>
            <a:r>
              <a:rPr lang="ar-IQ" smtClean="0">
                <a:ea typeface="Calibri"/>
                <a:cs typeface="Times New Roman"/>
              </a:rPr>
              <a:t> </a:t>
            </a:r>
            <a:r>
              <a:rPr lang="ar-IQ" b="1" smtClean="0">
                <a:ea typeface="Calibri"/>
                <a:cs typeface="Times New Roman"/>
              </a:rPr>
              <a:t>ب- النتح</a:t>
            </a:r>
            <a:r>
              <a:rPr lang="ar-IQ" smtClean="0">
                <a:ea typeface="Calibri"/>
                <a:cs typeface="Times New Roman"/>
              </a:rPr>
              <a:t> : ويصعب قياسه وتقديره بدقة , ولكن هناك عددا من النماذج المناخية تشير الى ان زراعة ثلاثة او اربعة اشجار في الاماكن المواجهة للشمس من كل بيت , يمكن ان تخفض من تكاليف التبريد . اذ ان النتح يعمل على تخفيض درجة الحرارة . </a:t>
            </a:r>
            <a:endParaRPr lang="en-US" sz="2400" smtClean="0">
              <a:ea typeface="Calibri"/>
              <a:cs typeface="Arial"/>
            </a:endParaRPr>
          </a:p>
          <a:p>
            <a:endParaRPr lang="ar-IQ" dirty="0"/>
          </a:p>
        </p:txBody>
      </p:sp>
    </p:spTree>
    <p:extLst>
      <p:ext uri="{BB962C8B-B14F-4D97-AF65-F5344CB8AC3E}">
        <p14:creationId xmlns:p14="http://schemas.microsoft.com/office/powerpoint/2010/main" val="328018486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921</Words>
  <Application>Microsoft Office PowerPoint</Application>
  <PresentationFormat>عرض على الشاشة (3:4)‏</PresentationFormat>
  <Paragraphs>15</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user</dc:creator>
  <cp:lastModifiedBy>user</cp:lastModifiedBy>
  <cp:revision>24</cp:revision>
  <dcterms:created xsi:type="dcterms:W3CDTF">2020-03-07T16:50:47Z</dcterms:created>
  <dcterms:modified xsi:type="dcterms:W3CDTF">2020-03-08T09:28:08Z</dcterms:modified>
</cp:coreProperties>
</file>