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7" r:id="rId3"/>
    <p:sldId id="258" r:id="rId4"/>
    <p:sldId id="266" r:id="rId5"/>
    <p:sldId id="267" r:id="rId6"/>
    <p:sldId id="268" r:id="rId7"/>
    <p:sldId id="269" r:id="rId8"/>
    <p:sldId id="270" r:id="rId9"/>
    <p:sldId id="271" r:id="rId10"/>
    <p:sldId id="272"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90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3656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76546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4084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2258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755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E58982-472E-4BFA-8706-C5C9400A4A87}" type="datetimeFigureOut">
              <a:rPr lang="ar-IQ" smtClean="0"/>
              <a:t>14/07/1441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35640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E58982-472E-4BFA-8706-C5C9400A4A87}" type="datetimeFigureOut">
              <a:rPr lang="ar-IQ" smtClean="0"/>
              <a:t>14/07/1441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2059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E58982-472E-4BFA-8706-C5C9400A4A87}" type="datetimeFigureOut">
              <a:rPr lang="ar-IQ" smtClean="0"/>
              <a:t>14/07/1441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69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05409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8447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CDD9-9D47-4B41-A1BB-57FA31D40DCC}" type="slidenum">
              <a:rPr lang="ar-IQ" smtClean="0"/>
              <a:t>‹#›</a:t>
            </a:fld>
            <a:endParaRPr lang="ar-IQ"/>
          </a:p>
        </p:txBody>
      </p:sp>
    </p:spTree>
    <p:extLst>
      <p:ext uri="{BB962C8B-B14F-4D97-AF65-F5344CB8AC3E}">
        <p14:creationId xmlns:p14="http://schemas.microsoft.com/office/powerpoint/2010/main" val="327079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404664"/>
            <a:ext cx="8229600" cy="6192688"/>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lnSpc>
                <a:spcPct val="115000"/>
              </a:lnSpc>
              <a:buFont typeface="Arial" pitchFamily="34" charset="0"/>
              <a:buNone/>
            </a:pPr>
            <a:endParaRPr lang="en-US" sz="2400" smtClean="0">
              <a:ea typeface="Calibri"/>
              <a:cs typeface="Arial"/>
            </a:endParaRPr>
          </a:p>
          <a:p>
            <a:pPr algn="just">
              <a:lnSpc>
                <a:spcPct val="115000"/>
              </a:lnSpc>
            </a:pPr>
            <a:r>
              <a:rPr lang="ar-IQ" b="1" smtClean="0">
                <a:ea typeface="Calibri"/>
                <a:cs typeface="Times New Roman"/>
              </a:rPr>
              <a:t>الرياح </a:t>
            </a:r>
            <a:r>
              <a:rPr lang="en-US" b="1" smtClean="0">
                <a:latin typeface="Times New Roman"/>
                <a:ea typeface="Calibri"/>
                <a:cs typeface="Arial"/>
              </a:rPr>
              <a:t>Wind</a:t>
            </a:r>
            <a:endParaRPr lang="en-US" sz="2400" smtClean="0">
              <a:ea typeface="Calibri"/>
              <a:cs typeface="Arial"/>
            </a:endParaRPr>
          </a:p>
          <a:p>
            <a:pPr algn="just">
              <a:lnSpc>
                <a:spcPct val="115000"/>
              </a:lnSpc>
            </a:pPr>
            <a:r>
              <a:rPr lang="ar-IQ" smtClean="0">
                <a:ea typeface="Calibri"/>
                <a:cs typeface="Times New Roman"/>
              </a:rPr>
              <a:t>ان حركة الرياح في المدينة تختلف عن حركة الرياح في المناطق المجاورة لها من خلال اختلاف السرعة والتيارات الهوائية فوق المدينة، وسبب هذا الاختلاف هو أن أبنية المدينة العالية تكون عائقاً بوجه سرعة الرياح، أي ان هذه الأبنية تكون سطحاً خشناً يزيد من عامل الاحتكاك مع حركة الهواء مما يؤدي الى خفض سرعتها، وان التسخين في منطقة الجزيرة الحرارية يؤدي الى تسخين الهواء مما يدفع به للارتفاع على شكل تيارات هوائية  هذا فضلاً عن ان عائق الأبنية مع التسخين يؤديان الى زيادة الاضطرابات الهوائية في جو المدينة، لكل ذلك فان المدينة تتميز بانخفاض سرعة الرياح فيها عن المناطق المجاورة، وان فترات سكون الهواء فوق المدن أكثر من هذه الفترات فوق الريف المجاور، ولابد من الإشارة الى الصعوبات التي يجابهها الباحثون في مجال قياس الرياح، فليس هناك تسجيلات لسرعة الرياح في الشوارع ومناطق العمل في المدينة، بل ان كل تسجيلات السرعة في المدينة تأخذ أما من اسطح البنايات أو من مواقف السيارات الكبيرة، وهكذا فان اختلاف سرعة الرياح في المدينة تم مقارنتها عما يجاورها بقياسات لا تعبر بشكل دقيق عن طبيعة سرعة الرياح في المدينة.</a:t>
            </a:r>
            <a:endParaRPr lang="en-US" sz="2400" smtClean="0">
              <a:ea typeface="Calibri"/>
              <a:cs typeface="Arial"/>
            </a:endParaRPr>
          </a:p>
          <a:p>
            <a:pPr algn="just"/>
            <a:endParaRPr lang="ar-IQ" dirty="0"/>
          </a:p>
        </p:txBody>
      </p:sp>
    </p:spTree>
    <p:extLst>
      <p:ext uri="{BB962C8B-B14F-4D97-AF65-F5344CB8AC3E}">
        <p14:creationId xmlns:p14="http://schemas.microsoft.com/office/powerpoint/2010/main" val="126848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692696"/>
            <a:ext cx="8229600" cy="5433467"/>
          </a:xfrm>
          <a:prstGeom prst="rect">
            <a:avLst/>
          </a:prstGeom>
        </p:spPr>
        <p:txBody>
          <a:bodyPr>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457200" algn="just">
              <a:lnSpc>
                <a:spcPct val="115000"/>
              </a:lnSpc>
            </a:pPr>
            <a:r>
              <a:rPr lang="ar-IQ" smtClean="0">
                <a:ea typeface="Calibri"/>
                <a:cs typeface="Times New Roman"/>
              </a:rPr>
              <a:t>من خلال الاستعراض السابق لعناصر المناخ في المدينة تبين ان هناك عناصر تعد إيجابية في مناخ المدينة، بينما عناصر أخرى أصبحت سلبية فارتفاع الحرارة في وسط المدينة يعد عنصراً إيجابياً لمدن العروض الوسطى والعليا حيث انه حسن كثيراً من جو الشتاء القارس وجعله اقل قساوة، بينما هذا العامل يعد سلبياً في مدن العروض المدارية وخاصة في فصل الصيف، ومن العناصر السلبية انخفاض مدى الرؤية وارتفاع نسبة التلوث في هواء المدن مما أثر كثيراً في الحركة وعلى صحة الإنسان في هذه المدن، واذا عدت كميات الأمطار عاملاً إيجابياً لأول وهلة، فهو في الحقيقة سلبي وذلك لأن الزيادة في سقوط الأمطار تتم فوق المدن التي لا تستفيد منها بشكل مباشر، وقد تكون حسنات الأمطار هي في غسل الهواء المشبع بالملوثات فوق المدن الصناعية. إن مناخ المدينة بمواصفاته التي تعرضنا إليها يعد عند عدد كبير من الباحثين أنموذجاً للتغير المناخي ضمن الإقليم، ولتوضيح هذا التغيير المناخي فلابد من مقارنة مناخ المدينة بمناخ الريف المجاور من اجل الوصول الى تحديد النسب لزيادة أو نقصان العناصر المناخية لمناخ المدينة مقارنة بمناخ الريف المجاور.</a:t>
            </a:r>
            <a:endParaRPr lang="en-US" sz="2400" smtClean="0">
              <a:ea typeface="Calibri"/>
              <a:cs typeface="Arial"/>
            </a:endParaRPr>
          </a:p>
          <a:p>
            <a:pPr algn="just"/>
            <a:endParaRPr lang="ar-IQ" dirty="0"/>
          </a:p>
        </p:txBody>
      </p:sp>
    </p:spTree>
    <p:extLst>
      <p:ext uri="{BB962C8B-B14F-4D97-AF65-F5344CB8AC3E}">
        <p14:creationId xmlns:p14="http://schemas.microsoft.com/office/powerpoint/2010/main" val="62753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836712"/>
            <a:ext cx="8229600" cy="5289451"/>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إن القاعدة التي تبين أن سرعة هواء المدينة اقل من سرعة هواء المناطق المجاورة ليست عامة كما يبدو من نتائج البحوث، ففي دراسة لجاندلر عن سرعة الرياح في وسط مدينة لندن وسرعة الرياح في المطار المجاور، وجد ان سرعة الرياح تختلف بين الليل والنهار ففي النهار , جدول4  , يكون هواء المناطق المجاورة دائما اسرع من الهواء في المدينة، وفي الليل يحدث العكس ويحاول الباحث ان يعطي سبباً لذلك فيذكر أنه في النهار يتغلب عنصر إعاقة الأبنية للرياح وبذلك تقل سرعة الهواء في المدينة عن سرعته في المناطق المجاورة، وتكون طبقة من الهواء المستقر، فان المدينة في هذه الحالة ما زالت ادفأ من المناطق المجاورة، لذلك يكون استقرار الهواء فيها اقل من المناطق المجاورة، مما يؤدي الى حركة رياح اسرع من المناطق المجاورة. </a:t>
            </a:r>
            <a:endParaRPr lang="en-US" sz="2400" smtClean="0">
              <a:ea typeface="Calibri"/>
              <a:cs typeface="Arial"/>
            </a:endParaRPr>
          </a:p>
          <a:p>
            <a:endParaRPr lang="ar-IQ" dirty="0"/>
          </a:p>
        </p:txBody>
      </p:sp>
    </p:spTree>
    <p:extLst>
      <p:ext uri="{BB962C8B-B14F-4D97-AF65-F5344CB8AC3E}">
        <p14:creationId xmlns:p14="http://schemas.microsoft.com/office/powerpoint/2010/main" val="3391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8208912"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77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1600200"/>
            <a:ext cx="8229600" cy="4525963"/>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وبين جاندلر ان ليالي الصيف وأيام وليالي الشتاء تكون فيها الرياح اسرع في المدينة اذا كانت الرياح في سرعتها دون 5،5 متر/ ثا، ولابد من القول أن الاختلاف في السرعة بين هواء المدينة والمناطق المجاورة يقل كلما زادت سرعة الهواء، إن مثال لندن قد لا ينطبق على مدن أخرى، فقد وجد عدد من الباحثين نتائج تختلف بهذا الصدد عن النتيجة التي توصل إليها جاندلر، لذلك يبدو أن لكل مدينة ظروفها والتي تؤثر في اختلاف سرعة الهواء فيها، وأن جميع البحوث التي تناولت اختلاف سرعة الرياح بين المدينة والريف المجاور لم تكن بنفس التفصيل الذي تم في لندن، كما أن اختلاف مواقع أجهزة التسجيل لسرعة الرياح قد يكون لها تأثير مباشر في نتائج الدراسات.</a:t>
            </a:r>
            <a:endParaRPr lang="en-US" sz="2400" smtClean="0">
              <a:ea typeface="Calibri"/>
              <a:cs typeface="Arial"/>
            </a:endParaRPr>
          </a:p>
          <a:p>
            <a:endParaRPr lang="ar-IQ" dirty="0"/>
          </a:p>
        </p:txBody>
      </p:sp>
    </p:spTree>
    <p:extLst>
      <p:ext uri="{BB962C8B-B14F-4D97-AF65-F5344CB8AC3E}">
        <p14:creationId xmlns:p14="http://schemas.microsoft.com/office/powerpoint/2010/main" val="217742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332656"/>
            <a:ext cx="8229600" cy="6525344"/>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أما بالنسبة الى اتجاه الرياح وحركة التيارات الهوائية فوق المدينة، فان الافتراض هو لما كان الهواء في وسط المدينة (الجزيرة الحرارية) يسخن اكثر من الهواء المجاور، فانه سوف يكون تيارات هوائية صاعدة تؤدي الى انخفاض نسبي في الضغط يتطلب جلب هواء من المناطق المجاورة ليحل محل الهواء المتصاعد، وبذلك يتم جلب هواء بارد نسبياً من المناطق المجاورة للمدينة ويسمى بنسيم الريف، إن هذا الافتراض يرتبط اذاً بتكون الجزيرة الحرارية ووضوحها، أي نسبة الاختلاف بين درجة حرارة وسط المدينة والمناطق المجاورة، فاذا كانت الجزيرة الحرارية ضعيفة، فلا يسجل دخول هواء من المناطق المجاورة الى وسط المدينة. وقد أثبتت عدد من البحوث وجود هذا الهواء عندما تكون الجزيرة الحرارية شديدة الوضوح وعندما تكون سرعة الرياح في الإقليم خفيفة أمام اذا ازدادت سرعة الرياح فان هذه الدورة تنعدم ولا يمكن إثباتها، فمن جهة تختفي الجزيرة الحرارية عندما تشتد حركة الرياح، ومن جهة أخرى فان سرعة الرياح العالية تخفي اثر حرمة النسيم، فقد وجد أن مدينة نيويورك يتصاعد منها تيار هوائي من جزيرة منهاتن (قلب المدينة) ليؤدي الى هبوط تيارات هوائية على اطراف المدينة، وأن هواء سطحياً بارداً نسبياً ينساب من المناطق المجاورة الى قلب المدينة عندما تكون سرعة رياح الإقليم خفيفة، وحتى مع وضوح هذه الدورة، فان داخل المدينة تبقى رياحها السطحية اخف من سرعة رياح المناطق المجاورة بسبب العوائق المرتفعة، ويستثنى من ذلك الشوارع التي تمتد باتجاه مواز لحركة الرياح، حيث تكون السرعة فيها اعلى من المناطق المجاورة وذلك لأن الأبنية على جانبي الشارع تحصر الهواء فتزيد من سرعته.</a:t>
            </a:r>
            <a:endParaRPr lang="en-US" sz="2400" smtClean="0">
              <a:ea typeface="Calibri"/>
              <a:cs typeface="Arial"/>
            </a:endParaRPr>
          </a:p>
          <a:p>
            <a:pPr algn="just">
              <a:lnSpc>
                <a:spcPct val="115000"/>
              </a:lnSpc>
            </a:pPr>
            <a:r>
              <a:rPr lang="ar-IQ" smtClean="0">
                <a:ea typeface="Calibri"/>
                <a:cs typeface="Times New Roman"/>
              </a:rPr>
              <a:t> </a:t>
            </a:r>
            <a:endParaRPr lang="en-US" sz="2400" smtClean="0">
              <a:ea typeface="Calibri"/>
              <a:cs typeface="Arial"/>
            </a:endParaRPr>
          </a:p>
          <a:p>
            <a:endParaRPr lang="ar-IQ" dirty="0"/>
          </a:p>
        </p:txBody>
      </p:sp>
    </p:spTree>
    <p:extLst>
      <p:ext uri="{BB962C8B-B14F-4D97-AF65-F5344CB8AC3E}">
        <p14:creationId xmlns:p14="http://schemas.microsoft.com/office/powerpoint/2010/main" val="328018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332656"/>
            <a:ext cx="8229600" cy="6264696"/>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b="1" smtClean="0">
                <a:ea typeface="Calibri"/>
                <a:cs typeface="Times New Roman"/>
              </a:rPr>
              <a:t>التساقط </a:t>
            </a:r>
            <a:r>
              <a:rPr lang="en-US" b="1" smtClean="0">
                <a:latin typeface="Times New Roman"/>
                <a:ea typeface="Calibri"/>
                <a:cs typeface="Arial"/>
              </a:rPr>
              <a:t>Precipitation</a:t>
            </a:r>
            <a:endParaRPr lang="en-US" sz="2400" smtClean="0">
              <a:ea typeface="Calibri"/>
              <a:cs typeface="Arial"/>
            </a:endParaRPr>
          </a:p>
          <a:p>
            <a:pPr algn="just">
              <a:lnSpc>
                <a:spcPct val="115000"/>
              </a:lnSpc>
            </a:pPr>
            <a:r>
              <a:rPr lang="ar-IQ" smtClean="0">
                <a:ea typeface="Calibri"/>
                <a:cs typeface="Times New Roman"/>
              </a:rPr>
              <a:t>هناك جملة عوامل تساعد على زيادة الأمطار فوق المدينة، عن المناطق المجاورة، فهناك عدة مصادر تزيد من بخار الماء في الهواء، وهناك الحرارة المرتفعة التي تؤدي الى عدم استقرار في الهواء مما تساعد على التصاعد فضلاً عن أن أبنية المدينة تعمل عائقاً طبيعياً يساعد على تصاعد مستمر في الهواء وتكون الاضطرابات الهوائية، وهذه العوامل اذا أضيف إليها أيضاً هواء المدينة الذي يحتوي على كمية كبيرة من نوبات التكاثف بسبب ارتفاع نسبة التلوث في هواء المدينة، نكون قد وفرنا 75% من الشروط اللازمة لسقوط الأمطار، ولكن يصعب تحديد تأثير هذه العوامل في إيجاد الفروق في كمية الأمطار الساقطة على المدينة عن الريف، وذلك للأسباب الآتية:</a:t>
            </a:r>
            <a:endParaRPr lang="en-US" sz="2400" smtClean="0">
              <a:ea typeface="Calibri"/>
              <a:cs typeface="Arial"/>
            </a:endParaRPr>
          </a:p>
          <a:p>
            <a:pPr algn="just">
              <a:lnSpc>
                <a:spcPct val="115000"/>
              </a:lnSpc>
            </a:pPr>
            <a:r>
              <a:rPr lang="ar-IQ" smtClean="0">
                <a:ea typeface="Calibri"/>
                <a:cs typeface="Times New Roman"/>
              </a:rPr>
              <a:t>1-لا توجد مناطق قروية خاصة في المناطق التي أجريت عليها الدراسات خالية من النشاط الصناعي.</a:t>
            </a:r>
            <a:endParaRPr lang="en-US" sz="2400" smtClean="0">
              <a:ea typeface="Calibri"/>
              <a:cs typeface="Arial"/>
            </a:endParaRPr>
          </a:p>
          <a:p>
            <a:pPr algn="just">
              <a:lnSpc>
                <a:spcPct val="115000"/>
              </a:lnSpc>
            </a:pPr>
            <a:r>
              <a:rPr lang="ar-IQ" smtClean="0">
                <a:ea typeface="Calibri"/>
                <a:cs typeface="Times New Roman"/>
              </a:rPr>
              <a:t>2-لا توجد تسجيلات دقيقة لتوزيع الأمطار داخل المدينة ولفترات طويلة.</a:t>
            </a:r>
            <a:endParaRPr lang="en-US" sz="2400" smtClean="0">
              <a:ea typeface="Calibri"/>
              <a:cs typeface="Arial"/>
            </a:endParaRPr>
          </a:p>
          <a:p>
            <a:pPr algn="just">
              <a:lnSpc>
                <a:spcPct val="115000"/>
              </a:lnSpc>
            </a:pPr>
            <a:r>
              <a:rPr lang="ar-IQ" smtClean="0">
                <a:ea typeface="Calibri"/>
                <a:cs typeface="Times New Roman"/>
              </a:rPr>
              <a:t>3-يحتوي عدد كبير من المدن التي درست على مسطحات مائية أو مناطق مرتفعة والتي سيكون لها تأثير في زيادة كمية الأمطار.</a:t>
            </a:r>
            <a:endParaRPr lang="en-US" sz="2400" smtClean="0">
              <a:ea typeface="Calibri"/>
              <a:cs typeface="Arial"/>
            </a:endParaRPr>
          </a:p>
          <a:p>
            <a:pPr algn="just">
              <a:lnSpc>
                <a:spcPct val="115000"/>
              </a:lnSpc>
            </a:pPr>
            <a:r>
              <a:rPr lang="ar-IQ" smtClean="0">
                <a:ea typeface="Calibri"/>
                <a:cs typeface="Times New Roman"/>
              </a:rPr>
              <a:t>4-إن التباين الطبيعي في كمية الأمطار ضمن منطقة صغيرة موجود، لذلك يصعب إرجاع أسباب التباين الى العوامل المؤثرة في المدينة أو عوامل أخرى.</a:t>
            </a:r>
            <a:endParaRPr lang="en-US" sz="2400" smtClean="0">
              <a:ea typeface="Calibri"/>
              <a:cs typeface="Arial"/>
            </a:endParaRPr>
          </a:p>
          <a:p>
            <a:pPr marL="0" indent="0">
              <a:buFont typeface="Arial" pitchFamily="34" charset="0"/>
              <a:buNone/>
            </a:pPr>
            <a:endParaRPr lang="ar-IQ" dirty="0"/>
          </a:p>
        </p:txBody>
      </p:sp>
    </p:spTree>
    <p:extLst>
      <p:ext uri="{BB962C8B-B14F-4D97-AF65-F5344CB8AC3E}">
        <p14:creationId xmlns:p14="http://schemas.microsoft.com/office/powerpoint/2010/main" val="119167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476672"/>
            <a:ext cx="8229600" cy="5649491"/>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ومع كل هذه الصعوبات فان جميع البحوث أجمعت على زيادة كمية الأمطار في المدينة  ففي دراسة لجاكنون عن منطقة شيكاغو الصناعية، تبين ان كمية الأمطار وعدد العواصف الرعدية وعدد مرات تساقط البرد قد ازدادت في المدينة منذ عام 1925، ففي الفترة بين 1951 و 1965 ازدادت كمية الأمطار في مدينة لابورت والتي على طريق هبوب الرياح من مدينة شيكاغو بثلاثين ميلاً، حوالي 31% وازدادت عدد أيام العواصف الرعدية حوالي 38%  وعدد أيام البرد 246% وازدادت عدد الأيام التي أمطارها تزيد على 6,5 ملم بمقدار 34% وقد ارجع الباحث أسباب هذه الزيادات الى ازدياد النشاط البشري في المدينة الذي أدى الى رفع نسبة التلوث في هواء المدينة، ان مدينة لابورت تقع قرب بحيرة ميشيغان ويؤثر فيها نسيم البحيرة، لذلك لا يمكن اعتبار هذه المنطقة مثلاً حقيقياً لعدد كبير من المدن التي تفتقر الى هذه الصفات، وفي دراسات مماثلة عن مناطق أخرى فقد وجد ان نسبة الزيادة في العناصر المذكورة سابقاً اقل بكثير مما وجد في مدينة لابورت.</a:t>
            </a:r>
            <a:endParaRPr lang="en-US" sz="2400" smtClean="0">
              <a:ea typeface="Calibri"/>
              <a:cs typeface="Arial"/>
            </a:endParaRPr>
          </a:p>
          <a:p>
            <a:pPr marL="0" indent="0">
              <a:buFont typeface="Arial" pitchFamily="34" charset="0"/>
              <a:buNone/>
            </a:pPr>
            <a:endParaRPr lang="ar-IQ" dirty="0"/>
          </a:p>
        </p:txBody>
      </p:sp>
    </p:spTree>
    <p:extLst>
      <p:ext uri="{BB962C8B-B14F-4D97-AF65-F5344CB8AC3E}">
        <p14:creationId xmlns:p14="http://schemas.microsoft.com/office/powerpoint/2010/main" val="413541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620688"/>
            <a:ext cx="8229600" cy="5904656"/>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لا يتفق الباحثون حول توزيع الأمطار فوق المدينة، فهناك بحوث تبين ان هناك أجزاء من المدينة تستلم كميات اقل من الأمطار، بينما هناك أخرى وهي ليست مركز المدينة اعلى كميات من الأمطار فقد بينت عدد من الدراسات عن مدن مختلفة ان الأمطار الغزيرة تسقط على مجرى الرياح قريباً من مركز المدينة وليس فيه، كما تبين دراسات أخرى ان الأمطار تختلف بين أيام الأسبوع، ففي دراسة عن باريس تبين ان نسبة الأمطار الساقطة خلال أيام الأسبوع تزيد بنسبة 31% على الأمطار الساقطة في يومي السبت والأحد (أيام العطلة). </a:t>
            </a:r>
            <a:endParaRPr lang="en-US" sz="2400" smtClean="0">
              <a:ea typeface="Calibri"/>
              <a:cs typeface="Arial"/>
            </a:endParaRPr>
          </a:p>
          <a:p>
            <a:pPr algn="just"/>
            <a:r>
              <a:rPr lang="ar-IQ" smtClean="0">
                <a:ea typeface="Calibri"/>
                <a:cs typeface="Times New Roman"/>
              </a:rPr>
              <a:t>وفي محاولة لإعطاء أهمية لبعض العوامل التي تساعد على زيادة الأمطار فوق المدينة مقارنة بالمناطق المجاورة فقد ركز الباحثون على عاملين هما زيادة نويات التكاثف في هواء المدينة بسبب التلوث، وارتفاع الحرارة في وسط المدينة نتيجة الطاقة المضافة الى هواء المدينة من المعامل والسيارات وأجهزة التدفئة والتبريد، ولإثبات العامل الأول، فان عدداً من الباحثين حاول معرفة عدد نويات التكاثف التي تؤدي الى زيادة الأمطار، ففي دراسة قام بها مي , وجد أن عدد النويات في الهواء يكون 50 نوية في السنتمتر المكعب الواحد لهواء فوق المحيطات قرببورتوريكو، ازداد هذا العدد الى 2000 في سم</a:t>
            </a:r>
            <a:r>
              <a:rPr lang="ar-IQ" baseline="30000" smtClean="0">
                <a:ea typeface="Calibri"/>
                <a:cs typeface="Times New Roman"/>
              </a:rPr>
              <a:t>3</a:t>
            </a:r>
            <a:r>
              <a:rPr lang="ar-IQ" smtClean="0">
                <a:ea typeface="Calibri"/>
                <a:cs typeface="Times New Roman"/>
              </a:rPr>
              <a:t> وفي مناطق ليست ملوثة ولكنها فوق اليابس، ويتراوح العدد بين 1000 الى 1500 في سم</a:t>
            </a:r>
            <a:r>
              <a:rPr lang="ar-IQ" baseline="30000" smtClean="0">
                <a:ea typeface="Calibri"/>
                <a:cs typeface="Times New Roman"/>
              </a:rPr>
              <a:t>3</a:t>
            </a:r>
            <a:r>
              <a:rPr lang="ar-IQ" smtClean="0">
                <a:ea typeface="Calibri"/>
                <a:cs typeface="Times New Roman"/>
              </a:rPr>
              <a:t>، في مدينة صناعية ويمتد هذا التأثير الى مسافة 160 كم عن المدينة وفي مجرى الهواء، ولكن التطور الحديث في نظرية الاستمطار بين ان المهم هو حجم </a:t>
            </a:r>
            <a:endParaRPr lang="ar-IQ" dirty="0"/>
          </a:p>
        </p:txBody>
      </p:sp>
    </p:spTree>
    <p:extLst>
      <p:ext uri="{BB962C8B-B14F-4D97-AF65-F5344CB8AC3E}">
        <p14:creationId xmlns:p14="http://schemas.microsoft.com/office/powerpoint/2010/main" val="210696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764704"/>
            <a:ext cx="8229600" cy="5361459"/>
          </a:xfrm>
          <a:prstGeom prst="rect">
            <a:avLst/>
          </a:prstGeom>
        </p:spPr>
        <p:txBody>
          <a:bodyPr>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ea typeface="Calibri"/>
                <a:cs typeface="Times New Roman"/>
              </a:rPr>
              <a:t>هذه الذرات ونوعها وليس عددها وذلك لأن الغيوم الدافئة عندما تجد عدداً كبيراً من النويات، فان هذه النويات سوف تتزاحم وتتنافس على جذب بخار الماء من هذه الغيوم مما يؤدي الى صغر حجم ذرة الماء المتكاثف مما يمنع تساقط الأمطار كما أنه في الغيوم الباردة لا تصلح كل ذرات التلوث كنويات وذلك لأن عملية التكاثف تشترط الأجسام الباردة اذ ان تفتيت الغيوم والضباب يعتمد على رش المنطقة بكمية كبيرة من نوبات التكاثف لذلك فان البحوث يجب ان تتجه الى تحديد عدد النويات الصالحة لجذب الماء وحجمها إذ انه على الرغم من ارتفاع عدد نويات التكاثف في هواء المدن، فان كل البحوث تجمع على ان كمية الأمطار فوق المدينة يزداد عن كمية الأمطار الساقطة على الريف المجاور، كما ان عدد أيام التساقط للأمطار والبرد والعواصف الرعدية يزداد فوق المدينة مقارنة بالريف المجاور، وهناك استثناء واحد انفرد به لاندسبرج حيث ذكر أن عدد الأيام التي يتساقط فيها الثلج يكون فوق المدينة اقل من عدد الأيام المسجلة للريف المجاور وذلك لارتفاع درجة حرارة المدينة عن المناطق المجاورة.</a:t>
            </a:r>
            <a:endParaRPr lang="en-US" sz="2400" smtClean="0">
              <a:ea typeface="Calibri"/>
              <a:cs typeface="Arial"/>
            </a:endParaRPr>
          </a:p>
          <a:p>
            <a:pPr algn="just"/>
            <a:endParaRPr lang="ar-IQ" dirty="0"/>
          </a:p>
        </p:txBody>
      </p:sp>
    </p:spTree>
    <p:extLst>
      <p:ext uri="{BB962C8B-B14F-4D97-AF65-F5344CB8AC3E}">
        <p14:creationId xmlns:p14="http://schemas.microsoft.com/office/powerpoint/2010/main" val="24884596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1635</Words>
  <Application>Microsoft Office PowerPoint</Application>
  <PresentationFormat>عرض على الشاشة (3:4)‏</PresentationFormat>
  <Paragraphs>18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21</cp:revision>
  <dcterms:created xsi:type="dcterms:W3CDTF">2020-03-07T16:50:47Z</dcterms:created>
  <dcterms:modified xsi:type="dcterms:W3CDTF">2020-03-08T09:01:02Z</dcterms:modified>
</cp:coreProperties>
</file>