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9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5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546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08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82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550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401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059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6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409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44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079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IQ" smtClean="0"/>
          </a:p>
          <a:p>
            <a:pPr marL="0" indent="0">
              <a:buFont typeface="Arial" pitchFamily="34" charset="0"/>
              <a:buNone/>
            </a:pPr>
            <a:endParaRPr lang="ar-IQ" smtClean="0"/>
          </a:p>
          <a:p>
            <a:pPr marL="0" indent="0">
              <a:buFont typeface="Arial" pitchFamily="34" charset="0"/>
              <a:buNone/>
            </a:pPr>
            <a:r>
              <a:rPr lang="ar-IQ" sz="4800" b="1" smtClean="0"/>
              <a:t>                  </a:t>
            </a:r>
            <a:r>
              <a:rPr lang="ar-IQ" sz="4800" b="1" smtClean="0">
                <a:solidFill>
                  <a:srgbClr val="FF0000"/>
                </a:solidFill>
              </a:rPr>
              <a:t>الفصل الثاني </a:t>
            </a:r>
            <a:endParaRPr lang="ar-IQ" sz="1800" b="1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ar-IQ" sz="1800" b="1" smtClean="0">
                <a:solidFill>
                  <a:srgbClr val="FF0000"/>
                </a:solidFill>
              </a:rPr>
              <a:t>  </a:t>
            </a:r>
            <a:endParaRPr lang="ar-IQ" sz="4800" b="1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ar-IQ" sz="7200" b="1" smtClean="0">
                <a:solidFill>
                  <a:srgbClr val="FF0000"/>
                </a:solidFill>
              </a:rPr>
              <a:t>          مناخ المدينة 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8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548680"/>
            <a:ext cx="8640960" cy="58326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   </a:t>
            </a:r>
            <a:r>
              <a:rPr lang="ar-IQ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ar-IQ" sz="39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مناخ المدينة</a:t>
            </a:r>
            <a:r>
              <a:rPr lang="en-US" sz="39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IQ" sz="39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Urban Climate</a:t>
            </a:r>
            <a:endParaRPr lang="ar-IQ" sz="39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ar-IQ" sz="3600" b="1" smtClean="0">
                <a:latin typeface="Arial" pitchFamily="34" charset="0"/>
                <a:cs typeface="Arial" pitchFamily="34" charset="0"/>
              </a:rPr>
              <a:t>المدينة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City</a:t>
            </a:r>
            <a:r>
              <a:rPr lang="ar-IQ" sz="3600" b="1" smtClean="0">
                <a:latin typeface="Arial" pitchFamily="34" charset="0"/>
                <a:cs typeface="Arial" pitchFamily="34" charset="0"/>
              </a:rPr>
              <a:t> : </a:t>
            </a:r>
            <a:r>
              <a:rPr lang="ar-IQ" sz="2800" smtClean="0">
                <a:latin typeface="Arial" pitchFamily="34" charset="0"/>
                <a:cs typeface="Arial" pitchFamily="34" charset="0"/>
              </a:rPr>
              <a:t>مجموعة كبيرة من البنايات وباحجام واشكال مختلفة , وعدد كبير من الناس يستخدمون الوقود في التسخين والتبريد والنقل , وطرقها معبدة بالاسفلت .</a:t>
            </a:r>
          </a:p>
          <a:p>
            <a:pPr marL="0" indent="0" algn="just">
              <a:buFont typeface="Arial" pitchFamily="34" charset="0"/>
              <a:buNone/>
            </a:pPr>
            <a:r>
              <a:rPr lang="ar-IQ" sz="2800" smtClean="0">
                <a:latin typeface="Arial" pitchFamily="34" charset="0"/>
                <a:cs typeface="Arial" pitchFamily="34" charset="0"/>
              </a:rPr>
              <a:t>هذه المواصفات غيرت من شكل الارض , وغيرت من مكونات الهواء فوق المدينة , وكانت النتيجة ايجاد مناخ خاص بالمدينة : </a:t>
            </a:r>
          </a:p>
          <a:p>
            <a:pPr marL="0" indent="0" algn="just">
              <a:buFont typeface="Arial" pitchFamily="34" charset="0"/>
              <a:buNone/>
            </a:pPr>
            <a:r>
              <a:rPr lang="ar-IQ" sz="2800" smtClean="0">
                <a:latin typeface="Arial" pitchFamily="34" charset="0"/>
                <a:cs typeface="Arial" pitchFamily="34" charset="0"/>
              </a:rPr>
              <a:t>1- في المدينة تكون البنايات عائقا بوجه الرياح</a:t>
            </a:r>
          </a:p>
          <a:p>
            <a:pPr marL="0" indent="0" algn="just">
              <a:buFont typeface="Arial" pitchFamily="34" charset="0"/>
              <a:buNone/>
            </a:pPr>
            <a:r>
              <a:rPr lang="ar-IQ" sz="2800" smtClean="0">
                <a:latin typeface="Arial" pitchFamily="34" charset="0"/>
                <a:cs typeface="Arial" pitchFamily="34" charset="0"/>
              </a:rPr>
              <a:t>2- تتضخم درجة الحرارة من خلال قابلية المدينة العالية على خزن الحرارة.</a:t>
            </a:r>
          </a:p>
          <a:p>
            <a:pPr marL="0" indent="0" algn="just">
              <a:buFont typeface="Arial" pitchFamily="34" charset="0"/>
              <a:buNone/>
            </a:pPr>
            <a:r>
              <a:rPr lang="ar-IQ" sz="2800" smtClean="0">
                <a:latin typeface="Arial" pitchFamily="34" charset="0"/>
                <a:cs typeface="Arial" pitchFamily="34" charset="0"/>
              </a:rPr>
              <a:t>3- تمتص شوارع المدينة نتيجة لونها الغامق الاشعة الشمسية اكثر مما تعكس</a:t>
            </a:r>
          </a:p>
          <a:p>
            <a:pPr marL="0" indent="0" algn="just">
              <a:buFont typeface="Arial" pitchFamily="34" charset="0"/>
              <a:buNone/>
            </a:pPr>
            <a:r>
              <a:rPr lang="ar-IQ" sz="2800" smtClean="0">
                <a:latin typeface="Arial" pitchFamily="34" charset="0"/>
                <a:cs typeface="Arial" pitchFamily="34" charset="0"/>
              </a:rPr>
              <a:t>4- تبقى المدينة جافة نوعا ما لان قابليتها على امتصاص الماء معدومة . </a:t>
            </a:r>
          </a:p>
          <a:p>
            <a:pPr marL="0" indent="0" algn="just">
              <a:buFont typeface="Arial" pitchFamily="34" charset="0"/>
              <a:buNone/>
            </a:pPr>
            <a:r>
              <a:rPr lang="ar-IQ" sz="2800" smtClean="0">
                <a:latin typeface="Arial" pitchFamily="34" charset="0"/>
                <a:cs typeface="Arial" pitchFamily="34" charset="0"/>
              </a:rPr>
              <a:t>5-  هواء المدينة تزداد فيه الغازات التي لها قابلية على امتصاص الاشعاع الارضي</a:t>
            </a:r>
          </a:p>
          <a:p>
            <a:pPr marL="0" indent="0" algn="just">
              <a:buFont typeface="Arial" pitchFamily="34" charset="0"/>
              <a:buNone/>
            </a:pPr>
            <a:r>
              <a:rPr lang="ar-IQ" sz="2800" smtClean="0">
                <a:latin typeface="Arial" pitchFamily="34" charset="0"/>
                <a:cs typeface="Arial" pitchFamily="34" charset="0"/>
              </a:rPr>
              <a:t>6- فيها ملوثات صلبة تساعد على تكاثف عالي لبخار الماء الموجود في الهواء</a:t>
            </a:r>
            <a:endParaRPr lang="ar-IQ" sz="360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404664"/>
            <a:ext cx="8784976" cy="6192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IQ" smtClean="0"/>
              <a:t>ان انشاء المدن ادى الى تغيير في نوع المناخ المحلي السائد مما جعل مناخ المدينة يختلف بنسب متباينة عن مناخ المناطق المجاورة وخاصة الريف . </a:t>
            </a:r>
          </a:p>
          <a:p>
            <a:pPr algn="just"/>
            <a:r>
              <a:rPr lang="ar-IQ" smtClean="0"/>
              <a:t>فجميع العناصر تاثرت اما بشكل ايجابي او سلبي نتيجة هذا التغيير الحاصل في شكل الارض </a:t>
            </a:r>
          </a:p>
          <a:p>
            <a:pPr algn="just"/>
            <a:r>
              <a:rPr lang="ar-IQ" smtClean="0"/>
              <a:t>ان الاختلاف بين مناخ مدينة واخرى يعود الى اختلاف احجام المدن وموقعها الفلكي </a:t>
            </a:r>
          </a:p>
          <a:p>
            <a:pPr algn="just"/>
            <a:r>
              <a:rPr lang="ar-IQ" smtClean="0"/>
              <a:t>انتبه الباحثون منذ نهايات القرن التاسع عشر الى حقيقة اختلاف مناخ المدينة عن مناخ المناطق المجاورة , لذا ظهر عدد كبير من البحوث لتحديد نقاط الاختلاف بين مناخ المدينة ومناخ الريف المجاور وماهي اسباب هذا الاختلاف , ثم محاولات ايجاد حلول عملية للتخلص من الاثار السيئة للمدينة على المناخ , منها تقليص وتخفيف تلوث اجواء المدينة , والوصول الى تصميم مثالي يخفف من تاثير التلوث على مناخ المدينة </a:t>
            </a:r>
          </a:p>
          <a:p>
            <a:pPr algn="just"/>
            <a:r>
              <a:rPr lang="ar-IQ" smtClean="0"/>
              <a:t> ان مناخ المدينة يعد انموذجا مثاليا </a:t>
            </a:r>
            <a:r>
              <a:rPr lang="ar-IQ" b="1" smtClean="0">
                <a:solidFill>
                  <a:srgbClr val="FF0000"/>
                </a:solidFill>
              </a:rPr>
              <a:t>للتغيير المناخي </a:t>
            </a:r>
            <a:r>
              <a:rPr lang="ar-IQ" smtClean="0"/>
              <a:t>المعاكس الذي تكون بسبب النشاط البشري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7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627784" y="404663"/>
            <a:ext cx="309634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4400" b="1" dirty="0" smtClean="0">
                <a:solidFill>
                  <a:srgbClr val="FFFF00"/>
                </a:solidFill>
              </a:rPr>
              <a:t>باريس</a:t>
            </a:r>
            <a:endParaRPr lang="ar-IQ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2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ar-IQ" sz="3600" smtClean="0">
                <a:solidFill>
                  <a:srgbClr val="0070C0"/>
                </a:solidFill>
              </a:rPr>
              <a:t>      </a:t>
            </a:r>
          </a:p>
          <a:p>
            <a:pPr marL="0" indent="0" algn="just">
              <a:buFont typeface="Arial" pitchFamily="34" charset="0"/>
              <a:buNone/>
            </a:pPr>
            <a:endParaRPr lang="ar-IQ" sz="3600" smtClean="0">
              <a:solidFill>
                <a:srgbClr val="0070C0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ar-IQ" sz="3600" smtClean="0">
              <a:solidFill>
                <a:srgbClr val="0070C0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ar-IQ" sz="3600" smtClean="0">
                <a:solidFill>
                  <a:srgbClr val="0070C0"/>
                </a:solidFill>
              </a:rPr>
              <a:t>     </a:t>
            </a:r>
            <a:r>
              <a:rPr lang="ar-IQ" sz="4400" b="1" smtClean="0">
                <a:solidFill>
                  <a:srgbClr val="C00000"/>
                </a:solidFill>
              </a:rPr>
              <a:t>العوامل المساعدة على تكون مناخ المدينة </a:t>
            </a:r>
          </a:p>
          <a:p>
            <a:pPr marL="0" indent="0" algn="just">
              <a:buFont typeface="Arial" pitchFamily="34" charset="0"/>
              <a:buNone/>
            </a:pPr>
            <a:endParaRPr lang="ar-IQ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8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116632"/>
            <a:ext cx="8856984" cy="1301006"/>
          </a:xfrm>
          <a:prstGeom prst="rect">
            <a:avLst/>
          </a:prstGeom>
          <a:noFill/>
        </p:spPr>
        <p:txBody>
          <a:bodyPr>
            <a:normAutofit fontScale="90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C00000"/>
                </a:solidFill>
              </a:rPr>
              <a:t>1</a:t>
            </a:r>
            <a:r>
              <a:rPr lang="ar-IQ" b="1" smtClean="0">
                <a:solidFill>
                  <a:srgbClr val="C00000"/>
                </a:solidFill>
              </a:rPr>
              <a:t>- اختلاف المواد المستعملة في البناء بين الريف والمدينة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4572001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572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67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b="1" smtClean="0">
              <a:solidFill>
                <a:srgbClr val="8064A2">
                  <a:lumMod val="75000"/>
                </a:srgbClr>
              </a:solidFill>
              <a:ea typeface="+mj-ea"/>
              <a:cs typeface="+mj-cs"/>
            </a:endParaRPr>
          </a:p>
          <a:p>
            <a:pPr marL="0" indent="0">
              <a:buFont typeface="Arial" pitchFamily="34" charset="0"/>
              <a:buNone/>
            </a:pPr>
            <a:endParaRPr lang="en-US" sz="4000" b="1" smtClean="0">
              <a:solidFill>
                <a:srgbClr val="8064A2">
                  <a:lumMod val="75000"/>
                </a:srgbClr>
              </a:solidFill>
              <a:ea typeface="+mj-ea"/>
              <a:cs typeface="+mj-cs"/>
            </a:endParaRPr>
          </a:p>
          <a:p>
            <a:pPr marL="0" indent="0">
              <a:buFont typeface="Arial" pitchFamily="34" charset="0"/>
              <a:buNone/>
            </a:pPr>
            <a:endParaRPr lang="en-US" sz="4000" b="1" smtClean="0">
              <a:solidFill>
                <a:srgbClr val="8064A2">
                  <a:lumMod val="75000"/>
                </a:srgbClr>
              </a:solidFill>
              <a:ea typeface="+mj-ea"/>
              <a:cs typeface="+mj-cs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000" b="1" smtClean="0">
                <a:solidFill>
                  <a:srgbClr val="C00000"/>
                </a:solidFill>
                <a:ea typeface="+mj-ea"/>
                <a:cs typeface="+mj-cs"/>
              </a:rPr>
              <a:t>2       </a:t>
            </a:r>
            <a:r>
              <a:rPr lang="ar-IQ" sz="4000" b="1" smtClean="0">
                <a:solidFill>
                  <a:srgbClr val="C00000"/>
                </a:solidFill>
                <a:ea typeface="+mj-ea"/>
                <a:cs typeface="Times New Roman"/>
              </a:rPr>
              <a:t>- الاختلاف الكبير في اشكال واتجاهات بنايات </a:t>
            </a:r>
            <a:r>
              <a:rPr lang="en-US" sz="4000" b="1" smtClean="0">
                <a:solidFill>
                  <a:srgbClr val="C00000"/>
                </a:solidFill>
                <a:ea typeface="+mj-ea"/>
                <a:cs typeface="Times New Roman"/>
              </a:rPr>
              <a:t>               </a:t>
            </a:r>
            <a:r>
              <a:rPr lang="ar-IQ" sz="4000" b="1" smtClean="0">
                <a:solidFill>
                  <a:srgbClr val="C00000"/>
                </a:solidFill>
                <a:ea typeface="+mj-ea"/>
                <a:cs typeface="Times New Roman"/>
              </a:rPr>
              <a:t>المدينة عن الارض المنبسطة في الريف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1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ple\Desktop\20200131_181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6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ple\Desktop\20200131_181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7190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301</Words>
  <Application>Microsoft Office PowerPoint</Application>
  <PresentationFormat>عرض على الشاشة (3:4)‏</PresentationFormat>
  <Paragraphs>29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16</cp:revision>
  <dcterms:created xsi:type="dcterms:W3CDTF">2020-03-07T16:50:47Z</dcterms:created>
  <dcterms:modified xsi:type="dcterms:W3CDTF">2020-03-08T07:42:59Z</dcterms:modified>
</cp:coreProperties>
</file>