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8" r:id="rId4"/>
    <p:sldId id="259" r:id="rId5"/>
    <p:sldId id="261" r:id="rId6"/>
    <p:sldId id="262" r:id="rId7"/>
    <p:sldId id="263" r:id="rId8"/>
    <p:sldId id="260" r:id="rId9"/>
    <p:sldId id="264" r:id="rId10"/>
    <p:sldId id="266" r:id="rId11"/>
    <p:sldId id="265" r:id="rId12"/>
    <p:sldId id="267" r:id="rId13"/>
    <p:sldId id="268"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B2C32FB9-6124-4BBC-950F-ED83A8CB888C}" type="datetimeFigureOut">
              <a:rPr lang="ar-IQ" smtClean="0"/>
              <a:t>24/04/1441</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7B870957-8495-41D1-9FD1-AD9FF661CF14}"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2C32FB9-6124-4BBC-950F-ED83A8CB888C}" type="datetimeFigureOut">
              <a:rPr lang="ar-IQ" smtClean="0"/>
              <a:t>24/04/1441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870957-8495-41D1-9FD1-AD9FF661CF1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2C32FB9-6124-4BBC-950F-ED83A8CB888C}" type="datetimeFigureOut">
              <a:rPr lang="ar-IQ" smtClean="0"/>
              <a:t>24/04/1441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870957-8495-41D1-9FD1-AD9FF661CF1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B2C32FB9-6124-4BBC-950F-ED83A8CB888C}" type="datetimeFigureOut">
              <a:rPr lang="ar-IQ" smtClean="0"/>
              <a:t>24/04/1441</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7B870957-8495-41D1-9FD1-AD9FF661CF1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B2C32FB9-6124-4BBC-950F-ED83A8CB888C}" type="datetimeFigureOut">
              <a:rPr lang="ar-IQ" smtClean="0"/>
              <a:t>24/04/1441</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7B870957-8495-41D1-9FD1-AD9FF661CF14}" type="slidenum">
              <a:rPr lang="ar-IQ" smtClean="0"/>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B2C32FB9-6124-4BBC-950F-ED83A8CB888C}" type="datetimeFigureOut">
              <a:rPr lang="ar-IQ" smtClean="0"/>
              <a:t>24/04/1441</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7B870957-8495-41D1-9FD1-AD9FF661CF14}"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B2C32FB9-6124-4BBC-950F-ED83A8CB888C}" type="datetimeFigureOut">
              <a:rPr lang="ar-IQ" smtClean="0"/>
              <a:t>24/04/1441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7B870957-8495-41D1-9FD1-AD9FF661CF14}" type="slidenum">
              <a:rPr lang="ar-IQ" smtClean="0"/>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B2C32FB9-6124-4BBC-950F-ED83A8CB888C}" type="datetimeFigureOut">
              <a:rPr lang="ar-IQ" smtClean="0"/>
              <a:t>24/04/1441</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870957-8495-41D1-9FD1-AD9FF661CF1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B2C32FB9-6124-4BBC-950F-ED83A8CB888C}" type="datetimeFigureOut">
              <a:rPr lang="ar-IQ" smtClean="0"/>
              <a:t>24/04/1441</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B870957-8495-41D1-9FD1-AD9FF661CF1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B2C32FB9-6124-4BBC-950F-ED83A8CB888C}" type="datetimeFigureOut">
              <a:rPr lang="ar-IQ" smtClean="0"/>
              <a:t>24/04/1441</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B870957-8495-41D1-9FD1-AD9FF661CF14}"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7" name="عنصر نائب للتاريخ 6"/>
          <p:cNvSpPr>
            <a:spLocks noGrp="1"/>
          </p:cNvSpPr>
          <p:nvPr>
            <p:ph type="dt" sz="half" idx="10"/>
          </p:nvPr>
        </p:nvSpPr>
        <p:spPr/>
        <p:txBody>
          <a:bodyPr/>
          <a:lstStyle/>
          <a:p>
            <a:fld id="{B2C32FB9-6124-4BBC-950F-ED83A8CB888C}" type="datetimeFigureOut">
              <a:rPr lang="ar-IQ" smtClean="0"/>
              <a:t>24/04/1441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7B870957-8495-41D1-9FD1-AD9FF661CF14}" type="slidenum">
              <a:rPr lang="ar-IQ" smtClean="0"/>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2C32FB9-6124-4BBC-950F-ED83A8CB888C}" type="datetimeFigureOut">
              <a:rPr lang="ar-IQ" smtClean="0"/>
              <a:t>24/04/1441</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B870957-8495-41D1-9FD1-AD9FF661CF14}" type="slidenum">
              <a:rPr lang="ar-IQ" smtClean="0"/>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79712" y="1700808"/>
            <a:ext cx="5328592" cy="2029944"/>
          </a:xfrm>
        </p:spPr>
        <p:txBody>
          <a:bodyPr>
            <a:normAutofit/>
          </a:bodyPr>
          <a:lstStyle/>
          <a:p>
            <a:pPr algn="ctr"/>
            <a:r>
              <a:rPr lang="ar-IQ" sz="3200" dirty="0" smtClean="0">
                <a:latin typeface="Simplified Arabic" pitchFamily="18" charset="-78"/>
                <a:cs typeface="Simplified Arabic" pitchFamily="18" charset="-78"/>
              </a:rPr>
              <a:t>نموذج التعلم التوليدي</a:t>
            </a:r>
            <a:br>
              <a:rPr lang="ar-IQ" sz="3200" dirty="0" smtClean="0">
                <a:latin typeface="Simplified Arabic" pitchFamily="18" charset="-78"/>
                <a:cs typeface="Simplified Arabic" pitchFamily="18" charset="-78"/>
              </a:rPr>
            </a:br>
            <a:r>
              <a:rPr lang="ar-IQ" sz="3200" dirty="0" err="1" smtClean="0">
                <a:latin typeface="Simplified Arabic" pitchFamily="18" charset="-78"/>
                <a:cs typeface="Simplified Arabic" pitchFamily="18" charset="-78"/>
              </a:rPr>
              <a:t>فيجوتيسكي</a:t>
            </a:r>
            <a:r>
              <a:rPr lang="ar-IQ" sz="3200" dirty="0" smtClean="0">
                <a:latin typeface="Simplified Arabic" pitchFamily="18" charset="-78"/>
                <a:cs typeface="Simplified Arabic" pitchFamily="18" charset="-78"/>
              </a:rPr>
              <a:t> </a:t>
            </a:r>
            <a:endParaRPr lang="ar-IQ" sz="3200" dirty="0">
              <a:latin typeface="Simplified Arabic" pitchFamily="18" charset="-78"/>
              <a:cs typeface="Simplified Arabic" pitchFamily="18" charset="-78"/>
            </a:endParaRPr>
          </a:p>
        </p:txBody>
      </p:sp>
      <p:sp>
        <p:nvSpPr>
          <p:cNvPr id="3" name="عنوان فرعي 2"/>
          <p:cNvSpPr>
            <a:spLocks noGrp="1"/>
          </p:cNvSpPr>
          <p:nvPr>
            <p:ph type="subTitle" idx="1"/>
          </p:nvPr>
        </p:nvSpPr>
        <p:spPr>
          <a:xfrm>
            <a:off x="1371600" y="3717032"/>
            <a:ext cx="6296744" cy="1512168"/>
          </a:xfrm>
        </p:spPr>
        <p:txBody>
          <a:bodyPr>
            <a:normAutofit/>
          </a:bodyPr>
          <a:lstStyle/>
          <a:p>
            <a:pPr algn="ctr"/>
            <a:r>
              <a:rPr lang="ar-IQ" dirty="0" smtClean="0">
                <a:latin typeface="Simplified Arabic" pitchFamily="18" charset="-78"/>
                <a:cs typeface="Simplified Arabic" pitchFamily="18" charset="-78"/>
              </a:rPr>
              <a:t>الاستاذ الدكتور </a:t>
            </a:r>
          </a:p>
          <a:p>
            <a:pPr algn="ctr"/>
            <a:r>
              <a:rPr lang="ar-IQ" dirty="0" smtClean="0">
                <a:latin typeface="Simplified Arabic" pitchFamily="18" charset="-78"/>
                <a:cs typeface="Simplified Arabic" pitchFamily="18" charset="-78"/>
              </a:rPr>
              <a:t>حيدر كريم سكر </a:t>
            </a:r>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1878975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sz="3200" b="1" dirty="0" smtClean="0">
                <a:latin typeface="Simplified Arabic" pitchFamily="18" charset="-78"/>
                <a:cs typeface="Simplified Arabic" pitchFamily="18" charset="-78"/>
              </a:rPr>
              <a:t>خطوات النموذج </a:t>
            </a:r>
            <a:r>
              <a:rPr lang="ar-IQ" dirty="0" smtClean="0"/>
              <a:t>:</a:t>
            </a:r>
            <a:endParaRPr lang="ar-IQ" dirty="0"/>
          </a:p>
        </p:txBody>
      </p:sp>
      <p:sp>
        <p:nvSpPr>
          <p:cNvPr id="3" name="عنصر نائب للمحتوى 2"/>
          <p:cNvSpPr>
            <a:spLocks noGrp="1"/>
          </p:cNvSpPr>
          <p:nvPr>
            <p:ph idx="1"/>
          </p:nvPr>
        </p:nvSpPr>
        <p:spPr/>
        <p:txBody>
          <a:bodyPr>
            <a:normAutofit fontScale="85000" lnSpcReduction="20000"/>
          </a:bodyPr>
          <a:lstStyle/>
          <a:p>
            <a:r>
              <a:rPr lang="ar-IQ" dirty="0" smtClean="0">
                <a:latin typeface="Simplified Arabic" pitchFamily="18" charset="-78"/>
                <a:cs typeface="Simplified Arabic" pitchFamily="18" charset="-78"/>
              </a:rPr>
              <a:t>يتكون </a:t>
            </a:r>
            <a:r>
              <a:rPr lang="ar-IQ" dirty="0">
                <a:latin typeface="Simplified Arabic" pitchFamily="18" charset="-78"/>
                <a:cs typeface="Simplified Arabic" pitchFamily="18" charset="-78"/>
              </a:rPr>
              <a:t>نموذج التعلم التوليدي </a:t>
            </a:r>
            <a:r>
              <a:rPr lang="ar-IQ" dirty="0" smtClean="0">
                <a:latin typeface="Simplified Arabic" pitchFamily="18" charset="-78"/>
                <a:cs typeface="Simplified Arabic" pitchFamily="18" charset="-78"/>
              </a:rPr>
              <a:t>من </a:t>
            </a:r>
            <a:r>
              <a:rPr lang="ar-IQ" dirty="0">
                <a:latin typeface="Simplified Arabic" pitchFamily="18" charset="-78"/>
                <a:cs typeface="Simplified Arabic" pitchFamily="18" charset="-78"/>
              </a:rPr>
              <a:t>أربع مراحل أو أطوار تعليمية وهي : </a:t>
            </a:r>
          </a:p>
          <a:p>
            <a:pPr algn="just"/>
            <a:r>
              <a:rPr lang="ar-IQ" dirty="0">
                <a:latin typeface="Simplified Arabic" pitchFamily="18" charset="-78"/>
                <a:cs typeface="Simplified Arabic" pitchFamily="18" charset="-78"/>
              </a:rPr>
              <a:t>الطور التمهيدي:</a:t>
            </a:r>
            <a:r>
              <a:rPr lang="en-US" dirty="0">
                <a:latin typeface="Simplified Arabic" pitchFamily="18" charset="-78"/>
                <a:cs typeface="Simplified Arabic" pitchFamily="18" charset="-78"/>
              </a:rPr>
              <a:t>Preliminary </a:t>
            </a:r>
          </a:p>
          <a:p>
            <a:pPr algn="just"/>
            <a:r>
              <a:rPr lang="ar-IQ" dirty="0" smtClean="0">
                <a:latin typeface="Simplified Arabic" pitchFamily="18" charset="-78"/>
                <a:cs typeface="Simplified Arabic" pitchFamily="18" charset="-78"/>
              </a:rPr>
              <a:t>فيها </a:t>
            </a:r>
            <a:r>
              <a:rPr lang="ar-IQ" dirty="0">
                <a:latin typeface="Simplified Arabic" pitchFamily="18" charset="-78"/>
                <a:cs typeface="Simplified Arabic" pitchFamily="18" charset="-78"/>
              </a:rPr>
              <a:t>يمهد المعلم للدرس من خلال المناقشة الحوارية وإثارة الأسئلة ويستجيب الطلبة إما بالإجابة اللفظية أو الكتابة في دفاترهم اليومية ، فاللغة بين المعلم والطلبة تصبح أداة نفسية للتفكير والتحدث والعمل والرؤية ، وفي هذه المرحلة تتضح المفاهيم اليومية التي لدى المعلمين من خلال اللغة والكتابة والعمل ومحورها التفكير الفردي للطلبة </a:t>
            </a:r>
            <a:r>
              <a:rPr lang="ar-IQ" dirty="0" err="1">
                <a:latin typeface="Simplified Arabic" pitchFamily="18" charset="-78"/>
                <a:cs typeface="Simplified Arabic" pitchFamily="18" charset="-78"/>
              </a:rPr>
              <a:t>إتجاه</a:t>
            </a:r>
            <a:r>
              <a:rPr lang="ar-IQ" dirty="0">
                <a:latin typeface="Simplified Arabic" pitchFamily="18" charset="-78"/>
                <a:cs typeface="Simplified Arabic" pitchFamily="18" charset="-78"/>
              </a:rPr>
              <a:t> المفهوم.</a:t>
            </a:r>
          </a:p>
          <a:p>
            <a:pPr algn="just"/>
            <a:r>
              <a:rPr lang="ar-IQ" dirty="0">
                <a:latin typeface="Simplified Arabic" pitchFamily="18" charset="-78"/>
                <a:cs typeface="Simplified Arabic" pitchFamily="18" charset="-78"/>
              </a:rPr>
              <a:t>الطور </a:t>
            </a:r>
            <a:r>
              <a:rPr lang="ar-IQ" dirty="0" err="1">
                <a:latin typeface="Simplified Arabic" pitchFamily="18" charset="-78"/>
                <a:cs typeface="Simplified Arabic" pitchFamily="18" charset="-78"/>
              </a:rPr>
              <a:t>التركيزي</a:t>
            </a:r>
            <a:r>
              <a:rPr lang="ar-IQ" dirty="0">
                <a:latin typeface="Simplified Arabic" pitchFamily="18" charset="-78"/>
                <a:cs typeface="Simplified Arabic" pitchFamily="18" charset="-78"/>
              </a:rPr>
              <a:t> </a:t>
            </a:r>
            <a:r>
              <a:rPr lang="ar-IQ" dirty="0" smtClean="0">
                <a:latin typeface="Simplified Arabic" pitchFamily="18" charset="-78"/>
                <a:cs typeface="Simplified Arabic" pitchFamily="18" charset="-78"/>
              </a:rPr>
              <a:t>:البؤرة</a:t>
            </a:r>
            <a:r>
              <a:rPr lang="en-US" dirty="0" smtClean="0">
                <a:latin typeface="Simplified Arabic" pitchFamily="18" charset="-78"/>
                <a:cs typeface="Simplified Arabic" pitchFamily="18" charset="-78"/>
              </a:rPr>
              <a:t>Focus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فيها يوجه المعلم الطلبة للعمل في مجموعات صغيرة فيوصل بين المعرفة اليومية والمعرفة المستهدفة, ويركز عمل الطلبة على المفاهيم المستهدفة مع تقديم المصطلحات العلمية وإتاحة الفرصة للمفاوضة والحوار بين المجموعات, فيمر الطلبة بخبرة المفهوم</a:t>
            </a:r>
            <a:r>
              <a:rPr lang="ar-IQ" dirty="0"/>
              <a:t>.</a:t>
            </a:r>
          </a:p>
          <a:p>
            <a:endParaRPr lang="ar-IQ" dirty="0"/>
          </a:p>
        </p:txBody>
      </p:sp>
    </p:spTree>
    <p:extLst>
      <p:ext uri="{BB962C8B-B14F-4D97-AF65-F5344CB8AC3E}">
        <p14:creationId xmlns:p14="http://schemas.microsoft.com/office/powerpoint/2010/main" val="2423026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19256" cy="5001419"/>
          </a:xfrm>
        </p:spPr>
        <p:txBody>
          <a:bodyPr/>
          <a:lstStyle/>
          <a:p>
            <a:pPr algn="just"/>
            <a:r>
              <a:rPr lang="ar-IQ" dirty="0"/>
              <a:t> </a:t>
            </a:r>
            <a:r>
              <a:rPr lang="ar-IQ" sz="2800" dirty="0">
                <a:latin typeface="Simplified Arabic" pitchFamily="18" charset="-78"/>
                <a:cs typeface="Simplified Arabic" pitchFamily="18" charset="-78"/>
              </a:rPr>
              <a:t>الطور </a:t>
            </a:r>
            <a:r>
              <a:rPr lang="ar-IQ" sz="2800" dirty="0" smtClean="0">
                <a:latin typeface="Simplified Arabic" pitchFamily="18" charset="-78"/>
                <a:cs typeface="Simplified Arabic" pitchFamily="18" charset="-78"/>
              </a:rPr>
              <a:t>المتعارض : التحدي </a:t>
            </a:r>
            <a:r>
              <a:rPr lang="en-US" sz="2800" dirty="0" smtClean="0">
                <a:latin typeface="Simplified Arabic" pitchFamily="18" charset="-78"/>
                <a:cs typeface="Simplified Arabic" pitchFamily="18" charset="-78"/>
              </a:rPr>
              <a:t>Challenge</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في هذا الطور يقود المعلم مناقشة الفصل بالكامل مع إتاحة الفرصة للطلبة للمساهمة بملاحظاتهم وفهمهم ورؤية أنشطة الفصل بالكامل ومساعدتهم بالدعائم التعليمية المناسبة, على إعادة تقديم المصطلحات العلمية, والتحدي بين ما كان يعرفه المعلم في الطور التمهيدي وما عرفه أثناء التعلم.</a:t>
            </a:r>
          </a:p>
          <a:p>
            <a:pPr algn="just"/>
            <a:r>
              <a:rPr lang="ar-IQ" sz="2800" dirty="0" smtClean="0">
                <a:latin typeface="Simplified Arabic" pitchFamily="18" charset="-78"/>
                <a:cs typeface="Simplified Arabic" pitchFamily="18" charset="-78"/>
              </a:rPr>
              <a:t>طور التطبيق : </a:t>
            </a:r>
            <a:r>
              <a:rPr lang="en-US" sz="2800" dirty="0" smtClean="0">
                <a:latin typeface="Simplified Arabic" pitchFamily="18" charset="-78"/>
                <a:cs typeface="Simplified Arabic" pitchFamily="18" charset="-78"/>
              </a:rPr>
              <a:t> Application</a:t>
            </a:r>
            <a:r>
              <a:rPr lang="ar-IQ" sz="2800" dirty="0" smtClean="0">
                <a:latin typeface="Simplified Arabic" pitchFamily="18" charset="-78"/>
                <a:cs typeface="Simplified Arabic" pitchFamily="18" charset="-78"/>
              </a:rPr>
              <a:t>تستخدم </a:t>
            </a:r>
            <a:r>
              <a:rPr lang="ar-IQ" sz="2800" dirty="0">
                <a:latin typeface="Simplified Arabic" pitchFamily="18" charset="-78"/>
                <a:cs typeface="Simplified Arabic" pitchFamily="18" charset="-78"/>
              </a:rPr>
              <a:t>المفاهيم العلمية كأدوات وظيفية لحل المشكلات وإيجاد نتائج وتطبيقات في مواقف حياتية جديدة كما تساعد على توسيع نطاق المفهوم </a:t>
            </a:r>
          </a:p>
        </p:txBody>
      </p:sp>
    </p:spTree>
    <p:extLst>
      <p:ext uri="{BB962C8B-B14F-4D97-AF65-F5344CB8AC3E}">
        <p14:creationId xmlns:p14="http://schemas.microsoft.com/office/powerpoint/2010/main" val="124475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457200"/>
            <a:ext cx="8659688" cy="883568"/>
          </a:xfrm>
        </p:spPr>
        <p:style>
          <a:lnRef idx="1">
            <a:schemeClr val="dk1"/>
          </a:lnRef>
          <a:fillRef idx="2">
            <a:schemeClr val="dk1"/>
          </a:fillRef>
          <a:effectRef idx="1">
            <a:schemeClr val="dk1"/>
          </a:effectRef>
          <a:fontRef idx="minor">
            <a:schemeClr val="dk1"/>
          </a:fontRef>
        </p:style>
        <p:txBody>
          <a:bodyPr/>
          <a:lstStyle/>
          <a:p>
            <a:pPr algn="r"/>
            <a:r>
              <a:rPr lang="ar-IQ" sz="2800" b="1" dirty="0" smtClean="0">
                <a:latin typeface="Simplified Arabic" pitchFamily="18" charset="-78"/>
                <a:cs typeface="Simplified Arabic" pitchFamily="18" charset="-78"/>
              </a:rPr>
              <a:t>تطبيق النموذج </a:t>
            </a:r>
            <a:r>
              <a:rPr lang="ar-IQ" dirty="0" smtClean="0"/>
              <a:t>:</a:t>
            </a:r>
            <a:endParaRPr lang="ar-IQ" dirty="0"/>
          </a:p>
        </p:txBody>
      </p:sp>
      <p:sp>
        <p:nvSpPr>
          <p:cNvPr id="3" name="عنصر نائب للمحتوى 2"/>
          <p:cNvSpPr>
            <a:spLocks noGrp="1"/>
          </p:cNvSpPr>
          <p:nvPr>
            <p:ph idx="1"/>
          </p:nvPr>
        </p:nvSpPr>
        <p:spPr/>
        <p:txBody>
          <a:bodyPr>
            <a:normAutofit/>
          </a:bodyPr>
          <a:lstStyle/>
          <a:p>
            <a:pPr algn="just"/>
            <a:r>
              <a:rPr lang="ar-IQ" sz="2800" dirty="0" smtClean="0">
                <a:latin typeface="Simplified Arabic" pitchFamily="18" charset="-78"/>
                <a:cs typeface="Simplified Arabic" pitchFamily="18" charset="-78"/>
              </a:rPr>
              <a:t>يبدا الدرس من قبل المعلم عن طريق المناقشة </a:t>
            </a:r>
            <a:r>
              <a:rPr lang="ar-IQ" sz="2800" dirty="0">
                <a:latin typeface="Simplified Arabic" pitchFamily="18" charset="-78"/>
                <a:cs typeface="Simplified Arabic" pitchFamily="18" charset="-78"/>
              </a:rPr>
              <a:t>مع </a:t>
            </a:r>
            <a:r>
              <a:rPr lang="ar-IQ" sz="2800" dirty="0" smtClean="0">
                <a:latin typeface="Simplified Arabic" pitchFamily="18" charset="-78"/>
                <a:cs typeface="Simplified Arabic" pitchFamily="18" charset="-78"/>
              </a:rPr>
              <a:t>الطلبة. </a:t>
            </a:r>
            <a:r>
              <a:rPr lang="ar-IQ" sz="2800" dirty="0">
                <a:latin typeface="Simplified Arabic" pitchFamily="18" charset="-78"/>
                <a:cs typeface="Simplified Arabic" pitchFamily="18" charset="-78"/>
              </a:rPr>
              <a:t>هذه المناقشة تعد التفاعل الاجتماعي بين المعلم والطالب وبين الطالب والطالب الأخر. وبالإضافة ذلك، وهي توفير الفرصة له لتغلب الصعوبات التي </a:t>
            </a:r>
            <a:r>
              <a:rPr lang="ar-IQ" sz="2800" dirty="0" err="1">
                <a:latin typeface="Simplified Arabic" pitchFamily="18" charset="-78"/>
                <a:cs typeface="Simplified Arabic" pitchFamily="18" charset="-78"/>
              </a:rPr>
              <a:t>يواجهها</a:t>
            </a:r>
            <a:r>
              <a:rPr lang="ar-IQ" sz="2800" dirty="0">
                <a:latin typeface="Simplified Arabic" pitchFamily="18" charset="-78"/>
                <a:cs typeface="Simplified Arabic" pitchFamily="18" charset="-78"/>
              </a:rPr>
              <a:t> بطريقة المناقشة مع الأقران أو بطريقة </a:t>
            </a:r>
            <a:r>
              <a:rPr lang="ar-IQ" sz="2800" dirty="0" smtClean="0">
                <a:latin typeface="Simplified Arabic" pitchFamily="18" charset="-78"/>
                <a:cs typeface="Simplified Arabic" pitchFamily="18" charset="-78"/>
              </a:rPr>
              <a:t>اسئلة </a:t>
            </a:r>
            <a:r>
              <a:rPr lang="ar-IQ" sz="2800" dirty="0">
                <a:latin typeface="Simplified Arabic" pitchFamily="18" charset="-78"/>
                <a:cs typeface="Simplified Arabic" pitchFamily="18" charset="-78"/>
              </a:rPr>
              <a:t>عن الصعوبات إلى أصدقائه الذين لديهم القدرة أو المعرفة أكثر منه. ولذلك، لابد على الطالب </a:t>
            </a:r>
            <a:r>
              <a:rPr lang="ar-IQ" sz="2800" dirty="0" smtClean="0">
                <a:latin typeface="Simplified Arabic" pitchFamily="18" charset="-78"/>
                <a:cs typeface="Simplified Arabic" pitchFamily="18" charset="-78"/>
              </a:rPr>
              <a:t>أن </a:t>
            </a:r>
            <a:r>
              <a:rPr lang="ar-IQ" sz="2800" dirty="0">
                <a:latin typeface="Simplified Arabic" pitchFamily="18" charset="-78"/>
                <a:cs typeface="Simplified Arabic" pitchFamily="18" charset="-78"/>
              </a:rPr>
              <a:t>يتعلم من </a:t>
            </a:r>
            <a:r>
              <a:rPr lang="ar-IQ" sz="2800" dirty="0" smtClean="0">
                <a:latin typeface="Simplified Arabic" pitchFamily="18" charset="-78"/>
                <a:cs typeface="Simplified Arabic" pitchFamily="18" charset="-78"/>
              </a:rPr>
              <a:t>خبرة </a:t>
            </a:r>
            <a:r>
              <a:rPr lang="ar-IQ" sz="2800" dirty="0">
                <a:latin typeface="Simplified Arabic" pitchFamily="18" charset="-78"/>
                <a:cs typeface="Simplified Arabic" pitchFamily="18" charset="-78"/>
              </a:rPr>
              <a:t>أصدقائه لاكتشاف الحلول على الصعوبات التي </a:t>
            </a:r>
            <a:r>
              <a:rPr lang="ar-IQ" sz="2800" dirty="0" err="1">
                <a:latin typeface="Simplified Arabic" pitchFamily="18" charset="-78"/>
                <a:cs typeface="Simplified Arabic" pitchFamily="18" charset="-78"/>
              </a:rPr>
              <a:t>يواجهها</a:t>
            </a:r>
            <a:r>
              <a:rPr lang="ar-IQ" sz="2800" dirty="0">
                <a:latin typeface="Simplified Arabic" pitchFamily="18" charset="-78"/>
                <a:cs typeface="Simplified Arabic" pitchFamily="18" charset="-78"/>
              </a:rPr>
              <a:t>.</a:t>
            </a:r>
          </a:p>
        </p:txBody>
      </p:sp>
    </p:spTree>
    <p:extLst>
      <p:ext uri="{BB962C8B-B14F-4D97-AF65-F5344CB8AC3E}">
        <p14:creationId xmlns:p14="http://schemas.microsoft.com/office/powerpoint/2010/main" val="4249099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19256" cy="5073427"/>
          </a:xfrm>
        </p:spPr>
        <p:txBody>
          <a:bodyPr/>
          <a:lstStyle/>
          <a:p>
            <a:pPr algn="just"/>
            <a:r>
              <a:rPr lang="ar-IQ" sz="2800" dirty="0" smtClean="0">
                <a:latin typeface="Simplified Arabic" pitchFamily="18" charset="-78"/>
                <a:cs typeface="Simplified Arabic" pitchFamily="18" charset="-78"/>
              </a:rPr>
              <a:t>تصمم المادة وتعد وفقا </a:t>
            </a:r>
            <a:r>
              <a:rPr lang="ar-IQ" sz="2800" dirty="0" err="1" smtClean="0">
                <a:latin typeface="Simplified Arabic" pitchFamily="18" charset="-78"/>
                <a:cs typeface="Simplified Arabic" pitchFamily="18" charset="-78"/>
              </a:rPr>
              <a:t>لاهداف</a:t>
            </a:r>
            <a:r>
              <a:rPr lang="ar-IQ" sz="2800" dirty="0" smtClean="0">
                <a:latin typeface="Simplified Arabic" pitchFamily="18" charset="-78"/>
                <a:cs typeface="Simplified Arabic" pitchFamily="18" charset="-78"/>
              </a:rPr>
              <a:t> التعليم والمعرفة السابقة للطلبة والوقت المتاح والمكان المتاح وعدد الطلبة  وان تكون المادة </a:t>
            </a:r>
            <a:r>
              <a:rPr lang="ar-IQ" sz="2800" dirty="0">
                <a:latin typeface="Simplified Arabic" pitchFamily="18" charset="-78"/>
                <a:cs typeface="Simplified Arabic" pitchFamily="18" charset="-78"/>
              </a:rPr>
              <a:t>التي تقدم </a:t>
            </a:r>
            <a:r>
              <a:rPr lang="ar-IQ" sz="2800" dirty="0" smtClean="0">
                <a:latin typeface="Simplified Arabic" pitchFamily="18" charset="-78"/>
                <a:cs typeface="Simplified Arabic" pitchFamily="18" charset="-78"/>
              </a:rPr>
              <a:t>تكون ذات </a:t>
            </a:r>
            <a:r>
              <a:rPr lang="ar-IQ" sz="2800" dirty="0">
                <a:latin typeface="Simplified Arabic" pitchFamily="18" charset="-78"/>
                <a:cs typeface="Simplified Arabic" pitchFamily="18" charset="-78"/>
              </a:rPr>
              <a:t>الصلة بالبيئة التعليمية </a:t>
            </a:r>
            <a:r>
              <a:rPr lang="ar-IQ" sz="2800" dirty="0" smtClean="0">
                <a:latin typeface="Simplified Arabic" pitchFamily="18" charset="-78"/>
                <a:cs typeface="Simplified Arabic" pitchFamily="18" charset="-78"/>
              </a:rPr>
              <a:t>للطلبة </a:t>
            </a:r>
            <a:r>
              <a:rPr lang="ar-IQ" sz="2800" dirty="0">
                <a:latin typeface="Simplified Arabic" pitchFamily="18" charset="-78"/>
                <a:cs typeface="Simplified Arabic" pitchFamily="18" charset="-78"/>
              </a:rPr>
              <a:t>في حياتهم اليومية، </a:t>
            </a:r>
            <a:r>
              <a:rPr lang="ar-IQ" sz="2800" dirty="0" smtClean="0">
                <a:latin typeface="Simplified Arabic" pitchFamily="18" charset="-78"/>
                <a:cs typeface="Simplified Arabic" pitchFamily="18" charset="-78"/>
              </a:rPr>
              <a:t>ومن  </a:t>
            </a:r>
            <a:r>
              <a:rPr lang="ar-IQ" sz="2800" dirty="0">
                <a:latin typeface="Simplified Arabic" pitchFamily="18" charset="-78"/>
                <a:cs typeface="Simplified Arabic" pitchFamily="18" charset="-78"/>
              </a:rPr>
              <a:t>الخبرة </a:t>
            </a:r>
            <a:r>
              <a:rPr lang="ar-IQ" sz="2800" dirty="0" smtClean="0">
                <a:latin typeface="Simplified Arabic" pitchFamily="18" charset="-78"/>
                <a:cs typeface="Simplified Arabic" pitchFamily="18" charset="-78"/>
              </a:rPr>
              <a:t>التي حولهم</a:t>
            </a:r>
            <a:r>
              <a:rPr lang="ar-IQ" dirty="0"/>
              <a:t>. </a:t>
            </a:r>
            <a:endParaRPr lang="ar-IQ" dirty="0" smtClean="0"/>
          </a:p>
          <a:p>
            <a:pPr algn="just"/>
            <a:r>
              <a:rPr lang="ar-IQ" sz="2800" dirty="0" smtClean="0">
                <a:latin typeface="Simplified Arabic" pitchFamily="18" charset="-78"/>
                <a:cs typeface="Simplified Arabic" pitchFamily="18" charset="-78"/>
              </a:rPr>
              <a:t>الاستراتيجية </a:t>
            </a:r>
            <a:r>
              <a:rPr lang="ar-IQ" sz="2800" dirty="0">
                <a:latin typeface="Simplified Arabic" pitchFamily="18" charset="-78"/>
                <a:cs typeface="Simplified Arabic" pitchFamily="18" charset="-78"/>
              </a:rPr>
              <a:t>التي </a:t>
            </a:r>
            <a:r>
              <a:rPr lang="ar-IQ" sz="2800" dirty="0" smtClean="0">
                <a:latin typeface="Simplified Arabic" pitchFamily="18" charset="-78"/>
                <a:cs typeface="Simplified Arabic" pitchFamily="18" charset="-78"/>
              </a:rPr>
              <a:t>تستخدم في الدرس هي التي تركز  </a:t>
            </a:r>
            <a:r>
              <a:rPr lang="ar-IQ" sz="2800" dirty="0">
                <a:latin typeface="Simplified Arabic" pitchFamily="18" charset="-78"/>
                <a:cs typeface="Simplified Arabic" pitchFamily="18" charset="-78"/>
              </a:rPr>
              <a:t>على دور الطالب ونشاطه </a:t>
            </a:r>
            <a:r>
              <a:rPr lang="ar-IQ" sz="2800" dirty="0" smtClean="0">
                <a:latin typeface="Simplified Arabic" pitchFamily="18" charset="-78"/>
                <a:cs typeface="Simplified Arabic" pitchFamily="18" charset="-78"/>
              </a:rPr>
              <a:t>في التعليم</a:t>
            </a:r>
            <a:r>
              <a:rPr lang="ar-IQ" sz="2800" dirty="0">
                <a:latin typeface="Simplified Arabic" pitchFamily="18" charset="-78"/>
                <a:cs typeface="Simplified Arabic" pitchFamily="18" charset="-78"/>
              </a:rPr>
              <a:t>. بالإضافة </a:t>
            </a:r>
            <a:r>
              <a:rPr lang="ar-IQ" sz="2800" dirty="0" smtClean="0">
                <a:latin typeface="Simplified Arabic" pitchFamily="18" charset="-78"/>
                <a:cs typeface="Simplified Arabic" pitchFamily="18" charset="-78"/>
              </a:rPr>
              <a:t>الى ذلك</a:t>
            </a:r>
            <a:r>
              <a:rPr lang="ar-IQ" sz="2800" dirty="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يكون الطالب مسؤول عن النتائج التي يحصل عليها .</a:t>
            </a:r>
          </a:p>
          <a:p>
            <a:pPr algn="just"/>
            <a:r>
              <a:rPr lang="ar-IQ" sz="2800" dirty="0" smtClean="0">
                <a:latin typeface="Simplified Arabic" pitchFamily="18" charset="-78"/>
                <a:cs typeface="Simplified Arabic" pitchFamily="18" charset="-78"/>
              </a:rPr>
              <a:t> </a:t>
            </a:r>
            <a:r>
              <a:rPr lang="ar-IQ" sz="2800" dirty="0">
                <a:latin typeface="Simplified Arabic" pitchFamily="18" charset="-78"/>
                <a:cs typeface="Simplified Arabic" pitchFamily="18" charset="-78"/>
              </a:rPr>
              <a:t>أما دور </a:t>
            </a:r>
            <a:r>
              <a:rPr lang="ar-IQ" sz="2800" dirty="0" smtClean="0">
                <a:latin typeface="Simplified Arabic" pitchFamily="18" charset="-78"/>
                <a:cs typeface="Simplified Arabic" pitchFamily="18" charset="-78"/>
              </a:rPr>
              <a:t>المعلم </a:t>
            </a:r>
            <a:r>
              <a:rPr lang="ar-IQ" sz="2800" dirty="0">
                <a:latin typeface="Simplified Arabic" pitchFamily="18" charset="-78"/>
                <a:cs typeface="Simplified Arabic" pitchFamily="18" charset="-78"/>
              </a:rPr>
              <a:t>وهو </a:t>
            </a:r>
            <a:r>
              <a:rPr lang="ar-IQ" sz="2800" dirty="0" smtClean="0">
                <a:latin typeface="Simplified Arabic" pitchFamily="18" charset="-78"/>
                <a:cs typeface="Simplified Arabic" pitchFamily="18" charset="-78"/>
              </a:rPr>
              <a:t>كالوسيط </a:t>
            </a:r>
            <a:r>
              <a:rPr lang="ar-IQ" sz="2800" dirty="0">
                <a:latin typeface="Simplified Arabic" pitchFamily="18" charset="-78"/>
                <a:cs typeface="Simplified Arabic" pitchFamily="18" charset="-78"/>
              </a:rPr>
              <a:t>والمساعدة كالميسرين أو المدبرين أو الصديق </a:t>
            </a:r>
            <a:r>
              <a:rPr lang="ar-IQ" sz="2800" dirty="0" smtClean="0">
                <a:latin typeface="Simplified Arabic" pitchFamily="18" charset="-78"/>
                <a:cs typeface="Simplified Arabic" pitchFamily="18" charset="-78"/>
              </a:rPr>
              <a:t>للطلبة  </a:t>
            </a:r>
            <a:r>
              <a:rPr lang="ar-IQ" sz="2800" dirty="0">
                <a:latin typeface="Simplified Arabic" pitchFamily="18" charset="-78"/>
                <a:cs typeface="Simplified Arabic" pitchFamily="18" charset="-78"/>
              </a:rPr>
              <a:t>التي تجعل الحالة </a:t>
            </a:r>
            <a:r>
              <a:rPr lang="ar-IQ" sz="2800" dirty="0" smtClean="0">
                <a:latin typeface="Simplified Arabic" pitchFamily="18" charset="-78"/>
                <a:cs typeface="Simplified Arabic" pitchFamily="18" charset="-78"/>
              </a:rPr>
              <a:t>تفضيل </a:t>
            </a:r>
            <a:r>
              <a:rPr lang="ar-IQ" sz="2800" dirty="0">
                <a:latin typeface="Simplified Arabic" pitchFamily="18" charset="-78"/>
                <a:cs typeface="Simplified Arabic" pitchFamily="18" charset="-78"/>
              </a:rPr>
              <a:t>لبناء المعرفة لهم</a:t>
            </a:r>
          </a:p>
        </p:txBody>
      </p:sp>
    </p:spTree>
    <p:extLst>
      <p:ext uri="{BB962C8B-B14F-4D97-AF65-F5344CB8AC3E}">
        <p14:creationId xmlns:p14="http://schemas.microsoft.com/office/powerpoint/2010/main" val="1334450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147248" cy="4857403"/>
          </a:xfrm>
        </p:spPr>
        <p:txBody>
          <a:bodyPr>
            <a:normAutofit/>
          </a:bodyPr>
          <a:lstStyle/>
          <a:p>
            <a:pPr algn="just"/>
            <a:r>
              <a:rPr lang="ar-IQ" sz="2800" dirty="0" smtClean="0">
                <a:latin typeface="Simplified Arabic" pitchFamily="18" charset="-78"/>
                <a:cs typeface="Simplified Arabic" pitchFamily="18" charset="-78"/>
              </a:rPr>
              <a:t>ثم بعد ذلك تتم عملية التقويم التي يمكن </a:t>
            </a:r>
            <a:r>
              <a:rPr lang="ar-IQ" sz="2800" dirty="0">
                <a:latin typeface="Simplified Arabic" pitchFamily="18" charset="-78"/>
                <a:cs typeface="Simplified Arabic" pitchFamily="18" charset="-78"/>
              </a:rPr>
              <a:t>أن ينظر إلى أنشطة تقويم </a:t>
            </a:r>
            <a:r>
              <a:rPr lang="ar-IQ" sz="2800" dirty="0" smtClean="0">
                <a:latin typeface="Simplified Arabic" pitchFamily="18" charset="-78"/>
                <a:cs typeface="Simplified Arabic" pitchFamily="18" charset="-78"/>
              </a:rPr>
              <a:t>التي يجريها  المعلم. أو </a:t>
            </a:r>
            <a:r>
              <a:rPr lang="ar-IQ" sz="2800" dirty="0">
                <a:latin typeface="Simplified Arabic" pitchFamily="18" charset="-78"/>
                <a:cs typeface="Simplified Arabic" pitchFamily="18" charset="-78"/>
              </a:rPr>
              <a:t>التقويم </a:t>
            </a:r>
            <a:r>
              <a:rPr lang="ar-IQ" sz="2800" dirty="0" smtClean="0">
                <a:latin typeface="Simplified Arabic" pitchFamily="18" charset="-78"/>
                <a:cs typeface="Simplified Arabic" pitchFamily="18" charset="-78"/>
              </a:rPr>
              <a:t>عن طريق الأنشطة </a:t>
            </a:r>
            <a:r>
              <a:rPr lang="ar-IQ" sz="2800" dirty="0">
                <a:latin typeface="Simplified Arabic" pitchFamily="18" charset="-78"/>
                <a:cs typeface="Simplified Arabic" pitchFamily="18" charset="-78"/>
              </a:rPr>
              <a:t>التي تناقش المهارات </a:t>
            </a:r>
            <a:r>
              <a:rPr lang="ar-IQ" sz="2800" dirty="0" smtClean="0">
                <a:latin typeface="Simplified Arabic" pitchFamily="18" charset="-78"/>
                <a:cs typeface="Simplified Arabic" pitchFamily="18" charset="-78"/>
              </a:rPr>
              <a:t>مع </a:t>
            </a:r>
            <a:r>
              <a:rPr lang="ar-IQ" sz="2800" dirty="0">
                <a:latin typeface="Simplified Arabic" pitchFamily="18" charset="-78"/>
                <a:cs typeface="Simplified Arabic" pitchFamily="18" charset="-78"/>
              </a:rPr>
              <a:t>الطلاب </a:t>
            </a:r>
            <a:r>
              <a:rPr lang="ar-IQ" sz="2800" dirty="0" smtClean="0">
                <a:latin typeface="Simplified Arabic" pitchFamily="18" charset="-78"/>
                <a:cs typeface="Simplified Arabic" pitchFamily="18" charset="-78"/>
              </a:rPr>
              <a:t>والتي تمارس </a:t>
            </a:r>
            <a:r>
              <a:rPr lang="ar-IQ" sz="2800" dirty="0">
                <a:latin typeface="Simplified Arabic" pitchFamily="18" charset="-78"/>
                <a:cs typeface="Simplified Arabic" pitchFamily="18" charset="-78"/>
              </a:rPr>
              <a:t>منها في وقت واحد. </a:t>
            </a:r>
          </a:p>
        </p:txBody>
      </p:sp>
    </p:spTree>
    <p:extLst>
      <p:ext uri="{BB962C8B-B14F-4D97-AF65-F5344CB8AC3E}">
        <p14:creationId xmlns:p14="http://schemas.microsoft.com/office/powerpoint/2010/main" val="75015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3200" b="1" dirty="0" smtClean="0">
                <a:latin typeface="Simplified Arabic" pitchFamily="18" charset="-78"/>
                <a:cs typeface="Simplified Arabic" pitchFamily="18" charset="-78"/>
              </a:rPr>
              <a:t>تقويم النموذج :</a:t>
            </a:r>
            <a:endParaRPr lang="ar-IQ" sz="3200" b="1" dirty="0">
              <a:latin typeface="Simplified Arabic" pitchFamily="18" charset="-78"/>
              <a:cs typeface="Simplified Arabic" pitchFamily="18" charset="-78"/>
            </a:endParaRPr>
          </a:p>
        </p:txBody>
      </p:sp>
      <p:sp>
        <p:nvSpPr>
          <p:cNvPr id="3" name="عنصر نائب للمحتوى 2"/>
          <p:cNvSpPr>
            <a:spLocks noGrp="1"/>
          </p:cNvSpPr>
          <p:nvPr>
            <p:ph idx="1"/>
          </p:nvPr>
        </p:nvSpPr>
        <p:spPr/>
        <p:txBody>
          <a:bodyPr>
            <a:normAutofit/>
          </a:bodyPr>
          <a:lstStyle/>
          <a:p>
            <a:pPr algn="just"/>
            <a:r>
              <a:rPr lang="ar-IQ" sz="2600" dirty="0" smtClean="0">
                <a:latin typeface="Simplified Arabic" pitchFamily="18" charset="-78"/>
                <a:cs typeface="Simplified Arabic" pitchFamily="18" charset="-78"/>
              </a:rPr>
              <a:t>الايجابيات :</a:t>
            </a:r>
            <a:endParaRPr lang="ar-IQ" sz="2600" dirty="0">
              <a:latin typeface="Simplified Arabic" pitchFamily="18" charset="-78"/>
              <a:cs typeface="Simplified Arabic" pitchFamily="18" charset="-78"/>
            </a:endParaRPr>
          </a:p>
          <a:p>
            <a:pPr algn="just"/>
            <a:r>
              <a:rPr lang="ar-IQ" sz="2600" dirty="0">
                <a:latin typeface="Simplified Arabic" pitchFamily="18" charset="-78"/>
                <a:cs typeface="Simplified Arabic" pitchFamily="18" charset="-78"/>
              </a:rPr>
              <a:t>1 ـــــ لقد كشفت نظرية </a:t>
            </a:r>
            <a:r>
              <a:rPr lang="ar-IQ" sz="2600" dirty="0" err="1" smtClean="0">
                <a:latin typeface="Simplified Arabic" pitchFamily="18" charset="-78"/>
                <a:cs typeface="Simplified Arabic" pitchFamily="18" charset="-78"/>
              </a:rPr>
              <a:t>فيجوتيسكي</a:t>
            </a:r>
            <a:r>
              <a:rPr lang="ar-IQ" sz="2600" dirty="0" smtClean="0">
                <a:latin typeface="Simplified Arabic" pitchFamily="18" charset="-78"/>
                <a:cs typeface="Simplified Arabic" pitchFamily="18" charset="-78"/>
              </a:rPr>
              <a:t> </a:t>
            </a:r>
            <a:r>
              <a:rPr lang="ar-IQ" sz="2600" dirty="0">
                <a:latin typeface="Simplified Arabic" pitchFamily="18" charset="-78"/>
                <a:cs typeface="Simplified Arabic" pitchFamily="18" charset="-78"/>
              </a:rPr>
              <a:t>وما أثارته من أبحاث أن الطفل في كل ثقافة يطور قدرات فريدة غير موجودة في الثقافات الاخرى .</a:t>
            </a:r>
          </a:p>
          <a:p>
            <a:pPr algn="just"/>
            <a:r>
              <a:rPr lang="ar-IQ" sz="2600" dirty="0">
                <a:latin typeface="Simplified Arabic" pitchFamily="18" charset="-78"/>
                <a:cs typeface="Simplified Arabic" pitchFamily="18" charset="-78"/>
              </a:rPr>
              <a:t>2 ـــ يرى </a:t>
            </a:r>
            <a:r>
              <a:rPr lang="ar-IQ" sz="2600" dirty="0" err="1" smtClean="0">
                <a:latin typeface="Simplified Arabic" pitchFamily="18" charset="-78"/>
                <a:cs typeface="Simplified Arabic" pitchFamily="18" charset="-78"/>
              </a:rPr>
              <a:t>فيجوتيسكي</a:t>
            </a:r>
            <a:r>
              <a:rPr lang="ar-IQ" sz="2600" dirty="0" smtClean="0">
                <a:latin typeface="Simplified Arabic" pitchFamily="18" charset="-78"/>
                <a:cs typeface="Simplified Arabic" pitchFamily="18" charset="-78"/>
              </a:rPr>
              <a:t> </a:t>
            </a:r>
            <a:r>
              <a:rPr lang="ar-IQ" sz="2600" dirty="0">
                <a:latin typeface="Simplified Arabic" pitchFamily="18" charset="-78"/>
                <a:cs typeface="Simplified Arabic" pitchFamily="18" charset="-78"/>
              </a:rPr>
              <a:t>من خلال إيمانه بآراء ماركس الشيوعية أن نشاط العمل المنظم اجتماعياً يوفر إطاراً مناسباً لتفسير التعلم .</a:t>
            </a:r>
          </a:p>
          <a:p>
            <a:pPr algn="just"/>
            <a:r>
              <a:rPr lang="ar-IQ" sz="2600" dirty="0">
                <a:latin typeface="Simplified Arabic" pitchFamily="18" charset="-78"/>
                <a:cs typeface="Simplified Arabic" pitchFamily="18" charset="-78"/>
              </a:rPr>
              <a:t>3 ـــ يرى </a:t>
            </a:r>
            <a:r>
              <a:rPr lang="ar-IQ" sz="2600" dirty="0" err="1" smtClean="0">
                <a:latin typeface="Simplified Arabic" pitchFamily="18" charset="-78"/>
                <a:cs typeface="Simplified Arabic" pitchFamily="18" charset="-78"/>
              </a:rPr>
              <a:t>فيجوتيسكي</a:t>
            </a:r>
            <a:r>
              <a:rPr lang="ar-IQ" sz="2600" dirty="0" smtClean="0">
                <a:latin typeface="Simplified Arabic" pitchFamily="18" charset="-78"/>
                <a:cs typeface="Simplified Arabic" pitchFamily="18" charset="-78"/>
              </a:rPr>
              <a:t> </a:t>
            </a:r>
            <a:r>
              <a:rPr lang="ar-IQ" sz="2600" dirty="0">
                <a:latin typeface="Simplified Arabic" pitchFamily="18" charset="-78"/>
                <a:cs typeface="Simplified Arabic" pitchFamily="18" charset="-78"/>
              </a:rPr>
              <a:t>أن المعرفة تتكون من علاقات ديالكتيكية بين الافراد وهم ينجزون مهمات اجتماعية متنوعة .</a:t>
            </a:r>
          </a:p>
          <a:p>
            <a:pPr algn="just"/>
            <a:r>
              <a:rPr lang="ar-IQ" sz="2600" dirty="0">
                <a:latin typeface="Simplified Arabic" pitchFamily="18" charset="-78"/>
                <a:cs typeface="Simplified Arabic" pitchFamily="18" charset="-78"/>
              </a:rPr>
              <a:t>4 ـــ وفقاً لما ورد في ( 3 ) اعلاه فإن التعلم يتضمن حل مشكلات تنشأ عن الازمات التي تنتج عن المواقف اليومية التي تتصارع فيها المصالح والانشطة .</a:t>
            </a:r>
          </a:p>
          <a:p>
            <a:endParaRPr lang="ar-IQ" dirty="0"/>
          </a:p>
        </p:txBody>
      </p:sp>
    </p:spTree>
    <p:extLst>
      <p:ext uri="{BB962C8B-B14F-4D97-AF65-F5344CB8AC3E}">
        <p14:creationId xmlns:p14="http://schemas.microsoft.com/office/powerpoint/2010/main" val="995178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91264" cy="5001419"/>
          </a:xfrm>
        </p:spPr>
        <p:txBody>
          <a:bodyPr>
            <a:normAutofit/>
          </a:bodyPr>
          <a:lstStyle/>
          <a:p>
            <a:pPr algn="just"/>
            <a:r>
              <a:rPr lang="ar-IQ" sz="2800" dirty="0" smtClean="0">
                <a:latin typeface="Simplified Arabic" pitchFamily="18" charset="-78"/>
                <a:cs typeface="Simplified Arabic" pitchFamily="18" charset="-78"/>
              </a:rPr>
              <a:t>5 </a:t>
            </a:r>
            <a:r>
              <a:rPr lang="ar-IQ" sz="2800" dirty="0">
                <a:latin typeface="Simplified Arabic" pitchFamily="18" charset="-78"/>
                <a:cs typeface="Simplified Arabic" pitchFamily="18" charset="-78"/>
              </a:rPr>
              <a:t>ـــ تركزت أعمال </a:t>
            </a:r>
            <a:r>
              <a:rPr lang="ar-IQ" sz="2800" dirty="0" err="1" smtClean="0">
                <a:latin typeface="Simplified Arabic" pitchFamily="18" charset="-78"/>
                <a:cs typeface="Simplified Arabic" pitchFamily="18" charset="-78"/>
              </a:rPr>
              <a:t>فيجوتيسكي</a:t>
            </a:r>
            <a:r>
              <a:rPr lang="ar-IQ" sz="2800" dirty="0" smtClean="0">
                <a:latin typeface="Simplified Arabic" pitchFamily="18" charset="-78"/>
                <a:cs typeface="Simplified Arabic" pitchFamily="18" charset="-78"/>
              </a:rPr>
              <a:t> </a:t>
            </a:r>
            <a:r>
              <a:rPr lang="ar-IQ" sz="2800" dirty="0">
                <a:latin typeface="Simplified Arabic" pitchFamily="18" charset="-78"/>
                <a:cs typeface="Simplified Arabic" pitchFamily="18" charset="-78"/>
              </a:rPr>
              <a:t>على الكيفية التي تؤثر فيها الثقافة بما تحتويه من قيم ومهارات واعتقادات وعادات في الاجيال اللاحقة ، فالتفاعلات الاجتماعية وتحديداً التعاون والحوار بين الطفل ومن يفوقونه معرفة من أفراد مجتمعه ضرورية جداً لإكساب الطفل </a:t>
            </a:r>
            <a:r>
              <a:rPr lang="ar-IQ" sz="2800" dirty="0" err="1">
                <a:latin typeface="Simplified Arabic" pitchFamily="18" charset="-78"/>
                <a:cs typeface="Simplified Arabic" pitchFamily="18" charset="-78"/>
              </a:rPr>
              <a:t>سلوكاته</a:t>
            </a:r>
            <a:r>
              <a:rPr lang="ar-IQ" sz="2800" dirty="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وطرق </a:t>
            </a:r>
            <a:r>
              <a:rPr lang="ar-IQ" sz="2800" dirty="0">
                <a:latin typeface="Simplified Arabic" pitchFamily="18" charset="-78"/>
                <a:cs typeface="Simplified Arabic" pitchFamily="18" charset="-78"/>
              </a:rPr>
              <a:t>تفكيره </a:t>
            </a:r>
            <a:endParaRPr lang="ar-IQ" sz="2800" dirty="0" smtClean="0">
              <a:latin typeface="Simplified Arabic" pitchFamily="18" charset="-78"/>
              <a:cs typeface="Simplified Arabic" pitchFamily="18" charset="-78"/>
            </a:endParaRPr>
          </a:p>
          <a:p>
            <a:pPr algn="just"/>
            <a:r>
              <a:rPr lang="ar-IQ" sz="2400" b="1" dirty="0" smtClean="0">
                <a:latin typeface="Simplified Arabic" pitchFamily="18" charset="-78"/>
                <a:cs typeface="Simplified Arabic" pitchFamily="18" charset="-78"/>
              </a:rPr>
              <a:t>السلبيات : </a:t>
            </a:r>
            <a:endParaRPr lang="ar-IQ" sz="2400" b="1"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1 ــ على الرغم من إدراكه لأهمية النضج إلى إنه لم يولي أهمية كبيرة لدور نمو الدماغ في التطور المعرفي فجل تركيزه واهتمامه قد تمحور على النقل الاجتماعي للمعرفة .</a:t>
            </a:r>
          </a:p>
          <a:p>
            <a:pPr algn="just"/>
            <a:r>
              <a:rPr lang="ar-IQ" sz="2400" dirty="0">
                <a:latin typeface="Simplified Arabic" pitchFamily="18" charset="-78"/>
                <a:cs typeface="Simplified Arabic" pitchFamily="18" charset="-78"/>
              </a:rPr>
              <a:t>2 ـــ لم يركز كما ركزت النظريات الاخرى على قدرة الطفل على تشكيل تطوره الذاتي </a:t>
            </a:r>
          </a:p>
        </p:txBody>
      </p:sp>
    </p:spTree>
    <p:extLst>
      <p:ext uri="{BB962C8B-B14F-4D97-AF65-F5344CB8AC3E}">
        <p14:creationId xmlns:p14="http://schemas.microsoft.com/office/powerpoint/2010/main" val="3879237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19256" cy="4929411"/>
          </a:xfrm>
        </p:spPr>
        <p:txBody>
          <a:bodyPr>
            <a:normAutofit/>
          </a:bodyPr>
          <a:lstStyle/>
          <a:p>
            <a:pPr algn="just"/>
            <a:r>
              <a:rPr lang="ar-IQ" sz="2800" dirty="0" smtClean="0">
                <a:latin typeface="Simplified Arabic" pitchFamily="18" charset="-78"/>
                <a:cs typeface="Simplified Arabic" pitchFamily="18" charset="-78"/>
              </a:rPr>
              <a:t>يعتقد </a:t>
            </a:r>
            <a:r>
              <a:rPr lang="ar-IQ" sz="2800" dirty="0" err="1" smtClean="0">
                <a:latin typeface="Simplified Arabic" pitchFamily="18" charset="-78"/>
                <a:cs typeface="Simplified Arabic" pitchFamily="18" charset="-78"/>
              </a:rPr>
              <a:t>فيجوتيسكي</a:t>
            </a:r>
            <a:r>
              <a:rPr lang="en-US" sz="2800" dirty="0" smtClean="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إننا لا نستطيع فهم البشر إلا في سياق البيئة الاجتماعية التاريخية ، وأعترف بأهمية النمو الداخلي الذي تحدث عنه </a:t>
            </a:r>
            <a:r>
              <a:rPr lang="ar-IQ" sz="2800" dirty="0" err="1" smtClean="0">
                <a:latin typeface="Simplified Arabic" pitchFamily="18" charset="-78"/>
                <a:cs typeface="Simplified Arabic" pitchFamily="18" charset="-78"/>
              </a:rPr>
              <a:t>بياجيه</a:t>
            </a:r>
            <a:r>
              <a:rPr lang="ar-IQ" sz="2800" dirty="0" smtClean="0">
                <a:latin typeface="Simplified Arabic" pitchFamily="18" charset="-78"/>
                <a:cs typeface="Simplified Arabic" pitchFamily="18" charset="-78"/>
              </a:rPr>
              <a:t> وجزيل </a:t>
            </a:r>
            <a:r>
              <a:rPr lang="ar-IQ" sz="2800" dirty="0" err="1" smtClean="0">
                <a:latin typeface="Simplified Arabic" pitchFamily="18" charset="-78"/>
                <a:cs typeface="Simplified Arabic" pitchFamily="18" charset="-78"/>
              </a:rPr>
              <a:t>وويرنر</a:t>
            </a:r>
            <a:r>
              <a:rPr lang="ar-IQ" sz="2800" dirty="0" smtClean="0">
                <a:latin typeface="Simplified Arabic" pitchFamily="18" charset="-78"/>
                <a:cs typeface="Simplified Arabic" pitchFamily="18" charset="-78"/>
              </a:rPr>
              <a:t>.</a:t>
            </a:r>
          </a:p>
          <a:p>
            <a:pPr algn="just"/>
            <a:r>
              <a:rPr lang="ar-IQ" sz="2800" dirty="0" smtClean="0">
                <a:latin typeface="Simplified Arabic" pitchFamily="18" charset="-78"/>
                <a:cs typeface="Simplified Arabic" pitchFamily="18" charset="-78"/>
              </a:rPr>
              <a:t>شرح </a:t>
            </a:r>
            <a:r>
              <a:rPr lang="ar-IQ" sz="2800" dirty="0" err="1" smtClean="0">
                <a:latin typeface="Simplified Arabic" pitchFamily="18" charset="-78"/>
                <a:cs typeface="Simplified Arabic" pitchFamily="18" charset="-78"/>
              </a:rPr>
              <a:t>فيجوتيسكي</a:t>
            </a:r>
            <a:r>
              <a:rPr lang="ar-IQ" sz="2800" dirty="0" smtClean="0">
                <a:latin typeface="Simplified Arabic" pitchFamily="18" charset="-78"/>
                <a:cs typeface="Simplified Arabic" pitchFamily="18" charset="-78"/>
              </a:rPr>
              <a:t> كيفية </a:t>
            </a:r>
            <a:r>
              <a:rPr lang="ar-IQ" sz="2800" dirty="0" err="1" smtClean="0">
                <a:latin typeface="Simplified Arabic" pitchFamily="18" charset="-78"/>
                <a:cs typeface="Simplified Arabic" pitchFamily="18" charset="-78"/>
              </a:rPr>
              <a:t>إكتساب</a:t>
            </a:r>
            <a:r>
              <a:rPr lang="ar-IQ" sz="2800" dirty="0" smtClean="0">
                <a:latin typeface="Simplified Arabic" pitchFamily="18" charset="-78"/>
                <a:cs typeface="Simplified Arabic" pitchFamily="18" charset="-78"/>
              </a:rPr>
              <a:t> المفاهيم وكيف يتم تعلُّمها من قبل الأطفال، ومراحل تطورها حتى تصبح بصورتها الناضجة لدى الشخص البالغ.</a:t>
            </a:r>
          </a:p>
          <a:p>
            <a:pPr algn="just"/>
            <a:r>
              <a:rPr lang="ar-IQ" sz="2800" dirty="0" smtClean="0">
                <a:latin typeface="Simplified Arabic" pitchFamily="18" charset="-78"/>
                <a:cs typeface="Simplified Arabic" pitchFamily="18" charset="-78"/>
              </a:rPr>
              <a:t>حاول </a:t>
            </a:r>
            <a:r>
              <a:rPr lang="ar-IQ" sz="2800" dirty="0" err="1" smtClean="0">
                <a:latin typeface="Simplified Arabic" pitchFamily="18" charset="-78"/>
                <a:cs typeface="Simplified Arabic" pitchFamily="18" charset="-78"/>
              </a:rPr>
              <a:t>فيجوتيسكي</a:t>
            </a:r>
            <a:r>
              <a:rPr lang="ar-IQ" sz="2800" dirty="0" smtClean="0">
                <a:latin typeface="Simplified Arabic" pitchFamily="18" charset="-78"/>
                <a:cs typeface="Simplified Arabic" pitchFamily="18" charset="-78"/>
              </a:rPr>
              <a:t> تكوين نظرية تسمح بالتأثير المتبادل بين خطي النمو الخط الطبيعي الذي يبزغ من الداخل والخط التاريخي الاجتماعي الذي يؤثر من الخارج.</a:t>
            </a:r>
          </a:p>
          <a:p>
            <a:pPr algn="just"/>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976406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91264" cy="4929411"/>
          </a:xfrm>
        </p:spPr>
        <p:txBody>
          <a:bodyPr>
            <a:normAutofit fontScale="85000" lnSpcReduction="20000"/>
          </a:bodyPr>
          <a:lstStyle/>
          <a:p>
            <a:pPr algn="just"/>
            <a:r>
              <a:rPr lang="ar-IQ" dirty="0" smtClean="0"/>
              <a:t> </a:t>
            </a:r>
            <a:r>
              <a:rPr lang="ar-IQ" sz="2600" dirty="0" smtClean="0">
                <a:latin typeface="Simplified Arabic" pitchFamily="18" charset="-78"/>
                <a:cs typeface="Simplified Arabic" pitchFamily="18" charset="-78"/>
              </a:rPr>
              <a:t>قدم </a:t>
            </a:r>
            <a:r>
              <a:rPr lang="ar-IQ" sz="2600" dirty="0" err="1" smtClean="0">
                <a:latin typeface="Simplified Arabic" pitchFamily="18" charset="-78"/>
                <a:cs typeface="Simplified Arabic" pitchFamily="18" charset="-78"/>
              </a:rPr>
              <a:t>فيجوتيسكي</a:t>
            </a:r>
            <a:r>
              <a:rPr lang="ar-IQ" sz="2600" dirty="0" smtClean="0">
                <a:latin typeface="Simplified Arabic" pitchFamily="18" charset="-78"/>
                <a:cs typeface="Simplified Arabic" pitchFamily="18" charset="-78"/>
              </a:rPr>
              <a:t> رؤية لدور المجتمع والثقافة التي تؤثر على التنمية المعرفية للمتعلم ، وبالرغم من أن نظريته لم تحظ في البداية بالاهتمام والتجريب في التربية وعلم النفس مثل نظرية </a:t>
            </a:r>
            <a:r>
              <a:rPr lang="ar-IQ" sz="2600" dirty="0" err="1" smtClean="0">
                <a:latin typeface="Simplified Arabic" pitchFamily="18" charset="-78"/>
                <a:cs typeface="Simplified Arabic" pitchFamily="18" charset="-78"/>
              </a:rPr>
              <a:t>بياجيه</a:t>
            </a:r>
            <a:r>
              <a:rPr lang="ar-IQ" sz="2600" dirty="0" smtClean="0">
                <a:latin typeface="Simplified Arabic" pitchFamily="18" charset="-78"/>
                <a:cs typeface="Simplified Arabic" pitchFamily="18" charset="-78"/>
              </a:rPr>
              <a:t> </a:t>
            </a:r>
            <a:r>
              <a:rPr lang="en-US" sz="2600" dirty="0" smtClean="0">
                <a:latin typeface="Simplified Arabic" pitchFamily="18" charset="-78"/>
                <a:cs typeface="Simplified Arabic" pitchFamily="18" charset="-78"/>
              </a:rPr>
              <a:t>، </a:t>
            </a:r>
            <a:r>
              <a:rPr lang="ar-IQ" sz="2600" dirty="0" smtClean="0">
                <a:latin typeface="Simplified Arabic" pitchFamily="18" charset="-78"/>
                <a:cs typeface="Simplified Arabic" pitchFamily="18" charset="-78"/>
              </a:rPr>
              <a:t>فقد زاد الاهتمام بها حديثاً في المراكز التربوية وخصوصاً في شمال أمريكا0 </a:t>
            </a:r>
          </a:p>
          <a:p>
            <a:pPr algn="just"/>
            <a:r>
              <a:rPr lang="ar-IQ" sz="2600" dirty="0" smtClean="0">
                <a:latin typeface="Simplified Arabic" pitchFamily="18" charset="-78"/>
                <a:cs typeface="Simplified Arabic" pitchFamily="18" charset="-78"/>
              </a:rPr>
              <a:t>تركز نظرية </a:t>
            </a:r>
            <a:r>
              <a:rPr lang="ar-IQ" sz="2600" dirty="0" err="1" smtClean="0">
                <a:latin typeface="Simplified Arabic" pitchFamily="18" charset="-78"/>
                <a:cs typeface="Simplified Arabic" pitchFamily="18" charset="-78"/>
              </a:rPr>
              <a:t>فيجوتيسكي</a:t>
            </a:r>
            <a:r>
              <a:rPr lang="ar-IQ" sz="2600" dirty="0" smtClean="0">
                <a:latin typeface="Simplified Arabic" pitchFamily="18" charset="-78"/>
                <a:cs typeface="Simplified Arabic" pitchFamily="18" charset="-78"/>
              </a:rPr>
              <a:t> على تنمية الوظائف العقلية العليا من خلال التفاعلات والحياة الاجتماعية داخل الفصل المدرسي، وإن هناك عوامل مؤثرة في التنمية المعرفية للطلبة وسماتهم الاجتماعية ومن أهمها : البيئة المنزلية والعلاقات بين الأقران والغذاء الذي يؤكل والملابس التي ترتدي وإتقان اللغة ، كما تركز على أهمية التفاعلات للمستوي السيكولوجي الخارجي وخصوصاً طبيعة الحوار والمناقشة بين المعلم والطلبة في الفصل لدي المتعلم لبناء المعني لدى المتعلم0</a:t>
            </a:r>
          </a:p>
          <a:p>
            <a:pPr algn="just"/>
            <a:r>
              <a:rPr lang="ar-IQ" sz="2600" dirty="0" smtClean="0">
                <a:latin typeface="Simplified Arabic" pitchFamily="18" charset="-78"/>
                <a:cs typeface="Simplified Arabic" pitchFamily="18" charset="-78"/>
              </a:rPr>
              <a:t>اشار الى إن للمعلم أهمية من خلال لعبه عدة أدوار : منها  دوره كوسيط حيث يصل من المعرفة العامة الأولية إلي المعرفة العلمية و توجيه المتعلم تدريجياً نحو فهم وإتقان المهمة الأمر الذي يعد مفتاح لتحضير فهم الطلبة للمعرفة العلمية ليكتسبوا مستوي من الأداء والمعرفة يعجزون أن يصلوا إليه بمفردهم ، وتوجيه المتعلمين إلي التفكير بصوت عال وهو ما يشجعهم على الوصول إلى أقصى ما تسمح به قدراتهم ويحفزهم لعملية التفكير والانتباه0</a:t>
            </a:r>
            <a:endParaRPr lang="ar-IQ" sz="2600" dirty="0">
              <a:latin typeface="Simplified Arabic" pitchFamily="18" charset="-78"/>
              <a:cs typeface="Simplified Arabic" pitchFamily="18" charset="-78"/>
            </a:endParaRPr>
          </a:p>
        </p:txBody>
      </p:sp>
    </p:spTree>
    <p:extLst>
      <p:ext uri="{BB962C8B-B14F-4D97-AF65-F5344CB8AC3E}">
        <p14:creationId xmlns:p14="http://schemas.microsoft.com/office/powerpoint/2010/main" val="2977270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19256" cy="4929411"/>
          </a:xfrm>
        </p:spPr>
        <p:txBody>
          <a:bodyPr>
            <a:normAutofit fontScale="92500" lnSpcReduction="10000"/>
          </a:bodyPr>
          <a:lstStyle/>
          <a:p>
            <a:pPr algn="just"/>
            <a:r>
              <a:rPr lang="ar-IQ" sz="2600" dirty="0" smtClean="0">
                <a:latin typeface="Simplified Arabic" pitchFamily="18" charset="-78"/>
                <a:cs typeface="Simplified Arabic" pitchFamily="18" charset="-78"/>
              </a:rPr>
              <a:t>لقد كشفت نظرية </a:t>
            </a:r>
            <a:r>
              <a:rPr lang="ar-IQ" sz="2600" dirty="0" err="1" smtClean="0">
                <a:latin typeface="Simplified Arabic" pitchFamily="18" charset="-78"/>
                <a:cs typeface="Simplified Arabic" pitchFamily="18" charset="-78"/>
              </a:rPr>
              <a:t>فيجوتيسكي</a:t>
            </a:r>
            <a:r>
              <a:rPr lang="ar-IQ" sz="2600" dirty="0" smtClean="0">
                <a:latin typeface="Simplified Arabic" pitchFamily="18" charset="-78"/>
                <a:cs typeface="Simplified Arabic" pitchFamily="18" charset="-78"/>
              </a:rPr>
              <a:t>  وما أثارته من أبحاث إن الطفل في كل ثقافة يطور قدرات فريدة غير موجودة في الثقافات الاخرى ، إلا إن تركيزه على الثقافة والخبرة الاجتماعية أدت به الى تجاهل المساهمات البيولوجية في التطور ، فعلى الرغم من إدراكه لأهمية النضج إلى أنه لم يولي أهمية كبيرة لدور نمو الدماغ في التطور المعرفي فجل تركيزه واهتمامه قد تمحور على النقل الاجتماعي للمعرفة ، وهذا يعني أنه لم يركز كما ركزت النظريات الاخرى على قدرة الطفل على تشكيل تطوره الذاتي ، اما أتباعه فقد أعطوا أدواراً أكثر توازناً لكل من دور الفرد ودور المجتمع .</a:t>
            </a:r>
          </a:p>
          <a:p>
            <a:pPr algn="just"/>
            <a:r>
              <a:rPr lang="ar-IQ" sz="2600" dirty="0" smtClean="0">
                <a:latin typeface="Simplified Arabic" pitchFamily="18" charset="-78"/>
                <a:cs typeface="Simplified Arabic" pitchFamily="18" charset="-78"/>
              </a:rPr>
              <a:t>يرى إنه طالما أن البشر طوروا أدوات للسيطرة على البيئة كالسدود مثلاً فإنه يرى ايضاً أنهم طوروا أدوات نفسية للسيطرة على سلوكهم الخاص وقد سمى الادوات النفسية التي يستخدمها الفرد للمساعدة في التفكير والسلوك </a:t>
            </a:r>
            <a:r>
              <a:rPr lang="ar-IQ" sz="2600" dirty="0" err="1" smtClean="0">
                <a:latin typeface="Simplified Arabic" pitchFamily="18" charset="-78"/>
                <a:cs typeface="Simplified Arabic" pitchFamily="18" charset="-78"/>
              </a:rPr>
              <a:t>بأسم</a:t>
            </a:r>
            <a:r>
              <a:rPr lang="ar-IQ" sz="2600" dirty="0" smtClean="0">
                <a:latin typeface="Simplified Arabic" pitchFamily="18" charset="-78"/>
                <a:cs typeface="Simplified Arabic" pitchFamily="18" charset="-78"/>
              </a:rPr>
              <a:t> العلامات او الاشارات ، فنحن لا نستطيع فهم التفكير الانساني دون اختبار الاشارات والادوات التي تزودنا بها الثقافة ، ومن الامثلة على هذه الادوات اللغة ، ومحسنات الذاكرة ، والكتابة والنظام العددي .</a:t>
            </a:r>
          </a:p>
          <a:p>
            <a:endParaRPr lang="ar-IQ" dirty="0"/>
          </a:p>
        </p:txBody>
      </p:sp>
    </p:spTree>
    <p:extLst>
      <p:ext uri="{BB962C8B-B14F-4D97-AF65-F5344CB8AC3E}">
        <p14:creationId xmlns:p14="http://schemas.microsoft.com/office/powerpoint/2010/main" val="3359329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91264" cy="5001419"/>
          </a:xfrm>
        </p:spPr>
        <p:txBody>
          <a:bodyPr>
            <a:noAutofit/>
          </a:bodyPr>
          <a:lstStyle/>
          <a:p>
            <a:pPr algn="just"/>
            <a:r>
              <a:rPr lang="ar-IQ" sz="2000" dirty="0" smtClean="0">
                <a:latin typeface="Simplified Arabic" pitchFamily="18" charset="-78"/>
                <a:cs typeface="Simplified Arabic" pitchFamily="18" charset="-78"/>
              </a:rPr>
              <a:t>من اكثر الادوات النفسية أهمية هي اللغة ، فهي تحرر التفكير والادراك من مجال الادراك الراهن  وهذه الحرية هي التي تميزنا عن باقي الاجناس ، ففي أي موقف قد نسأل أنفسنا أي </a:t>
            </a:r>
            <a:r>
              <a:rPr lang="ar-IQ" sz="2000" dirty="0" err="1" smtClean="0">
                <a:latin typeface="Simplified Arabic" pitchFamily="18" charset="-78"/>
                <a:cs typeface="Simplified Arabic" pitchFamily="18" charset="-78"/>
              </a:rPr>
              <a:t>ألاشياء</a:t>
            </a:r>
            <a:r>
              <a:rPr lang="ar-IQ" sz="2000" dirty="0" smtClean="0">
                <a:latin typeface="Simplified Arabic" pitchFamily="18" charset="-78"/>
                <a:cs typeface="Simplified Arabic" pitchFamily="18" charset="-78"/>
              </a:rPr>
              <a:t> تساعدنا على حل هذه المشكلة .</a:t>
            </a:r>
          </a:p>
          <a:p>
            <a:pPr algn="just"/>
            <a:r>
              <a:rPr lang="ar-IQ" sz="2000" dirty="0" smtClean="0">
                <a:latin typeface="Simplified Arabic" pitchFamily="18" charset="-78"/>
                <a:cs typeface="Simplified Arabic" pitchFamily="18" charset="-78"/>
              </a:rPr>
              <a:t>وقد أوضح </a:t>
            </a:r>
            <a:r>
              <a:rPr lang="ar-IQ" sz="2000" dirty="0" err="1" smtClean="0">
                <a:latin typeface="Simplified Arabic" pitchFamily="18" charset="-78"/>
                <a:cs typeface="Simplified Arabic" pitchFamily="18" charset="-78"/>
              </a:rPr>
              <a:t>فيجوتيسكي</a:t>
            </a:r>
            <a:r>
              <a:rPr lang="ar-IQ" sz="2000" dirty="0" smtClean="0">
                <a:latin typeface="Simplified Arabic" pitchFamily="18" charset="-78"/>
                <a:cs typeface="Simplified Arabic" pitchFamily="18" charset="-78"/>
              </a:rPr>
              <a:t> أن القدرة على الاندماج في مثل هذا الحوار الداخلي تتطور عبر(3 ) خطوات</a:t>
            </a:r>
          </a:p>
          <a:p>
            <a:pPr algn="just"/>
            <a:r>
              <a:rPr lang="ar-IQ" sz="2000" dirty="0" smtClean="0">
                <a:latin typeface="Simplified Arabic" pitchFamily="18" charset="-78"/>
                <a:cs typeface="Simplified Arabic" pitchFamily="18" charset="-78"/>
              </a:rPr>
              <a:t>1 ــــــ تحدث الاشارة الى الاشياء غير الموجودة (غير الحاضرة في مجال الادراك) مبدئياً خلال تفاعله مع الاخرين .</a:t>
            </a:r>
          </a:p>
          <a:p>
            <a:pPr algn="just"/>
            <a:r>
              <a:rPr lang="ar-IQ" sz="2000" dirty="0" smtClean="0">
                <a:latin typeface="Simplified Arabic" pitchFamily="18" charset="-78"/>
                <a:cs typeface="Simplified Arabic" pitchFamily="18" charset="-78"/>
              </a:rPr>
              <a:t>2 ـــــ في عمر الثالثة تقريباً يوجه الطفل لنفسه تعليقات مماثلة اثناء تداوله </a:t>
            </a:r>
            <a:r>
              <a:rPr lang="ar-IQ" sz="2000" dirty="0" err="1" smtClean="0">
                <a:latin typeface="Simplified Arabic" pitchFamily="18" charset="-78"/>
                <a:cs typeface="Simplified Arabic" pitchFamily="18" charset="-78"/>
              </a:rPr>
              <a:t>لالعابه</a:t>
            </a:r>
            <a:r>
              <a:rPr lang="ar-IQ" sz="2000" dirty="0" smtClean="0">
                <a:latin typeface="Simplified Arabic" pitchFamily="18" charset="-78"/>
                <a:cs typeface="Simplified Arabic" pitchFamily="18" charset="-78"/>
              </a:rPr>
              <a:t> ، ويكون هذا الكلام الموجه للذات عاليا لفترة ما ، وغالباً ما نسمع الاطفال يتكلمون أثناء اللعب وأثناء مواجهة مشاكلهم ، وفي بداية السادسة فان حديث الطفل الموجه لذاته يصبح تدريجياً اكثر </a:t>
            </a:r>
            <a:r>
              <a:rPr lang="ar-IQ" sz="2000" dirty="0" err="1" smtClean="0">
                <a:latin typeface="Simplified Arabic" pitchFamily="18" charset="-78"/>
                <a:cs typeface="Simplified Arabic" pitchFamily="18" charset="-78"/>
              </a:rPr>
              <a:t>هدوءاً</a:t>
            </a:r>
            <a:r>
              <a:rPr lang="ar-IQ" sz="2000" dirty="0" smtClean="0">
                <a:latin typeface="Simplified Arabic" pitchFamily="18" charset="-78"/>
                <a:cs typeface="Simplified Arabic" pitchFamily="18" charset="-78"/>
              </a:rPr>
              <a:t> واختصاراً وأقل قابلية للفهم من طرفنا .</a:t>
            </a:r>
          </a:p>
          <a:p>
            <a:pPr algn="just"/>
            <a:r>
              <a:rPr lang="ar-IQ" sz="2000" dirty="0" smtClean="0">
                <a:latin typeface="Simplified Arabic" pitchFamily="18" charset="-78"/>
                <a:cs typeface="Simplified Arabic" pitchFamily="18" charset="-78"/>
              </a:rPr>
              <a:t>3 ـــــ في عمر الثامنة تقريبا لا نسمع هذا الكلام على الاطلاق ، لكن كلامه الموجه لذاته لم يختلف ، فقد تحول الى حديث داخلي ، الحوار الذاتي الصامت الذي يجريه الانسان مع ذاته</a:t>
            </a:r>
          </a:p>
          <a:p>
            <a:pPr algn="just"/>
            <a:r>
              <a:rPr lang="ar-IQ" sz="2000" dirty="0" smtClean="0">
                <a:latin typeface="Simplified Arabic" pitchFamily="18" charset="-78"/>
                <a:cs typeface="Simplified Arabic" pitchFamily="18" charset="-78"/>
              </a:rPr>
              <a:t>أثناء عملية </a:t>
            </a:r>
            <a:r>
              <a:rPr lang="ar-IQ" sz="2000" dirty="0" err="1" smtClean="0">
                <a:latin typeface="Simplified Arabic" pitchFamily="18" charset="-78"/>
                <a:cs typeface="Simplified Arabic" pitchFamily="18" charset="-78"/>
              </a:rPr>
              <a:t>أستدخال</a:t>
            </a:r>
            <a:r>
              <a:rPr lang="ar-IQ" sz="2000" dirty="0" smtClean="0">
                <a:latin typeface="Simplified Arabic" pitchFamily="18" charset="-78"/>
                <a:cs typeface="Simplified Arabic" pitchFamily="18" charset="-78"/>
              </a:rPr>
              <a:t> اللغة الاجتماعية ، يمر الطفل عبر المرحلة الثانية التي يمضي فيها وقتاً جديراً بالاعتبار يتحدث الى نفسه ،</a:t>
            </a:r>
          </a:p>
          <a:p>
            <a:pPr algn="just"/>
            <a:endParaRPr lang="ar-IQ"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2655425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91264" cy="5073427"/>
          </a:xfrm>
        </p:spPr>
        <p:txBody>
          <a:bodyPr>
            <a:normAutofit/>
          </a:bodyPr>
          <a:lstStyle/>
          <a:p>
            <a:pPr algn="just"/>
            <a:r>
              <a:rPr lang="ar-IQ" sz="2800" dirty="0" smtClean="0">
                <a:latin typeface="Simplified Arabic" pitchFamily="18" charset="-78"/>
                <a:cs typeface="Simplified Arabic" pitchFamily="18" charset="-78"/>
              </a:rPr>
              <a:t>أكد </a:t>
            </a:r>
            <a:r>
              <a:rPr lang="ar-IQ" sz="2800" dirty="0" err="1" smtClean="0">
                <a:latin typeface="Simplified Arabic" pitchFamily="18" charset="-78"/>
                <a:cs typeface="Simplified Arabic" pitchFamily="18" charset="-78"/>
              </a:rPr>
              <a:t>فيجوتيسكي</a:t>
            </a:r>
            <a:r>
              <a:rPr lang="ar-IQ" sz="2800" dirty="0" smtClean="0">
                <a:latin typeface="Simplified Arabic" pitchFamily="18" charset="-78"/>
                <a:cs typeface="Simplified Arabic" pitchFamily="18" charset="-78"/>
              </a:rPr>
              <a:t> على أهمية اللغة المتمركزة حول الذات ، وهي محطة هامة على طريق اللغة الداخلية ، وهذا الحديث محير </a:t>
            </a:r>
            <a:r>
              <a:rPr lang="ar-IQ" sz="2800" dirty="0" err="1" smtClean="0">
                <a:latin typeface="Simplified Arabic" pitchFamily="18" charset="-78"/>
                <a:cs typeface="Simplified Arabic" pitchFamily="18" charset="-78"/>
              </a:rPr>
              <a:t>لانه</a:t>
            </a:r>
            <a:r>
              <a:rPr lang="ar-IQ" sz="2800" dirty="0" smtClean="0">
                <a:latin typeface="Simplified Arabic" pitchFamily="18" charset="-78"/>
                <a:cs typeface="Simplified Arabic" pitchFamily="18" charset="-78"/>
              </a:rPr>
              <a:t> لم يتمايز عن الكلام الاجتماعي ، والطفل يحاول ان يستخدم الكلام ليوجه نشاطه الخاص لكنه لا يزال يلقي الكلام في صيغة التواصل الاجتماعي ويستغرق الامر فترة حتى يتمايز عنه ويتخذ صفاته الخاصة ولا يحدث ذلك الا تدريجياً حيث يصبح الكلام اهدأ واكثر اختصاراً ويتحول الى كلام داخلي </a:t>
            </a:r>
            <a:r>
              <a:rPr lang="ar-IQ" dirty="0" smtClean="0"/>
              <a:t>.</a:t>
            </a:r>
          </a:p>
          <a:p>
            <a:pPr algn="just"/>
            <a:r>
              <a:rPr lang="ar-IQ" sz="2800" dirty="0" smtClean="0">
                <a:latin typeface="Simplified Arabic" pitchFamily="18" charset="-78"/>
                <a:cs typeface="Simplified Arabic" pitchFamily="18" charset="-78"/>
              </a:rPr>
              <a:t>تؤدي اللغة دوراً محورياً في النمو ، فمن خلال اللغة تتم العمليات العقلية الراقية ، والتعلم يتضمن الخبرات الخارجية التي تتحول الى عمليات داخلية من خلال الوسائل اللغوية</a:t>
            </a:r>
            <a:r>
              <a:rPr lang="ar-IQ" dirty="0" smtClean="0"/>
              <a:t> </a:t>
            </a:r>
            <a:endParaRPr lang="ar-IQ" dirty="0"/>
          </a:p>
        </p:txBody>
      </p:sp>
    </p:spTree>
    <p:extLst>
      <p:ext uri="{BB962C8B-B14F-4D97-AF65-F5344CB8AC3E}">
        <p14:creationId xmlns:p14="http://schemas.microsoft.com/office/powerpoint/2010/main" val="3726846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91264" cy="5073427"/>
          </a:xfrm>
        </p:spPr>
        <p:txBody>
          <a:bodyPr>
            <a:normAutofit fontScale="85000" lnSpcReduction="20000"/>
          </a:bodyPr>
          <a:lstStyle/>
          <a:p>
            <a:pPr algn="just"/>
            <a:r>
              <a:rPr lang="ar-IQ" dirty="0" smtClean="0">
                <a:latin typeface="Simplified Arabic" pitchFamily="18" charset="-78"/>
                <a:cs typeface="Simplified Arabic" pitchFamily="18" charset="-78"/>
              </a:rPr>
              <a:t>تحدث </a:t>
            </a:r>
            <a:r>
              <a:rPr lang="ar-IQ" dirty="0" err="1" smtClean="0">
                <a:latin typeface="Simplified Arabic" pitchFamily="18" charset="-78"/>
                <a:cs typeface="Simplified Arabic" pitchFamily="18" charset="-78"/>
              </a:rPr>
              <a:t>فيجوتيسكي</a:t>
            </a:r>
            <a:r>
              <a:rPr lang="ar-IQ" dirty="0" smtClean="0">
                <a:latin typeface="Simplified Arabic" pitchFamily="18" charset="-78"/>
                <a:cs typeface="Simplified Arabic" pitchFamily="18" charset="-78"/>
              </a:rPr>
              <a:t> عن مستويين </a:t>
            </a:r>
            <a:r>
              <a:rPr lang="ar-IQ" dirty="0" err="1" smtClean="0">
                <a:latin typeface="Simplified Arabic" pitchFamily="18" charset="-78"/>
                <a:cs typeface="Simplified Arabic" pitchFamily="18" charset="-78"/>
              </a:rPr>
              <a:t>للاداء</a:t>
            </a:r>
            <a:r>
              <a:rPr lang="ar-IQ" dirty="0" smtClean="0">
                <a:latin typeface="Simplified Arabic" pitchFamily="18" charset="-78"/>
                <a:cs typeface="Simplified Arabic" pitchFamily="18" charset="-78"/>
              </a:rPr>
              <a:t> هما : مستوى الاداء المستقل وهو أفضل أداء يمكن للفرد أن يؤديه ودون مساعدة ، ومستوى الاداء </a:t>
            </a:r>
            <a:r>
              <a:rPr lang="ar-IQ" dirty="0" err="1" smtClean="0">
                <a:latin typeface="Simplified Arabic" pitchFamily="18" charset="-78"/>
                <a:cs typeface="Simplified Arabic" pitchFamily="18" charset="-78"/>
              </a:rPr>
              <a:t>غيرالمستقل</a:t>
            </a:r>
            <a:r>
              <a:rPr lang="ar-IQ" dirty="0" smtClean="0">
                <a:latin typeface="Simplified Arabic" pitchFamily="18" charset="-78"/>
                <a:cs typeface="Simplified Arabic" pitchFamily="18" charset="-78"/>
              </a:rPr>
              <a:t> وهو أفضل أداء يمكن للفرد أن يؤديه بمساعدة ، وجعل بين هذين المستويين مسافة سماها منطقة النمو الحدي </a:t>
            </a:r>
            <a:r>
              <a:rPr lang="en-US" dirty="0" smtClean="0">
                <a:latin typeface="Simplified Arabic" pitchFamily="18" charset="-78"/>
                <a:cs typeface="Simplified Arabic" pitchFamily="18" charset="-78"/>
              </a:rPr>
              <a:t>Zone of proximal development </a:t>
            </a:r>
            <a:r>
              <a:rPr lang="ar-IQ" dirty="0" smtClean="0">
                <a:latin typeface="Simplified Arabic" pitchFamily="18" charset="-78"/>
                <a:cs typeface="Simplified Arabic" pitchFamily="18" charset="-78"/>
              </a:rPr>
              <a:t>وطالب بتطبيق هذه الفكرة في التربية وذهب الى أن على المعلمين أن يفكروا في نوعية التدخلات التي عليهم أن يقوموا بها لدعم أداء الطفل في مهمة ما ، وذكرهم بأن " منطقة النمو المتفائل " ترتفع من حيث مستواها كلما حدث التعلم الجديد .</a:t>
            </a:r>
          </a:p>
          <a:p>
            <a:pPr algn="just"/>
            <a:r>
              <a:rPr lang="ar-IQ" dirty="0" smtClean="0">
                <a:latin typeface="Simplified Arabic" pitchFamily="18" charset="-78"/>
                <a:cs typeface="Simplified Arabic" pitchFamily="18" charset="-78"/>
              </a:rPr>
              <a:t>3 ـــ النمو </a:t>
            </a:r>
            <a:r>
              <a:rPr lang="ar-IQ" dirty="0" err="1" smtClean="0">
                <a:latin typeface="Simplified Arabic" pitchFamily="18" charset="-78"/>
                <a:cs typeface="Simplified Arabic" pitchFamily="18" charset="-78"/>
              </a:rPr>
              <a:t>لايمكنه</a:t>
            </a:r>
            <a:r>
              <a:rPr lang="ar-IQ" dirty="0" smtClean="0">
                <a:latin typeface="Simplified Arabic" pitchFamily="18" charset="-78"/>
                <a:cs typeface="Simplified Arabic" pitchFamily="18" charset="-78"/>
              </a:rPr>
              <a:t> أن ينفصل عن السياق الاجتماعي فنحن كائنات اجتماعية ، وثقافتنا تحدد كلاً من محتوى وعمليات تفكيرنا ، وأن جميع الكائنات البشرية تتقاسم نفس البنية العقلية ، عند  الميلاد فوراً تتشارك المواليد مع الحيوانات العليا في : الانتباه الذي يتم كرد فعل ، وفي الذاكرة الارتباطية ، والتفكير الحس حركي ، بينما تنفرد الكائنات البشرية بالانتباه المركز ، والذاكرة القصدية ، والتفكير الرمزي .</a:t>
            </a:r>
          </a:p>
          <a:p>
            <a:pPr algn="just"/>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1854133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sz="3600" dirty="0" smtClean="0">
                <a:latin typeface="Simplified Arabic" pitchFamily="18" charset="-78"/>
                <a:cs typeface="Simplified Arabic" pitchFamily="18" charset="-78"/>
              </a:rPr>
              <a:t>افتراضات النموذج</a:t>
            </a:r>
            <a:r>
              <a:rPr lang="ar-IQ" dirty="0" smtClean="0"/>
              <a:t> : </a:t>
            </a:r>
            <a:endParaRPr lang="ar-IQ" dirty="0"/>
          </a:p>
        </p:txBody>
      </p:sp>
      <p:sp>
        <p:nvSpPr>
          <p:cNvPr id="3" name="عنصر نائب للمحتوى 2"/>
          <p:cNvSpPr>
            <a:spLocks noGrp="1"/>
          </p:cNvSpPr>
          <p:nvPr>
            <p:ph idx="1"/>
          </p:nvPr>
        </p:nvSpPr>
        <p:spPr>
          <a:xfrm>
            <a:off x="1143000" y="1412776"/>
            <a:ext cx="7101408" cy="4392488"/>
          </a:xfrm>
        </p:spPr>
        <p:txBody>
          <a:bodyPr>
            <a:normAutofit fontScale="92500" lnSpcReduction="10000"/>
          </a:bodyPr>
          <a:lstStyle/>
          <a:p>
            <a:pPr algn="just"/>
            <a:r>
              <a:rPr lang="ar-IQ" dirty="0"/>
              <a:t> 1</a:t>
            </a:r>
            <a:r>
              <a:rPr lang="ar-IQ" sz="3000" dirty="0">
                <a:latin typeface="Simplified Arabic" pitchFamily="18" charset="-78"/>
                <a:cs typeface="Simplified Arabic" pitchFamily="18" charset="-78"/>
              </a:rPr>
              <a:t>ـــ انه لا يمكن فهم </a:t>
            </a:r>
            <a:r>
              <a:rPr lang="ar-IQ" sz="3000" dirty="0" smtClean="0">
                <a:latin typeface="Simplified Arabic" pitchFamily="18" charset="-78"/>
                <a:cs typeface="Simplified Arabic" pitchFamily="18" charset="-78"/>
              </a:rPr>
              <a:t>البشر إلا </a:t>
            </a:r>
            <a:r>
              <a:rPr lang="ar-IQ" sz="3000" dirty="0">
                <a:latin typeface="Simplified Arabic" pitchFamily="18" charset="-78"/>
                <a:cs typeface="Simplified Arabic" pitchFamily="18" charset="-78"/>
              </a:rPr>
              <a:t>في سياق البيئة الاجتماعية التاريخية ، وأن القدرات الإنسانية تغيرت تحت تأثير التطور التاريخي. </a:t>
            </a:r>
          </a:p>
          <a:p>
            <a:pPr algn="just"/>
            <a:r>
              <a:rPr lang="ar-IQ" sz="3000" dirty="0">
                <a:latin typeface="Simplified Arabic" pitchFamily="18" charset="-78"/>
                <a:cs typeface="Simplified Arabic" pitchFamily="18" charset="-78"/>
              </a:rPr>
              <a:t>2 ـــ أن التفاعل الاجتماعي هو </a:t>
            </a:r>
            <a:r>
              <a:rPr lang="ar-IQ" sz="3000" dirty="0" err="1">
                <a:latin typeface="Simplified Arabic" pitchFamily="18" charset="-78"/>
                <a:cs typeface="Simplified Arabic" pitchFamily="18" charset="-78"/>
              </a:rPr>
              <a:t>الميكانيزم</a:t>
            </a:r>
            <a:r>
              <a:rPr lang="ar-IQ" sz="3000" dirty="0">
                <a:latin typeface="Simplified Arabic" pitchFamily="18" charset="-78"/>
                <a:cs typeface="Simplified Arabic" pitchFamily="18" charset="-78"/>
              </a:rPr>
              <a:t> ( الأسلوب، الأداء، الطريقة) الذي عن طريقه تنقل قيم، عادات، </a:t>
            </a:r>
            <a:r>
              <a:rPr lang="ar-IQ" sz="3000" dirty="0" err="1">
                <a:latin typeface="Simplified Arabic" pitchFamily="18" charset="-78"/>
                <a:cs typeface="Simplified Arabic" pitchFamily="18" charset="-78"/>
              </a:rPr>
              <a:t>وإعتقادات</a:t>
            </a:r>
            <a:r>
              <a:rPr lang="ar-IQ" sz="3000" dirty="0">
                <a:latin typeface="Simplified Arabic" pitchFamily="18" charset="-78"/>
                <a:cs typeface="Simplified Arabic" pitchFamily="18" charset="-78"/>
              </a:rPr>
              <a:t> ثقافية معينة من جيل إلى جيل .</a:t>
            </a:r>
          </a:p>
          <a:p>
            <a:pPr algn="just"/>
            <a:r>
              <a:rPr lang="ar-IQ" sz="3000" dirty="0">
                <a:latin typeface="Simplified Arabic" pitchFamily="18" charset="-78"/>
                <a:cs typeface="Simplified Arabic" pitchFamily="18" charset="-78"/>
              </a:rPr>
              <a:t>3 ــــ أن الأطفال يكتسبون المعرفة والمهارات عن طريق خبرات المشاركة مع الراشدين </a:t>
            </a:r>
            <a:r>
              <a:rPr lang="ar-IQ" sz="3000" dirty="0" smtClean="0">
                <a:latin typeface="Simplified Arabic" pitchFamily="18" charset="-78"/>
                <a:cs typeface="Simplified Arabic" pitchFamily="18" charset="-78"/>
              </a:rPr>
              <a:t>أو الرفاق </a:t>
            </a:r>
            <a:r>
              <a:rPr lang="ar-IQ" sz="3000" dirty="0">
                <a:latin typeface="Simplified Arabic" pitchFamily="18" charset="-78"/>
                <a:cs typeface="Simplified Arabic" pitchFamily="18" charset="-78"/>
              </a:rPr>
              <a:t>الأكبر سناً, وأن المحاورات التي تصحب هذه الخبرات تصبح جزءً من تفكير الأطفال. </a:t>
            </a:r>
          </a:p>
        </p:txBody>
      </p:sp>
    </p:spTree>
    <p:extLst>
      <p:ext uri="{BB962C8B-B14F-4D97-AF65-F5344CB8AC3E}">
        <p14:creationId xmlns:p14="http://schemas.microsoft.com/office/powerpoint/2010/main" val="801255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19256" cy="5001419"/>
          </a:xfrm>
        </p:spPr>
        <p:txBody>
          <a:bodyPr/>
          <a:lstStyle/>
          <a:p>
            <a:r>
              <a:rPr lang="ar-IQ" sz="2800" dirty="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4ـــــ </a:t>
            </a:r>
            <a:r>
              <a:rPr lang="ar-IQ" sz="2800" dirty="0">
                <a:latin typeface="Simplified Arabic" pitchFamily="18" charset="-78"/>
                <a:cs typeface="Simplified Arabic" pitchFamily="18" charset="-78"/>
              </a:rPr>
              <a:t>أن التطور المعرفي للأطفال يعتمد على الوسط الاجتماعي وليس مستقلا عنه وهذا الرأي يناقض رأي </a:t>
            </a:r>
            <a:r>
              <a:rPr lang="ar-IQ" sz="2800" dirty="0" err="1">
                <a:latin typeface="Simplified Arabic" pitchFamily="18" charset="-78"/>
                <a:cs typeface="Simplified Arabic" pitchFamily="18" charset="-78"/>
              </a:rPr>
              <a:t>بياجيه</a:t>
            </a:r>
            <a:r>
              <a:rPr lang="ar-IQ" sz="2800" dirty="0">
                <a:latin typeface="Simplified Arabic" pitchFamily="18" charset="-78"/>
                <a:cs typeface="Simplified Arabic" pitchFamily="18" charset="-78"/>
              </a:rPr>
              <a:t> الذي يؤكد على أن الطفل يصبح بالتدريج أقل تركيزا على الذات وأكثر اجتماعية. </a:t>
            </a:r>
          </a:p>
          <a:p>
            <a:r>
              <a:rPr lang="ar-IQ" sz="2800" dirty="0">
                <a:latin typeface="Simplified Arabic" pitchFamily="18" charset="-78"/>
                <a:cs typeface="Simplified Arabic" pitchFamily="18" charset="-78"/>
              </a:rPr>
              <a:t>5 ــــ أن لكل طفل منطقة التطور التقريبي والمقصود بها المستوى الذي يجد الطفل عنده مهمة يصعب عليه تكميلها بمفرده ولكن بمساندة من راشد  أكبر سنا يستطيع  إنجازها.</a:t>
            </a:r>
          </a:p>
          <a:p>
            <a:endParaRPr lang="ar-IQ" sz="2800" dirty="0">
              <a:latin typeface="Simplified Arabic" pitchFamily="18" charset="-78"/>
              <a:cs typeface="Simplified Arabic" pitchFamily="18" charset="-78"/>
            </a:endParaRPr>
          </a:p>
          <a:p>
            <a:endParaRPr lang="ar-IQ" dirty="0"/>
          </a:p>
        </p:txBody>
      </p:sp>
    </p:spTree>
    <p:extLst>
      <p:ext uri="{BB962C8B-B14F-4D97-AF65-F5344CB8AC3E}">
        <p14:creationId xmlns:p14="http://schemas.microsoft.com/office/powerpoint/2010/main" val="29705692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93</TotalTime>
  <Words>1577</Words>
  <Application>Microsoft Office PowerPoint</Application>
  <PresentationFormat>عرض على الشاشة (3:4)‏</PresentationFormat>
  <Paragraphs>52</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رحلة</vt:lpstr>
      <vt:lpstr>نموذج التعلم التوليدي فيجوتيسكي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افتراضات النموذج : </vt:lpstr>
      <vt:lpstr>عرض تقديمي في PowerPoint</vt:lpstr>
      <vt:lpstr>خطوات النموذج :</vt:lpstr>
      <vt:lpstr>عرض تقديمي في PowerPoint</vt:lpstr>
      <vt:lpstr>تطبيق النموذج :</vt:lpstr>
      <vt:lpstr>عرض تقديمي في PowerPoint</vt:lpstr>
      <vt:lpstr>عرض تقديمي في PowerPoint</vt:lpstr>
      <vt:lpstr>تقويم النموذج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نموذج التعلم التوليدي فيجوتسكي </dc:title>
  <dc:creator>الافق الجديد</dc:creator>
  <cp:lastModifiedBy>الافق الجديد</cp:lastModifiedBy>
  <cp:revision>15</cp:revision>
  <dcterms:created xsi:type="dcterms:W3CDTF">2019-12-18T05:04:31Z</dcterms:created>
  <dcterms:modified xsi:type="dcterms:W3CDTF">2019-12-21T09:16:29Z</dcterms:modified>
</cp:coreProperties>
</file>