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59" r:id="rId6"/>
    <p:sldId id="273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A3199F9-33F0-40F9-8207-3ED3B5ECA8F0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EDF1B4A-5FBC-4B98-BAA1-99D2308B630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IQ" dirty="0" smtClean="0"/>
              <a:t>نموذج التدريس </a:t>
            </a:r>
            <a:r>
              <a:rPr lang="ar-IQ" dirty="0" err="1" smtClean="0"/>
              <a:t>غيرالمباشر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روجرز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الاستاذ الدكتور </a:t>
            </a:r>
          </a:p>
          <a:p>
            <a:r>
              <a:rPr lang="ar-IQ" dirty="0" smtClean="0"/>
              <a:t>حيدر كريم سكر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5879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692696"/>
            <a:ext cx="7632848" cy="5433467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ان التعليم غير المباشر والمستند إلى النموذج الإنساني يركز على العنصر العاطفي من سلوك الطلبة، وتنظر الاستراتيجية غير المباشرة عادة في مصادر ثلاثة من مشاكل الطلبة :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1. المشاعر الحالية 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2. المدركات والتصورات المشوهة 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3. البدائل غير المستطلعة بسبب رد الفعل العاطفي تجاهها 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ولا يتم التخلص من هذه الصعوبات من خلال حلول مباشرة ، بل من خلال المشاعر السلبية والتصورات المشوهة ، وبدء تجربة سلوك جديد مكتسبين بذلك خبرة جديدة ، تؤدي الى تبصر جديد وإدراك جديد للمشكلة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42066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افتراضات النموذج:</a:t>
            </a:r>
            <a:endParaRPr lang="ar-IQ" sz="32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يتفاعل الفرد مع ذاته، بحيث يوجهها، ويقومها، ويكتشفها بنفسه.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يتم اكتساب المعرفة بواسطة المتعلم ويستند في ذلك إلى رغباته.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الدافعية نحو التعلم نابعة من حب الاستطلاع التي تستند إلى المشاعر والقيم والآمال.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يقوم الفرد باتخاذ قراراته بنفسه فيما يتعلق بتعلمه وإدارة شئونه.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تسهم العلاقات الإنسانية في مساعدة الفرد على النمو والتطور.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تسهم البيئة التعليمية في توفير الظروف والمناخات الملائمة للنمو والتطور.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يستهدف التعلم تقدير الذات وتحقيقها.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تُحدد المشكلة التي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يواجهها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الفرد من قبله، وتُبنى الحلول المناسبة وفق قدراته.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12180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خطوات النموذج:</a:t>
            </a:r>
            <a:endParaRPr lang="ar-IQ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المرحلة الأولى: تحديد حالة المساعدة:</a:t>
            </a:r>
          </a:p>
          <a:p>
            <a:pPr algn="just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يقوم الطالب بتحديد الموقف، والخبرة ونوع المساعدة التي يريدها.</a:t>
            </a:r>
          </a:p>
          <a:p>
            <a:pPr algn="just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المرحلة الثانية: استقصاء المشكلة وتحديدها: </a:t>
            </a:r>
          </a:p>
          <a:p>
            <a:pPr algn="just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يقوم المعلم في هذه المرحلة بتقبل مشاعر الطالب ومساعدته على تعريف المشكلة وتحديدها.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90470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620688"/>
            <a:ext cx="7632848" cy="5505475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المرحلة الثالثة: تنمية الاستبصار: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يتم تجهيز الطالب في هذه المرحلة الى فهم ذاته وكشف العلاقات بين مجموعة خبراته، لهذا يحتاج المتعلم أن يكون أكثر ضبطًا لعملياته التعليمية والفكرية والانفعالية والاجتماعية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المرحلة الرابعة: التخطيط واتخاذ القرار: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يوضح المعلم المشكلة وبدائلها ويترك المجال للمتعلم لإجراء التخطيط واتخاذ القرار المناسب.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المرحلة الخامسة: التكامل: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يقدم الطالب في هذه المرحلة تقريرًا عن أعماله التي قام بها، وينمي استبصارًا وخططًا أكثر تكاملًا، كما يصدر أفعالًا أكثر إيجابية.</a:t>
            </a:r>
          </a:p>
          <a:p>
            <a:pPr algn="just"/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503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تطبيق النموذج :</a:t>
            </a:r>
            <a:endParaRPr lang="ar-IQ" sz="32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ar-IQ" dirty="0" smtClean="0"/>
              <a:t>1</a:t>
            </a:r>
            <a:r>
              <a:rPr lang="ar-IQ" sz="3300" dirty="0" smtClean="0">
                <a:latin typeface="Simplified Arabic" pitchFamily="18" charset="-78"/>
                <a:cs typeface="Simplified Arabic" pitchFamily="18" charset="-78"/>
              </a:rPr>
              <a:t>. كن دائما على وعي بالدرجة التي يمكنك بالتحكم بالتعلم وتوجيهه ، وحيثما أمكن اسمح للطلبة بان يختاروا ويديروا تعلمهم بأنفسهم .</a:t>
            </a:r>
          </a:p>
          <a:p>
            <a:pPr algn="just"/>
            <a:r>
              <a:rPr lang="ar-IQ" sz="3300" dirty="0" smtClean="0">
                <a:latin typeface="Simplified Arabic" pitchFamily="18" charset="-78"/>
                <a:cs typeface="Simplified Arabic" pitchFamily="18" charset="-78"/>
              </a:rPr>
              <a:t>2. هيئ لطلبتك جوا دافئا وايجابيا ومقبولا ، وابذل جهدك لكي تنقل الى الطلبة شعورك بأنك تعتقد أن كلا منهم قادر على التعلم وانك تريدهم أن يتعلموا ، فمثلا :</a:t>
            </a:r>
          </a:p>
          <a:p>
            <a:pPr algn="just"/>
            <a:r>
              <a:rPr lang="ar-IQ" sz="3300" dirty="0" smtClean="0">
                <a:latin typeface="Simplified Arabic" pitchFamily="18" charset="-78"/>
                <a:cs typeface="Simplified Arabic" pitchFamily="18" charset="-78"/>
              </a:rPr>
              <a:t>تعلم أسماء طلبتك بأسرع ما يمكن واظهر اهتمامك بهم كأفراد.</a:t>
            </a:r>
          </a:p>
          <a:p>
            <a:pPr algn="just"/>
            <a:r>
              <a:rPr lang="ar-IQ" sz="3300" dirty="0" smtClean="0">
                <a:latin typeface="Simplified Arabic" pitchFamily="18" charset="-78"/>
                <a:cs typeface="Simplified Arabic" pitchFamily="18" charset="-78"/>
              </a:rPr>
              <a:t>حث طلبتك على أن يبذل كل منهم ما بوسعه وتجنب أن تدفعهم الى التنافس فيما بينهم على بضعة علامات .</a:t>
            </a:r>
          </a:p>
          <a:p>
            <a:pPr algn="just"/>
            <a:r>
              <a:rPr lang="ar-IQ" sz="3300" dirty="0" smtClean="0">
                <a:latin typeface="Simplified Arabic" pitchFamily="18" charset="-78"/>
                <a:cs typeface="Simplified Arabic" pitchFamily="18" charset="-78"/>
              </a:rPr>
              <a:t>بين للطلبة سرورك وفرحك عندما يكون تحصيلهم ممتازا ، ولا تتصرف وكأن أمر الطلبة لا يعنيك . وانك تنزعج من حصولهم على علامات عالية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93465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5505475"/>
          </a:xfrm>
        </p:spPr>
        <p:txBody>
          <a:bodyPr/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3 ـــ حاول ، كلما كان ذلك مناسبا –أن تتصرف مع طلبتك وكأنك ميسرا لعملية التعلم ومشجعا ومساعدا ومعاونا لهم 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• بين للطلبة بين الحين والآخر انك (إنسان حقيقي) ,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أي أن لك مشاعرا وأحاسيس . وانك تحب وتغضب وتكره  وإذا ظهر عليك غضب في موقف معين حاول أن توجه الغضب الى الموقف وليس الى الطالب نفسه أو الى شخصيته وسماته الشخصية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099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764704"/>
            <a:ext cx="7560840" cy="5361459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والان مثال حول ما تقدم :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"طالبان يتراشقان بالخبز في غرفة الصف ، يراهما معلم التاريخ فيثور غضبه ويقول : "ما هذه الأخلاق السيئة ، إنكما لا تستحقان أن تكونا طالبين في هذا الصف ، سوف أتحدث مع والديكما واخبرهما بالسلوك المقرف الذي قمتما به هذا اليوم ."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ويراهما معلم العلوم فيعلق على الموقف نفسه بقوله :"أنا اغضب عندما أرى الخبز يتحول الى كرات للعب . الخبز ليس موجودا للتراشق ، انه نعمة من الله ويجب أن نحترمها ، هذه الغرفة تحتاج الى تنظيف فوري ".</a:t>
            </a:r>
          </a:p>
          <a:p>
            <a:pPr algn="just"/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6473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IQ" sz="3600" dirty="0" smtClean="0">
                <a:latin typeface="Simplified Arabic" pitchFamily="18" charset="-78"/>
                <a:cs typeface="Simplified Arabic" pitchFamily="18" charset="-78"/>
              </a:rPr>
              <a:t>تقويم النموذج : </a:t>
            </a:r>
            <a:endParaRPr lang="ar-IQ" sz="36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b="1" dirty="0" smtClean="0"/>
              <a:t>الايجابيات :</a:t>
            </a:r>
            <a:r>
              <a:rPr lang="ar-IQ" dirty="0" smtClean="0"/>
              <a:t> </a:t>
            </a: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– يجعل من المتعلم عنصر فعال في العملية التعليمية لتحقيقه لذاتية المتعلم أثناء عملية التخطيط للتعلم.</a:t>
            </a: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– زيادة قدرات المتعلمين على التفكير الإبداعي لدى المتعلم، لدفع عجلة حياتهم الشخصية والمجتمعية نحو التجديد والتطوير.</a:t>
            </a: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– التعامل مع المتعلم على انه كيان متكامل بين مجاله المعرفي والوجداني </a:t>
            </a:r>
            <a:r>
              <a:rPr lang="ar-IQ" sz="2600" dirty="0" err="1" smtClean="0">
                <a:latin typeface="Simplified Arabic" pitchFamily="18" charset="-78"/>
                <a:cs typeface="Simplified Arabic" pitchFamily="18" charset="-78"/>
              </a:rPr>
              <a:t>والمهاري</a:t>
            </a:r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، ويحرص على تحقيق ذلك أثناء تفاعل المتعلم مع المواقف التعليمية والتربوية المختلفة.</a:t>
            </a: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– يسهم في إقامة علاقات طيبة بين المتعلمين والمعلمين وبين المتعلمين بعضهم البعض من خلال إعطاء الفرص لهم للتعبير عن مشاعرهم والتعاون فيما بينهم.</a:t>
            </a:r>
          </a:p>
          <a:p>
            <a:pPr algn="just"/>
            <a:endParaRPr lang="ar-IQ" sz="2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953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692696"/>
            <a:ext cx="7632848" cy="5433467"/>
          </a:xfrm>
        </p:spPr>
        <p:txBody>
          <a:bodyPr/>
          <a:lstStyle/>
          <a:p>
            <a:r>
              <a:rPr lang="ar-IQ" b="1" dirty="0" smtClean="0"/>
              <a:t>السلبيات :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في بعض الأحيان تدور ميول المتعلمين حول موضوعات ليست مفيدة تربوياً.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عدم انتظام ترابط الخبرات بشكل جيد ولا يتعمق في المعلومات بشكل كافي.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يركز هذا النموذج على ميول المتعلمين الحالية فقط فيهمل الماضي والمستقبل.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إهمال حاجات المجتمع ومطالبه ومشكلاته.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– لا يمكن تحقيق الفردية أثناء التعلم مع اكتظاظ الفصول الدراسية.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1120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692696"/>
            <a:ext cx="7776864" cy="5433467"/>
          </a:xfrm>
        </p:spPr>
        <p:txBody>
          <a:bodyPr>
            <a:normAutofit/>
          </a:bodyPr>
          <a:lstStyle/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يستند نموذج التعليم غير المباشر الى أعمال روجرز، باعتبار أن الذات هي جوهر الشخصية ، ومفهوم الذات هو حجر الزاوية فيها وهو الذي ينظم السلوك .</a:t>
            </a:r>
            <a:endParaRPr lang="en-US" sz="26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الذات هي كينونة الفرد أو الشخص ، تنمو وتنفصل تدريجيا عن المجال الادراكي ، وتتكون نتيجة التفاعل مع البيئة ، وتشمل الذات المدركة ، والذات الاجتماعية ، والذات المثالية ، وتسعى الى التوافق والاتزان والثبات وتنمو نتيجة النضج والتعلم وتصبح المركز الذي تنتظم حوله كل الخبرات .</a:t>
            </a:r>
            <a:endParaRPr lang="en-US" sz="26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أما مفهوم الذات وفقا لروجرز فهو تكوين معرفي منظم ومتعلم للمدركات الشعورية والتصورات والتقييمات الخاصة بالذات ، يبلوره الفرد ويعتبره تعريف نفسيا لذاته ، ويتكون مفهوم الذات من أفكار الفرد الذاتية المنسقة والمحددة الأبعاد من العناصر المختلفة لكينونته الداخلية أو الخارجية</a:t>
            </a:r>
            <a:endParaRPr lang="en-US" sz="2600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666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620688"/>
            <a:ext cx="7776864" cy="5505475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يُعرّف هذا النموذج بنموذج التدريس الموجه ذاتيًا ويستهدف تيسير التعلم الخبري الذي يأخذ معنى شخصيًا عند المتعلم.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التعلم عند روجرز نوعان: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يتمثل الأول في التعليم عديم المعنى، أي التعلم الآلي وهو السائد في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مدارسنا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والذي ينتهي أثره بالخروج من قاعة الاختبار.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أما النوع الآخر من التعلم الخبري الذي يحدث في الحياة اليومية، ويتعلق بشخصية الفرد، وهو تعلم سريع ومستمر.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يرى روجرز ان التعليم يجب أن يبنى على علاقات انسانية لا على مفاهيم المواد الدراسية لضمان استمراريته وزيادة أثره.</a:t>
            </a:r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0796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692696"/>
            <a:ext cx="7632848" cy="5433467"/>
          </a:xfrm>
        </p:spPr>
        <p:txBody>
          <a:bodyPr/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يستند هذا النموذج إلى المدخل الإنساني </a:t>
            </a:r>
            <a:r>
              <a:rPr lang="ar-IQ" sz="2800" smtClean="0"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IQ" sz="2800" smtClean="0">
                <a:latin typeface="Simplified Arabic" pitchFamily="18" charset="-78"/>
                <a:cs typeface="Simplified Arabic" pitchFamily="18" charset="-78"/>
              </a:rPr>
              <a:t>الذي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يركز على جانبين :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الأول : إن الطالب يجب أن يشغل نفسه بنفسه بعمل ما.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الثاني : إن الطالب يجب أن لا يزعج غيره، أما عن نتائج الطلبة فقد كان الطالب يبلغ بنتيجة دون لوم أو نقد ، وأثناء العمل كان المعلم يقدم التشجيع والاقتراحات بعد أن يبدأ الطالب النشاط أولا، ويكون محور العمل في الصف أن الطالب يختار نشاطه الذي يرغبه </a:t>
            </a:r>
            <a:r>
              <a:rPr lang="ar-IQ" dirty="0" smtClean="0"/>
              <a:t>. </a:t>
            </a:r>
          </a:p>
          <a:p>
            <a:pPr algn="just"/>
            <a:endParaRPr lang="ar-IQ" dirty="0" smtClean="0"/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0815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548680"/>
            <a:ext cx="7632848" cy="5577483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ان مسلمات  المدخل الإنساني يمكن تحديدها كالاتي : 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1ـــ الإنسانيون هم "كليون" فهم ملتزمون بالتعليم الذي يشمل المشاعر ، العواطف ، الدوافع ، وما هو محبوب ومكروه للطلاب من خلال الوصول الى (كل الطالب) (المشاعر ، والمعرفة، والخبرات) ، وهم يأملون أن يعززوا التعلم الهادف والمتكامل شخصيا .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2 ــ التعليم عملية تتم من الداخل الى الخارج ولذلك فان التركيز يجب أن ينطلق من الذات أولا بما تحويه من رغبات ودوافع ومشاعر ومعرفة وهذا عكس ما قال به السلوكيون . </a:t>
            </a:r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541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692696"/>
            <a:ext cx="7488832" cy="5433467"/>
          </a:xfrm>
        </p:spPr>
        <p:txBody>
          <a:bodyPr/>
          <a:lstStyle/>
          <a:p>
            <a:pPr algn="just"/>
            <a:r>
              <a:rPr lang="ar-IQ" dirty="0" smtClean="0"/>
              <a:t>3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ـــ الفرد مسؤول عن السلوك ، فإذا نما الشخص من الداخل الى الخارج فان الدافع الداخلي يتطلب سيطرة ذاتية ، ويصبح السلوك رد فعل للإرادة الحرة .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4 ــ الإنسان لديه الرغبة الطبيعية للتعلم ، وفضول طبيعي حول العالم الذي يعيش فيه ، وهذه الرغبة والإمكانية للتعلم والاكتشاف يمكن أن تنطلق بقوة اذا وجدت الظروف المناسبة ، وهذا الميل يمكن الاعتماد عليه لاستكشاف ومحاكاة الخبرات الجديدة </a:t>
            </a:r>
            <a:r>
              <a:rPr lang="ar-IQ" dirty="0" smtClean="0"/>
              <a:t>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88479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692696"/>
            <a:ext cx="7560840" cy="5433467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5ـــ التعلم ذو المعنى يحدث عندما تكون المادة المتعلمة مدركة ومفهومة من قبل الطالب، وترتبط بشدة بأهدافه الخاصة ، أي أن الطالب يفهم المعارف التي يدركها اذا كانت تعمل على المحافظة على ذات المتعلم وتنسجم معها . وإذا كانت المادة الدراسية ذات صلة بذات المتعلم وتتعلق بأهدافه فان عملية التعليم تكون سريعة ويكون التعلم ذو معنى .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6ـــ التعليم الذي يتضمن تغيرا في تنظيم الذات (إدراك الشخص المتعلم لذاته) يحدث تهديدا للمتعلم ويواجه عادة بالمقاومة 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7ـــ التعلم الذي تقل فيه فرص تهديد ذات المتعلم هو أسهل حدوثا ، أي انه عندما يكون تهديد الذات منخفض ، فان الخبرة يمكن تحصيلها بشكل أفضل ، ويمكن تحقيق تقدم واضح في التعلم .</a:t>
            </a:r>
          </a:p>
          <a:p>
            <a:pPr algn="just"/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327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620688"/>
            <a:ext cx="7560840" cy="5505475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8ــــ التعلم الذي يبدأ من الذات ، والذي يشغل كل المتعلم (مشاعره ، ودوافعه ،عقله ، فكره) هو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الأدوم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والأنجح والأكثر بقاء 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9ـــ الاستقلالية والاعتماد على الذات ، والإبداع لا تتم إلا في جو من الحرية ، وان التقييم الخارجي غير مثمر اذا كان التعلم يهدف الى عمل ابداعي ، بل إن التقييم الذاتي هنا هو الأساس 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10ـــ في هذا العالم السريع التغير ، وفي ظل انفجار المعرفة يجب التركيز على تعلم عملية التعلم (تعلم كيف تتعلم ؟) إذ يرى روجرز أن التعليم غير الديناميكي الذي اهتم بالمعلومات كان مناسبا لزمن سابق ، ولكي تستمر الحضارة فيجب أن تطور وتنمي أشخاصا مؤمنين بالتغير كحقيقة مركزية في الحياة . وقادرين على التعايش مع هذه الحقيقة . </a:t>
            </a:r>
            <a:endParaRPr lang="en-US" sz="2800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117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764704"/>
            <a:ext cx="7632848" cy="5361459"/>
          </a:xfrm>
        </p:spPr>
        <p:txBody>
          <a:bodyPr>
            <a:normAutofit/>
          </a:bodyPr>
          <a:lstStyle/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في التعليم غير المباشر يحاول المعلم أن يرى العالم كما يراه الطالب، الأمر الذي يخلق جوا من التفاهم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التعاطفي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يمكن فيه تنمية التوجه الذاتي للطالب وتطويره ، أما الأداة الرئيسية المستخدمة فهي استراتيجية المقابلة غير المباشرة ، وهي مقابلة صفية يعكس فيها المعلم أفكار الطلبة ومشاعرهم ، وباستخدام الملاحظات التي تنعكس من خلال أفكار الطلبة ، يثير المعلم وعي الطلبة لتصوراتهم ومدركاتهم ومشاعرهم ، وبذلك يساعدهم في توضيح أفكارهم ، وينجم عن ذلك معرفة شديدة بالذات وبالآخرين ، ومن خلال العلاقة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التعاطفية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التي تتصف بالأمن يتقبل المعلم كل المشاعر والأفكار تقبلا غير مشروطا ، وان هذا التقبل للأفكار الايجابية والسلبية ضروري للتطور العاطفي والحل الايجابي</a:t>
            </a:r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7199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بوس تثبيت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دبوس تثبيت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بوس تثبي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71</TotalTime>
  <Words>1517</Words>
  <Application>Microsoft Office PowerPoint</Application>
  <PresentationFormat>عرض على الشاشة (3:4)‏</PresentationFormat>
  <Paragraphs>74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دبوس تثبيت</vt:lpstr>
      <vt:lpstr>نموذج التدريس غيرالمباشر روجرز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افتراضات النموذج:</vt:lpstr>
      <vt:lpstr>خطوات النموذج:</vt:lpstr>
      <vt:lpstr>عرض تقديمي في PowerPoint</vt:lpstr>
      <vt:lpstr>تطبيق النموذج :</vt:lpstr>
      <vt:lpstr>عرض تقديمي في PowerPoint</vt:lpstr>
      <vt:lpstr>عرض تقديمي في PowerPoint</vt:lpstr>
      <vt:lpstr>تقويم النموذج :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نموذج التدريس غيرالمباشر روجرز</dc:title>
  <dc:creator>الافق الجديد</dc:creator>
  <cp:lastModifiedBy>الافق الجديد</cp:lastModifiedBy>
  <cp:revision>10</cp:revision>
  <dcterms:created xsi:type="dcterms:W3CDTF">2019-12-21T07:53:53Z</dcterms:created>
  <dcterms:modified xsi:type="dcterms:W3CDTF">2019-12-21T09:18:12Z</dcterms:modified>
</cp:coreProperties>
</file>