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8" r:id="rId22"/>
    <p:sldId id="279" r:id="rId23"/>
    <p:sldId id="276" r:id="rId24"/>
    <p:sldId id="277" r:id="rId2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59FBE4E5-4E6B-4507-9022-0FE86AAEEE4D}" type="datetimeFigureOut">
              <a:rPr lang="ar-IQ" smtClean="0"/>
              <a:t>16/04/1441</a:t>
            </a:fld>
            <a:endParaRPr lang="ar-IQ"/>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279A0445-BF59-4B30-BE47-6631A3407B44}"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9FBE4E5-4E6B-4507-9022-0FE86AAEEE4D}" type="datetimeFigureOut">
              <a:rPr lang="ar-IQ" smtClean="0"/>
              <a:t>16/04/1441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279A0445-BF59-4B30-BE47-6631A3407B44}"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9FBE4E5-4E6B-4507-9022-0FE86AAEEE4D}" type="datetimeFigureOut">
              <a:rPr lang="ar-IQ" smtClean="0"/>
              <a:t>16/04/1441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279A0445-BF59-4B30-BE47-6631A3407B44}"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9FBE4E5-4E6B-4507-9022-0FE86AAEEE4D}" type="datetimeFigureOut">
              <a:rPr lang="ar-IQ" smtClean="0"/>
              <a:t>16/04/1441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279A0445-BF59-4B30-BE47-6631A3407B44}" type="slidenum">
              <a:rPr lang="ar-IQ" smtClean="0"/>
              <a:t>‹#›</a:t>
            </a:fld>
            <a:endParaRPr lang="ar-IQ"/>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59FBE4E5-4E6B-4507-9022-0FE86AAEEE4D}" type="datetimeFigureOut">
              <a:rPr lang="ar-IQ" smtClean="0"/>
              <a:t>16/04/1441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279A0445-BF59-4B30-BE47-6631A3407B44}" type="slidenum">
              <a:rPr lang="ar-IQ" smtClean="0"/>
              <a:t>‹#›</a:t>
            </a:fld>
            <a:endParaRPr lang="ar-IQ"/>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59FBE4E5-4E6B-4507-9022-0FE86AAEEE4D}" type="datetimeFigureOut">
              <a:rPr lang="ar-IQ" smtClean="0"/>
              <a:t>16/04/1441</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279A0445-BF59-4B30-BE47-6631A3407B44}" type="slidenum">
              <a:rPr lang="ar-IQ" smtClean="0"/>
              <a:t>‹#›</a:t>
            </a:fld>
            <a:endParaRPr lang="ar-IQ"/>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59FBE4E5-4E6B-4507-9022-0FE86AAEEE4D}" type="datetimeFigureOut">
              <a:rPr lang="ar-IQ" smtClean="0"/>
              <a:t>16/04/1441</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279A0445-BF59-4B30-BE47-6631A3407B44}"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59FBE4E5-4E6B-4507-9022-0FE86AAEEE4D}" type="datetimeFigureOut">
              <a:rPr lang="ar-IQ" smtClean="0"/>
              <a:t>16/04/1441</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279A0445-BF59-4B30-BE47-6631A3407B44}" type="slidenum">
              <a:rPr lang="ar-IQ" smtClean="0"/>
              <a:t>‹#›</a:t>
            </a:fld>
            <a:endParaRPr lang="ar-IQ"/>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59FBE4E5-4E6B-4507-9022-0FE86AAEEE4D}" type="datetimeFigureOut">
              <a:rPr lang="ar-IQ" smtClean="0"/>
              <a:t>16/04/1441</a:t>
            </a:fld>
            <a:endParaRPr lang="ar-IQ"/>
          </a:p>
        </p:txBody>
      </p:sp>
      <p:sp>
        <p:nvSpPr>
          <p:cNvPr id="3" name="عنصر نائب للتذييل 2"/>
          <p:cNvSpPr>
            <a:spLocks noGrp="1"/>
          </p:cNvSpPr>
          <p:nvPr>
            <p:ph type="ftr" sz="quarter" idx="11"/>
          </p:nvPr>
        </p:nvSpPr>
        <p:spPr/>
        <p:txBody>
          <a:bodyPr/>
          <a:lstStyle>
            <a:extLst/>
          </a:lstStyle>
          <a:p>
            <a:endParaRPr lang="ar-IQ"/>
          </a:p>
        </p:txBody>
      </p:sp>
      <p:sp>
        <p:nvSpPr>
          <p:cNvPr id="4" name="عنصر نائب لرقم الشريحة 3"/>
          <p:cNvSpPr>
            <a:spLocks noGrp="1"/>
          </p:cNvSpPr>
          <p:nvPr>
            <p:ph type="sldNum" sz="quarter" idx="12"/>
          </p:nvPr>
        </p:nvSpPr>
        <p:spPr/>
        <p:txBody>
          <a:bodyPr/>
          <a:lstStyle>
            <a:extLst/>
          </a:lstStyle>
          <a:p>
            <a:fld id="{279A0445-BF59-4B30-BE47-6631A3407B44}"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59FBE4E5-4E6B-4507-9022-0FE86AAEEE4D}" type="datetimeFigureOut">
              <a:rPr lang="ar-IQ" smtClean="0"/>
              <a:t>16/04/1441</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279A0445-BF59-4B30-BE47-6631A3407B44}"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الأيقونة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59FBE4E5-4E6B-4507-9022-0FE86AAEEE4D}" type="datetimeFigureOut">
              <a:rPr lang="ar-IQ" smtClean="0"/>
              <a:t>16/04/1441</a:t>
            </a:fld>
            <a:endParaRPr lang="ar-IQ"/>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279A0445-BF59-4B30-BE47-6631A3407B44}" type="slidenum">
              <a:rPr lang="ar-IQ" smtClean="0"/>
              <a:t>‹#›</a:t>
            </a:fld>
            <a:endParaRPr lang="ar-IQ"/>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9FBE4E5-4E6B-4507-9022-0FE86AAEEE4D}" type="datetimeFigureOut">
              <a:rPr lang="ar-IQ" smtClean="0"/>
              <a:t>16/04/1441</a:t>
            </a:fld>
            <a:endParaRPr lang="ar-IQ"/>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79A0445-BF59-4B30-BE47-6631A3407B44}"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835696" y="1700808"/>
            <a:ext cx="5112568" cy="1512168"/>
          </a:xfrm>
        </p:spPr>
        <p:txBody>
          <a:bodyPr/>
          <a:lstStyle/>
          <a:p>
            <a:pPr algn="ctr"/>
            <a:r>
              <a:rPr lang="ar-IQ" sz="3600" dirty="0" smtClean="0">
                <a:latin typeface="Simplified Arabic" pitchFamily="18" charset="-78"/>
                <a:cs typeface="Simplified Arabic" pitchFamily="18" charset="-78"/>
              </a:rPr>
              <a:t>نموذج التعلم الهرمي </a:t>
            </a:r>
            <a:br>
              <a:rPr lang="ar-IQ" sz="3600" dirty="0" smtClean="0">
                <a:latin typeface="Simplified Arabic" pitchFamily="18" charset="-78"/>
                <a:cs typeface="Simplified Arabic" pitchFamily="18" charset="-78"/>
              </a:rPr>
            </a:br>
            <a:r>
              <a:rPr lang="ar-IQ" sz="3600" dirty="0" smtClean="0">
                <a:latin typeface="Simplified Arabic" pitchFamily="18" charset="-78"/>
                <a:cs typeface="Simplified Arabic" pitchFamily="18" charset="-78"/>
              </a:rPr>
              <a:t>جانيه</a:t>
            </a:r>
            <a:endParaRPr lang="ar-IQ" sz="3600" dirty="0">
              <a:latin typeface="Simplified Arabic" pitchFamily="18" charset="-78"/>
              <a:cs typeface="Simplified Arabic" pitchFamily="18" charset="-78"/>
            </a:endParaRPr>
          </a:p>
        </p:txBody>
      </p:sp>
      <p:sp>
        <p:nvSpPr>
          <p:cNvPr id="3" name="عنوان فرعي 2"/>
          <p:cNvSpPr>
            <a:spLocks noGrp="1"/>
          </p:cNvSpPr>
          <p:nvPr>
            <p:ph type="subTitle" idx="1"/>
          </p:nvPr>
        </p:nvSpPr>
        <p:spPr>
          <a:xfrm>
            <a:off x="1473795" y="3645025"/>
            <a:ext cx="5618485" cy="1224135"/>
          </a:xfrm>
        </p:spPr>
        <p:txBody>
          <a:bodyPr>
            <a:normAutofit/>
          </a:bodyPr>
          <a:lstStyle/>
          <a:p>
            <a:pPr algn="ctr"/>
            <a:r>
              <a:rPr lang="ar-IQ" dirty="0" smtClean="0"/>
              <a:t>الاستاذ الدكتور </a:t>
            </a:r>
          </a:p>
          <a:p>
            <a:pPr algn="ctr"/>
            <a:r>
              <a:rPr lang="ar-IQ" dirty="0" smtClean="0"/>
              <a:t>حيدر كريم سكر </a:t>
            </a:r>
            <a:endParaRPr lang="ar-IQ" dirty="0"/>
          </a:p>
        </p:txBody>
      </p:sp>
    </p:spTree>
    <p:extLst>
      <p:ext uri="{BB962C8B-B14F-4D97-AF65-F5344CB8AC3E}">
        <p14:creationId xmlns:p14="http://schemas.microsoft.com/office/powerpoint/2010/main" val="28893163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363272" cy="579350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IQ" sz="2400" dirty="0" smtClean="0">
                <a:latin typeface="Simplified Arabic" pitchFamily="18" charset="-78"/>
                <a:cs typeface="Simplified Arabic" pitchFamily="18" charset="-78"/>
              </a:rPr>
              <a:t>7ــــ التعلم من خلال تطبيق المبادئ والقواعـد( تعلم </a:t>
            </a:r>
            <a:r>
              <a:rPr lang="ar-IQ" sz="2400" dirty="0" err="1" smtClean="0">
                <a:latin typeface="Simplified Arabic" pitchFamily="18" charset="-78"/>
                <a:cs typeface="Simplified Arabic" pitchFamily="18" charset="-78"/>
              </a:rPr>
              <a:t>المبادىء</a:t>
            </a:r>
            <a:r>
              <a:rPr lang="ar-IQ" sz="2400" dirty="0" smtClean="0">
                <a:latin typeface="Simplified Arabic" pitchFamily="18" charset="-78"/>
                <a:cs typeface="Simplified Arabic" pitchFamily="18" charset="-78"/>
              </a:rPr>
              <a:t> )  </a:t>
            </a:r>
            <a:r>
              <a:rPr lang="en-US" sz="2400" dirty="0" smtClean="0">
                <a:latin typeface="Simplified Arabic" pitchFamily="18" charset="-78"/>
                <a:cs typeface="Simplified Arabic" pitchFamily="18" charset="-78"/>
              </a:rPr>
              <a:t>principle Learning : </a:t>
            </a:r>
          </a:p>
          <a:p>
            <a:pPr algn="just"/>
            <a:r>
              <a:rPr lang="ar-IQ" sz="2400" dirty="0" smtClean="0">
                <a:latin typeface="Simplified Arabic" pitchFamily="18" charset="-78"/>
                <a:cs typeface="Simplified Arabic" pitchFamily="18" charset="-78"/>
              </a:rPr>
              <a:t>يعرف جانييه القاعدة بأنها سلسلة مكونة من مفهومين أو أكثر ، أي أن المبدأ هو العلاقة بين مفهومين أو أكثر، أو هو تمكن الطفل من الاستجابة للمثيرات أو المواقف بطريقة واحدة تحكمها قاعدة معينة، وهذا يلزمه التعزيز الفوري واستجابة المتعلم تذكر المتعلم للمفاهيم التي تعلمها سابقاً، والتي تكون قاعدة تعلمه، استخدام ألفاظ  تساعد المتعلم على الربط بين المفاهيم بحيث يستخرج منها القاعدة، يقوم المتعلم بتطبيق القاعدة، ثم يحدد المعلم القاعدة بدقة ، ويرى جانييه أن أبسط </a:t>
            </a:r>
            <a:r>
              <a:rPr lang="ar-IQ" sz="2400" dirty="0" err="1" smtClean="0">
                <a:latin typeface="Simplified Arabic" pitchFamily="18" charset="-78"/>
                <a:cs typeface="Simplified Arabic" pitchFamily="18" charset="-78"/>
              </a:rPr>
              <a:t>المبادىء</a:t>
            </a:r>
            <a:r>
              <a:rPr lang="ar-IQ" sz="2400" dirty="0" smtClean="0">
                <a:latin typeface="Simplified Arabic" pitchFamily="18" charset="-78"/>
                <a:cs typeface="Simplified Arabic" pitchFamily="18" charset="-78"/>
              </a:rPr>
              <a:t> ما يتخذ صورة (إذا حدث س فأن ص سيحدث ) </a:t>
            </a:r>
            <a:r>
              <a:rPr lang="ar-IQ" sz="2400" dirty="0" err="1" smtClean="0">
                <a:latin typeface="Simplified Arabic" pitchFamily="18" charset="-78"/>
                <a:cs typeface="Simplified Arabic" pitchFamily="18" charset="-78"/>
              </a:rPr>
              <a:t>والمبادىء</a:t>
            </a:r>
            <a:r>
              <a:rPr lang="ar-IQ" sz="2400" dirty="0" smtClean="0">
                <a:latin typeface="Simplified Arabic" pitchFamily="18" charset="-78"/>
                <a:cs typeface="Simplified Arabic" pitchFamily="18" charset="-78"/>
              </a:rPr>
              <a:t> في جوهرها هي سلاسل مفاهيم ، وقد تمثل المعرفة بأنها هرم من </a:t>
            </a:r>
            <a:r>
              <a:rPr lang="ar-IQ" sz="2400" dirty="0" err="1" smtClean="0">
                <a:latin typeface="Simplified Arabic" pitchFamily="18" charset="-78"/>
                <a:cs typeface="Simplified Arabic" pitchFamily="18" charset="-78"/>
              </a:rPr>
              <a:t>المبادىء</a:t>
            </a:r>
            <a:r>
              <a:rPr lang="ar-IQ" sz="2400" dirty="0" smtClean="0">
                <a:latin typeface="Simplified Arabic" pitchFamily="18" charset="-78"/>
                <a:cs typeface="Simplified Arabic" pitchFamily="18" charset="-78"/>
              </a:rPr>
              <a:t> ، حيث يتطلب الامر تعلم مبدأين أو أكثر قبل تعلم المبدأ من مستوى أعلى والذي يحتويهما ، وإذا تعلم التلميذ المفاهيم </a:t>
            </a:r>
            <a:r>
              <a:rPr lang="ar-IQ" sz="2400" dirty="0" err="1" smtClean="0">
                <a:latin typeface="Simplified Arabic" pitchFamily="18" charset="-78"/>
                <a:cs typeface="Simplified Arabic" pitchFamily="18" charset="-78"/>
              </a:rPr>
              <a:t>والمبادىء</a:t>
            </a:r>
            <a:r>
              <a:rPr lang="ar-IQ" sz="2400" dirty="0" smtClean="0">
                <a:latin typeface="Simplified Arabic" pitchFamily="18" charset="-78"/>
                <a:cs typeface="Simplified Arabic" pitchFamily="18" charset="-78"/>
              </a:rPr>
              <a:t> المكونة من مستوى أعلى ، يستطيع المعلم أن يستخدم التعلم اللفظي وحده في تعلم التلاميذ إلى ربط </a:t>
            </a:r>
            <a:r>
              <a:rPr lang="ar-IQ" sz="2400" dirty="0" err="1" smtClean="0">
                <a:latin typeface="Simplified Arabic" pitchFamily="18" charset="-78"/>
                <a:cs typeface="Simplified Arabic" pitchFamily="18" charset="-78"/>
              </a:rPr>
              <a:t>المبادىء</a:t>
            </a:r>
            <a:r>
              <a:rPr lang="ar-IQ" sz="2400" dirty="0" smtClean="0">
                <a:latin typeface="Simplified Arabic" pitchFamily="18" charset="-78"/>
                <a:cs typeface="Simplified Arabic" pitchFamily="18" charset="-78"/>
              </a:rPr>
              <a:t> معاً . </a:t>
            </a:r>
          </a:p>
          <a:p>
            <a:pPr algn="just"/>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34446820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91264" cy="5577483"/>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IQ" dirty="0" smtClean="0"/>
              <a:t>8</a:t>
            </a:r>
            <a:r>
              <a:rPr lang="ar-IQ" sz="2600" dirty="0" smtClean="0">
                <a:latin typeface="Simplified Arabic" pitchFamily="18" charset="-78"/>
                <a:cs typeface="Simplified Arabic" pitchFamily="18" charset="-78"/>
              </a:rPr>
              <a:t>ــــ حـل المشكـلات</a:t>
            </a:r>
            <a:r>
              <a:rPr lang="en-US" sz="2600" dirty="0" smtClean="0">
                <a:latin typeface="Simplified Arabic" pitchFamily="18" charset="-78"/>
                <a:cs typeface="Simplified Arabic" pitchFamily="18" charset="-78"/>
              </a:rPr>
              <a:t>problem solving: :</a:t>
            </a:r>
          </a:p>
          <a:p>
            <a:pPr algn="just"/>
            <a:r>
              <a:rPr lang="ar-IQ" sz="2600" dirty="0" smtClean="0">
                <a:latin typeface="Simplified Arabic" pitchFamily="18" charset="-78"/>
                <a:cs typeface="Simplified Arabic" pitchFamily="18" charset="-78"/>
              </a:rPr>
              <a:t>هذا النوع من التعلم هو أعلى مستوى للتعلم ، حيث يستطيع الطفل أن يستخدم المفاهيم  والقواعد والمبادئ في حل ما </a:t>
            </a:r>
            <a:r>
              <a:rPr lang="ar-IQ" sz="2600" dirty="0" err="1" smtClean="0">
                <a:latin typeface="Simplified Arabic" pitchFamily="18" charset="-78"/>
                <a:cs typeface="Simplified Arabic" pitchFamily="18" charset="-78"/>
              </a:rPr>
              <a:t>يواجهه</a:t>
            </a:r>
            <a:r>
              <a:rPr lang="ar-IQ" sz="2600" dirty="0" smtClean="0">
                <a:latin typeface="Simplified Arabic" pitchFamily="18" charset="-78"/>
                <a:cs typeface="Simplified Arabic" pitchFamily="18" charset="-78"/>
              </a:rPr>
              <a:t> من مشكلات، وهذا غاية التعلم عند جانييه، فالمستويات الثلاثة العليا المتمثلة في تعلم المفاهيم، تعلم القواعد والمبادئ، وحل المشكلة، هي مستويات التعلم المرغوبة ، في حين أنه في مرحلة ما قبل المدرسة ، يكون الطفل قد أتقن الأنواع المتدنية من التعليم ، وفقاَ لجانييه فأن اسلوب حل المشكلات هو احدى الوسائل التي يكتشف المتعلم من خلالها كيف يربط القواعد المتعلمة بهدف إيجاد حل لمشكلة جديدة تواجهه ، ويتطلب تعليم حل المشكلات اولاً ، اكتساب المتعلم قواعد أساسية ، ثانياً، ان يعرض مواقف المشكلة للمتعلم بحيث يكون موقفاً جديداً لم يمر به المتعلم من قبل ، وعند ايجاد الحل فإن المتعلم يندمج في ما يسمى بالتعلم </a:t>
            </a:r>
            <a:r>
              <a:rPr lang="ar-IQ" sz="2600" dirty="0" err="1" smtClean="0">
                <a:latin typeface="Simplified Arabic" pitchFamily="18" charset="-78"/>
                <a:cs typeface="Simplified Arabic" pitchFamily="18" charset="-78"/>
              </a:rPr>
              <a:t>الاكتشافي</a:t>
            </a:r>
            <a:r>
              <a:rPr lang="ar-IQ" sz="2600" dirty="0" smtClean="0">
                <a:latin typeface="Simplified Arabic" pitchFamily="18" charset="-78"/>
                <a:cs typeface="Simplified Arabic" pitchFamily="18" charset="-78"/>
              </a:rPr>
              <a:t> </a:t>
            </a:r>
            <a:r>
              <a:rPr lang="en-US" sz="2600" dirty="0" smtClean="0">
                <a:latin typeface="Simplified Arabic" pitchFamily="18" charset="-78"/>
                <a:cs typeface="Simplified Arabic" pitchFamily="18" charset="-78"/>
              </a:rPr>
              <a:t>Discovery Learning.</a:t>
            </a:r>
          </a:p>
          <a:p>
            <a:pPr algn="just"/>
            <a:endParaRPr lang="ar-IQ" sz="2600" dirty="0">
              <a:latin typeface="Simplified Arabic" pitchFamily="18" charset="-78"/>
              <a:cs typeface="Simplified Arabic" pitchFamily="18" charset="-78"/>
            </a:endParaRPr>
          </a:p>
        </p:txBody>
      </p:sp>
    </p:spTree>
    <p:extLst>
      <p:ext uri="{BB962C8B-B14F-4D97-AF65-F5344CB8AC3E}">
        <p14:creationId xmlns:p14="http://schemas.microsoft.com/office/powerpoint/2010/main" val="22273222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435280" cy="579350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IQ" dirty="0" smtClean="0"/>
              <a:t>ــ </a:t>
            </a:r>
            <a:r>
              <a:rPr lang="ar-IQ" sz="2600" dirty="0" smtClean="0">
                <a:latin typeface="Simplified Arabic" pitchFamily="18" charset="-78"/>
                <a:cs typeface="Simplified Arabic" pitchFamily="18" charset="-78"/>
              </a:rPr>
              <a:t>التعلم الهرمي</a:t>
            </a:r>
            <a:r>
              <a:rPr lang="en-US" sz="2600" dirty="0" smtClean="0">
                <a:latin typeface="Simplified Arabic" pitchFamily="18" charset="-78"/>
                <a:cs typeface="Simplified Arabic" pitchFamily="18" charset="-78"/>
              </a:rPr>
              <a:t>Learning Hierarchies  : </a:t>
            </a:r>
          </a:p>
          <a:p>
            <a:pPr algn="just"/>
            <a:r>
              <a:rPr lang="ar-IQ" sz="2600" dirty="0" smtClean="0">
                <a:latin typeface="Simplified Arabic" pitchFamily="18" charset="-78"/>
                <a:cs typeface="Simplified Arabic" pitchFamily="18" charset="-78"/>
              </a:rPr>
              <a:t>التعلم الهرمي هو تنظيم سيكولوجي للمهارات ، وهو ليس مجرد ترتيب منطقي للمعلومات والمفاهيم ، والقواعد، وهو ليس مجرد مجموعة من المهارات التي تدعم التعلم ، وبدلاً من ذلك في الحالة التي لا يكون </a:t>
            </a:r>
            <a:r>
              <a:rPr lang="ar-IQ" sz="2600" dirty="0" err="1" smtClean="0">
                <a:latin typeface="Simplified Arabic" pitchFamily="18" charset="-78"/>
                <a:cs typeface="Simplified Arabic" pitchFamily="18" charset="-78"/>
              </a:rPr>
              <a:t>بالامكان</a:t>
            </a:r>
            <a:r>
              <a:rPr lang="ar-IQ" sz="2600" dirty="0" smtClean="0">
                <a:latin typeface="Simplified Arabic" pitchFamily="18" charset="-78"/>
                <a:cs typeface="Simplified Arabic" pitchFamily="18" charset="-78"/>
              </a:rPr>
              <a:t> تعلم المكون الاعلى بدون تعلم الخبرة التي تسبقها او ربما يسمى بالمكون الادنى فانه تتولد رابطة بين المهارتين ، ضمن المهارات العقلية تم تنظيم اربعة من المهارات كانت قد نظمت متسلسلة تسلسلاً هرمياً من الاسهل الى الاعقد ، وتشمل تعلم المثير التميزي ، تعلم المفاهيم ، تعلم القاعدة ، تعلم القاعدة من المستوى الاعلى او ما يسمى بحل المشكلات ، وتعد كل واحدة من هذه المهارات تتطلب سابق ضروري للمهارة التي تليها من المستوى الاعلى ، وعليه فإن التسلسل الهرمي للتعلم هو مجموعات منظمة للمهارات العقلية فقط وكل مقدرة في هذا الهرم هي متطلبات سابقة أساسية للمهارات الاعقد التي تليها .</a:t>
            </a:r>
          </a:p>
          <a:p>
            <a:pPr algn="just"/>
            <a:endParaRPr lang="ar-IQ" sz="2600" dirty="0">
              <a:latin typeface="Simplified Arabic" pitchFamily="18" charset="-78"/>
              <a:cs typeface="Simplified Arabic" pitchFamily="18" charset="-78"/>
            </a:endParaRPr>
          </a:p>
        </p:txBody>
      </p:sp>
    </p:spTree>
    <p:extLst>
      <p:ext uri="{BB962C8B-B14F-4D97-AF65-F5344CB8AC3E}">
        <p14:creationId xmlns:p14="http://schemas.microsoft.com/office/powerpoint/2010/main" val="14768312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6632"/>
            <a:ext cx="8291264" cy="6009531"/>
          </a:xfrm>
        </p:spPr>
        <p:style>
          <a:lnRef idx="2">
            <a:schemeClr val="accent4">
              <a:shade val="50000"/>
            </a:schemeClr>
          </a:lnRef>
          <a:fillRef idx="1">
            <a:schemeClr val="accent4"/>
          </a:fillRef>
          <a:effectRef idx="0">
            <a:schemeClr val="accent4"/>
          </a:effectRef>
          <a:fontRef idx="minor">
            <a:schemeClr val="lt1"/>
          </a:fontRef>
        </p:style>
        <p:txBody>
          <a:bodyPr>
            <a:normAutofit fontScale="92500" lnSpcReduction="10000"/>
          </a:bodyPr>
          <a:lstStyle/>
          <a:p>
            <a:pPr algn="just"/>
            <a:r>
              <a:rPr lang="ar-IQ" sz="2600" dirty="0" smtClean="0">
                <a:latin typeface="Simplified Arabic" pitchFamily="18" charset="-78"/>
                <a:cs typeface="Simplified Arabic" pitchFamily="18" charset="-78"/>
              </a:rPr>
              <a:t>ـــ بنية التعلم : </a:t>
            </a:r>
          </a:p>
          <a:p>
            <a:pPr algn="just"/>
            <a:r>
              <a:rPr lang="ar-IQ" sz="2600" dirty="0" smtClean="0">
                <a:latin typeface="Simplified Arabic" pitchFamily="18" charset="-78"/>
                <a:cs typeface="Simplified Arabic" pitchFamily="18" charset="-78"/>
              </a:rPr>
              <a:t>ميز جانييه بين مفهومين من مفاهيم التعلم هما :</a:t>
            </a:r>
          </a:p>
          <a:p>
            <a:pPr algn="just"/>
            <a:r>
              <a:rPr lang="ar-IQ" sz="2600" dirty="0" smtClean="0">
                <a:latin typeface="Simplified Arabic" pitchFamily="18" charset="-78"/>
                <a:cs typeface="Simplified Arabic" pitchFamily="18" charset="-78"/>
              </a:rPr>
              <a:t>أ ــــ التنظيم الهرمي لأنماط التعلم .</a:t>
            </a:r>
          </a:p>
          <a:p>
            <a:pPr algn="just"/>
            <a:r>
              <a:rPr lang="ar-IQ" sz="2600" dirty="0" smtClean="0">
                <a:latin typeface="Simplified Arabic" pitchFamily="18" charset="-78"/>
                <a:cs typeface="Simplified Arabic" pitchFamily="18" charset="-78"/>
              </a:rPr>
              <a:t>ب ــ تنظيم المعرفة تبعاً للتنظيم الهرمي للمكونات الفرعية التي تتألف منها وهذا ما أسماه بنية التعلم .</a:t>
            </a:r>
          </a:p>
          <a:p>
            <a:pPr algn="just"/>
            <a:r>
              <a:rPr lang="ar-IQ" sz="2600" dirty="0" smtClean="0">
                <a:latin typeface="Simplified Arabic" pitchFamily="18" charset="-78"/>
                <a:cs typeface="Simplified Arabic" pitchFamily="18" charset="-78"/>
              </a:rPr>
              <a:t>تعد بنية التعلم من المفاهيم الهامة التي يمكن من خلالها تطوير مفهوم التأهب للتعلم ، ويعرف جانييه التأهب بأنه ما يتوفر لدى المتعلم من إمكانات في أي مرحلة من مراحل تعلم عمل معين  ورغم ان هذه الامكانات داخلية لدى المتعلم إلا انه يمكن قياسها مباشرة من خلال صورة الاداء الظاهر ، واذا ما اردنا الكشف عن التأهب لتعلم معين علينا البدء بالعمل ثم الرجوع الى الوراء بحثاً عن الامكانات الضرورية التي يحتاجها المتعلم ، معنى ذلك يجب التعرف على المتطلبات الضرورية السابقة والتي تكون بمثابة إسناد للقيام بالعمل ، لذا فيجب تحليل العمل وتحديد عمل جديد أكثر بساطة وعمومية من العمل النهائي الذي يشتق منه ، أذ يعد العمل الجديد أساساً لتعلم العمل النهائي ، </a:t>
            </a:r>
            <a:r>
              <a:rPr lang="ar-IQ" sz="2600" dirty="0" err="1" smtClean="0">
                <a:latin typeface="Simplified Arabic" pitchFamily="18" charset="-78"/>
                <a:cs typeface="Simplified Arabic" pitchFamily="18" charset="-78"/>
              </a:rPr>
              <a:t>وأذا</a:t>
            </a:r>
            <a:r>
              <a:rPr lang="ar-IQ" sz="2600" dirty="0" smtClean="0">
                <a:latin typeface="Simplified Arabic" pitchFamily="18" charset="-78"/>
                <a:cs typeface="Simplified Arabic" pitchFamily="18" charset="-78"/>
              </a:rPr>
              <a:t> اردنا أن نعرف ما يجب على المتعلم أن يعرف ليصبح قادراً على أداء العمل فهنا نلجأ الى المستوى الثاني </a:t>
            </a:r>
            <a:r>
              <a:rPr lang="ar-IQ" sz="2600" dirty="0" err="1" smtClean="0">
                <a:latin typeface="Simplified Arabic" pitchFamily="18" charset="-78"/>
                <a:cs typeface="Simplified Arabic" pitchFamily="18" charset="-78"/>
              </a:rPr>
              <a:t>للامكانات</a:t>
            </a:r>
            <a:r>
              <a:rPr lang="ar-IQ" sz="2600" dirty="0" smtClean="0">
                <a:latin typeface="Simplified Arabic" pitchFamily="18" charset="-78"/>
                <a:cs typeface="Simplified Arabic" pitchFamily="18" charset="-78"/>
              </a:rPr>
              <a:t> الاعلى تنظيماً هرمياً ، وهذه التنظيمات الهرمية يسميها جانييه بنية التعلم .</a:t>
            </a:r>
          </a:p>
          <a:p>
            <a:endParaRPr lang="ar-IQ" dirty="0"/>
          </a:p>
        </p:txBody>
      </p:sp>
    </p:spTree>
    <p:extLst>
      <p:ext uri="{BB962C8B-B14F-4D97-AF65-F5344CB8AC3E}">
        <p14:creationId xmlns:p14="http://schemas.microsoft.com/office/powerpoint/2010/main" val="2102865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IQ" sz="2400" dirty="0" smtClean="0">
                <a:latin typeface="Simplified Arabic" pitchFamily="18" charset="-78"/>
                <a:cs typeface="Simplified Arabic" pitchFamily="18" charset="-78"/>
              </a:rPr>
              <a:t>1ـــ التطور المعرفي في تطور متسلسل هرمي تراكمي </a:t>
            </a:r>
          </a:p>
          <a:p>
            <a:pPr algn="just"/>
            <a:r>
              <a:rPr lang="ar-IQ" sz="2400" dirty="0" smtClean="0">
                <a:latin typeface="Simplified Arabic" pitchFamily="18" charset="-78"/>
                <a:cs typeface="Simplified Arabic" pitchFamily="18" charset="-78"/>
              </a:rPr>
              <a:t>2ــ يعتمد تطور القابليات المعرفية الجديدة بشكل كبير على التعلم </a:t>
            </a:r>
          </a:p>
          <a:p>
            <a:pPr algn="just"/>
            <a:r>
              <a:rPr lang="ar-IQ" sz="2400" dirty="0" smtClean="0">
                <a:latin typeface="Simplified Arabic" pitchFamily="18" charset="-78"/>
                <a:cs typeface="Simplified Arabic" pitchFamily="18" charset="-78"/>
              </a:rPr>
              <a:t>3ــــ يتطور الطلبة في معارفهم بتعلمهم أنظمة من القوانين تتعقد باستمرار وتدرج </a:t>
            </a:r>
          </a:p>
          <a:p>
            <a:pPr algn="just"/>
            <a:r>
              <a:rPr lang="ar-IQ" sz="2400" dirty="0" smtClean="0">
                <a:latin typeface="Simplified Arabic" pitchFamily="18" charset="-78"/>
                <a:cs typeface="Simplified Arabic" pitchFamily="18" charset="-78"/>
              </a:rPr>
              <a:t>4ــ يحدث التطور المعرفي في المتطلبات والقابليات المعرفية السابقة المتدرجة </a:t>
            </a:r>
          </a:p>
          <a:p>
            <a:pPr algn="just"/>
            <a:r>
              <a:rPr lang="ar-IQ" sz="2400" dirty="0" smtClean="0">
                <a:latin typeface="Simplified Arabic" pitchFamily="18" charset="-78"/>
                <a:cs typeface="Simplified Arabic" pitchFamily="18" charset="-78"/>
              </a:rPr>
              <a:t>5 ــ يحدث التطور المعرفي بطريقة متتابعة متسلسلة من الخبرات المعرفية السهلة الى الاكثر تعقيداً </a:t>
            </a:r>
            <a:endParaRPr lang="ar-IQ" sz="2400" dirty="0">
              <a:latin typeface="Simplified Arabic" pitchFamily="18" charset="-78"/>
              <a:cs typeface="Simplified Arabic" pitchFamily="18" charset="-78"/>
            </a:endParaRP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r"/>
            <a:r>
              <a:rPr lang="ar-IQ" sz="2400" b="1" dirty="0" smtClean="0">
                <a:latin typeface="Simplified Arabic" pitchFamily="18" charset="-78"/>
                <a:cs typeface="Simplified Arabic" pitchFamily="18" charset="-78"/>
              </a:rPr>
              <a:t>الافتراضات الاساسية للتعلم الهرمي </a:t>
            </a:r>
            <a:r>
              <a:rPr lang="ar-IQ" dirty="0" smtClean="0"/>
              <a:t>: </a:t>
            </a:r>
            <a:endParaRPr lang="ar-IQ" dirty="0"/>
          </a:p>
        </p:txBody>
      </p:sp>
    </p:spTree>
    <p:extLst>
      <p:ext uri="{BB962C8B-B14F-4D97-AF65-F5344CB8AC3E}">
        <p14:creationId xmlns:p14="http://schemas.microsoft.com/office/powerpoint/2010/main" val="31074278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91264" cy="5577483"/>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IQ" sz="2400" dirty="0" smtClean="0">
                <a:latin typeface="Simplified Arabic" pitchFamily="18" charset="-78"/>
                <a:cs typeface="Simplified Arabic" pitchFamily="18" charset="-78"/>
              </a:rPr>
              <a:t>6 ــ يتعلم الطلبة العادات البسيطة في أصولها على استجابات </a:t>
            </a:r>
            <a:r>
              <a:rPr lang="ar-IQ" sz="2400" dirty="0" err="1" smtClean="0">
                <a:latin typeface="Simplified Arabic" pitchFamily="18" charset="-78"/>
                <a:cs typeface="Simplified Arabic" pitchFamily="18" charset="-78"/>
              </a:rPr>
              <a:t>ارتكاسية</a:t>
            </a:r>
            <a:r>
              <a:rPr lang="ar-IQ" sz="2400" dirty="0" smtClean="0">
                <a:latin typeface="Simplified Arabic" pitchFamily="18" charset="-78"/>
                <a:cs typeface="Simplified Arabic" pitchFamily="18" charset="-78"/>
              </a:rPr>
              <a:t> تمثل مرتكزات </a:t>
            </a:r>
            <a:r>
              <a:rPr lang="ar-IQ" sz="2400" dirty="0" err="1" smtClean="0">
                <a:latin typeface="Simplified Arabic" pitchFamily="18" charset="-78"/>
                <a:cs typeface="Simplified Arabic" pitchFamily="18" charset="-78"/>
              </a:rPr>
              <a:t>للابنية</a:t>
            </a:r>
            <a:r>
              <a:rPr lang="ar-IQ" sz="2400" dirty="0" smtClean="0">
                <a:latin typeface="Simplified Arabic" pitchFamily="18" charset="-78"/>
                <a:cs typeface="Simplified Arabic" pitchFamily="18" charset="-78"/>
              </a:rPr>
              <a:t> المعقدة ، ويبدأ الطلبة بالتعلم الرمزي البسيط السهل ، وينتهي بتعلم حل المشكلة </a:t>
            </a:r>
          </a:p>
          <a:p>
            <a:pPr algn="just"/>
            <a:r>
              <a:rPr lang="ar-IQ" sz="2400" dirty="0" smtClean="0">
                <a:latin typeface="Simplified Arabic" pitchFamily="18" charset="-78"/>
                <a:cs typeface="Simplified Arabic" pitchFamily="18" charset="-78"/>
              </a:rPr>
              <a:t>7 ــ الذكاء بناء مستمر من القابليات والاستعدادات الناتجة عن تراكم خبرات التعلم </a:t>
            </a:r>
          </a:p>
          <a:p>
            <a:pPr algn="just"/>
            <a:r>
              <a:rPr lang="ar-IQ" sz="2400" dirty="0" smtClean="0">
                <a:latin typeface="Simplified Arabic" pitchFamily="18" charset="-78"/>
                <a:cs typeface="Simplified Arabic" pitchFamily="18" charset="-78"/>
              </a:rPr>
              <a:t>8 ــ يتحدد الاستعداد للتعلم بتوفر القابليات الضرورية الممثلة في المتطلبات السابقة للتعلم الحالي </a:t>
            </a:r>
          </a:p>
          <a:p>
            <a:pPr algn="just"/>
            <a:r>
              <a:rPr lang="ar-IQ" sz="2400" dirty="0" smtClean="0">
                <a:latin typeface="Simplified Arabic" pitchFamily="18" charset="-78"/>
                <a:cs typeface="Simplified Arabic" pitchFamily="18" charset="-78"/>
              </a:rPr>
              <a:t>9 ــ يستطيع الطالب تعلم أي خبرة إذا توفرت له المتطلبات السابقة الضرورية للتعلم الحالي بغض النظر عن السن والمرحلة </a:t>
            </a:r>
          </a:p>
          <a:p>
            <a:pPr algn="just"/>
            <a:r>
              <a:rPr lang="ar-IQ" sz="2400" dirty="0" smtClean="0">
                <a:latin typeface="Simplified Arabic" pitchFamily="18" charset="-78"/>
                <a:cs typeface="Simplified Arabic" pitchFamily="18" charset="-78"/>
              </a:rPr>
              <a:t>10 ــ خبرات التعلم تحدد مرحلة تطور المعرفة لدى المتعلم </a:t>
            </a:r>
          </a:p>
          <a:p>
            <a:pPr algn="just"/>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13944068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91264" cy="5577483"/>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IQ" sz="2400" dirty="0" smtClean="0">
                <a:latin typeface="Simplified Arabic" pitchFamily="18" charset="-78"/>
                <a:cs typeface="Simplified Arabic" pitchFamily="18" charset="-78"/>
              </a:rPr>
              <a:t>11ــ يعتمد التعلم الهرمي التراكمي على كمية المخزون اللازم من مهارات وعادات </a:t>
            </a:r>
          </a:p>
          <a:p>
            <a:pPr algn="just"/>
            <a:r>
              <a:rPr lang="ar-IQ" sz="2400" dirty="0" smtClean="0">
                <a:latin typeface="Simplified Arabic" pitchFamily="18" charset="-78"/>
                <a:cs typeface="Simplified Arabic" pitchFamily="18" charset="-78"/>
              </a:rPr>
              <a:t>12 ـــ يتم الانتقال المعرفي ضمن مستويات هرم جانييه ايجابياً وفق اتجاهين الاتجاه الافقي والاتجاه الرأسي </a:t>
            </a:r>
          </a:p>
          <a:p>
            <a:pPr algn="just"/>
            <a:r>
              <a:rPr lang="ar-IQ" sz="2400" dirty="0" smtClean="0">
                <a:latin typeface="Simplified Arabic" pitchFamily="18" charset="-78"/>
                <a:cs typeface="Simplified Arabic" pitchFamily="18" charset="-78"/>
              </a:rPr>
              <a:t>13ـــ المقدرات هي ما يصبح المتعلم قادراً على أدائه </a:t>
            </a:r>
          </a:p>
          <a:p>
            <a:pPr algn="just"/>
            <a:r>
              <a:rPr lang="ar-IQ" sz="2400" dirty="0" smtClean="0">
                <a:latin typeface="Simplified Arabic" pitchFamily="18" charset="-78"/>
                <a:cs typeface="Simplified Arabic" pitchFamily="18" charset="-78"/>
              </a:rPr>
              <a:t>14 ــ يتم التعلم الهرمي من أي مستوى من المستويات المعرفية داخل التركيب الهرمي وليس بالضرورة ان يبدأ من مستوى التعلم الاشاري ، لان كثيراً من الخبرات يتم تعلمها في السابق قبل الدخول في موقف تعليمي رسمي منتظم </a:t>
            </a:r>
          </a:p>
          <a:p>
            <a:pPr algn="just"/>
            <a:r>
              <a:rPr lang="ar-IQ" sz="2400" dirty="0" smtClean="0">
                <a:latin typeface="Simplified Arabic" pitchFamily="18" charset="-78"/>
                <a:cs typeface="Simplified Arabic" pitchFamily="18" charset="-78"/>
              </a:rPr>
              <a:t>15ــ يتحدد مستوى الاستعداد لتعلم أي موضوع بأمرين هما : المتطلبات السابقة لتعلم الموضوع ، والمستوى الذي يصل إليه المتعلم في تحصيله تلك المقدرات </a:t>
            </a:r>
          </a:p>
          <a:p>
            <a:pPr algn="just"/>
            <a:r>
              <a:rPr lang="ar-IQ" sz="2400" dirty="0" smtClean="0">
                <a:latin typeface="Simplified Arabic" pitchFamily="18" charset="-78"/>
                <a:cs typeface="Simplified Arabic" pitchFamily="18" charset="-78"/>
              </a:rPr>
              <a:t>16ــ يرادف اسلوب التعلم والتفكير الاستراتيجيات المعرفية </a:t>
            </a:r>
          </a:p>
          <a:p>
            <a:pPr algn="just"/>
            <a:r>
              <a:rPr lang="ar-IQ" sz="2400" dirty="0" smtClean="0">
                <a:latin typeface="Simplified Arabic" pitchFamily="18" charset="-78"/>
                <a:cs typeface="Simplified Arabic" pitchFamily="18" charset="-78"/>
              </a:rPr>
              <a:t>17ــ أسلوب تعلم الفرد وتفكيره هما من المقدرات التي يمكن تعلمها ضمن تعلم هرمي تراكمي متسلسل . </a:t>
            </a:r>
          </a:p>
          <a:p>
            <a:pPr algn="just"/>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33308286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77500" lnSpcReduction="20000"/>
          </a:bodyPr>
          <a:lstStyle/>
          <a:p>
            <a:pPr algn="just"/>
            <a:r>
              <a:rPr lang="ar-IQ" sz="3100" dirty="0" smtClean="0">
                <a:latin typeface="Simplified Arabic" pitchFamily="18" charset="-78"/>
                <a:cs typeface="Simplified Arabic" pitchFamily="18" charset="-78"/>
              </a:rPr>
              <a:t>يتلخص النموذج التعليمي العام لجانييه وزملاؤه في ثلاث خطوات رئيسية هي.</a:t>
            </a:r>
          </a:p>
          <a:p>
            <a:pPr algn="just"/>
            <a:r>
              <a:rPr lang="ar-IQ" sz="3100" dirty="0" smtClean="0">
                <a:latin typeface="Simplified Arabic" pitchFamily="18" charset="-78"/>
                <a:cs typeface="Simplified Arabic" pitchFamily="18" charset="-78"/>
              </a:rPr>
              <a:t>1ـــ وصف الأهداف: </a:t>
            </a:r>
            <a:r>
              <a:rPr lang="en-US" sz="3100" dirty="0" smtClean="0">
                <a:latin typeface="Simplified Arabic" pitchFamily="18" charset="-78"/>
                <a:cs typeface="Simplified Arabic" pitchFamily="18" charset="-78"/>
              </a:rPr>
              <a:t>Defining performance objectives</a:t>
            </a:r>
          </a:p>
          <a:p>
            <a:pPr algn="just"/>
            <a:r>
              <a:rPr lang="ar-IQ" sz="3100" dirty="0" smtClean="0">
                <a:latin typeface="Simplified Arabic" pitchFamily="18" charset="-78"/>
                <a:cs typeface="Simplified Arabic" pitchFamily="18" charset="-78"/>
              </a:rPr>
              <a:t>ينبغي صياغة الأهداف التعليمية أو المهمات التعليمية بصورة تفصيلية تزيل اللبس, وتجنب سوء الفهم, ويتحقق ذلك باستخدام الأفعال أو العبارات السلوكية المحددة التي تشير إلى ما يمكن ملاحظته مثل: يعرف, يميز, يستنتج, يستخدم, يحلل, يصف</a:t>
            </a:r>
          </a:p>
          <a:p>
            <a:pPr algn="just"/>
            <a:r>
              <a:rPr lang="ar-IQ" sz="3100" dirty="0" smtClean="0">
                <a:latin typeface="Simplified Arabic" pitchFamily="18" charset="-78"/>
                <a:cs typeface="Simplified Arabic" pitchFamily="18" charset="-78"/>
              </a:rPr>
              <a:t>2ـــ تحليل التعلم أو المهام التعلمية: </a:t>
            </a:r>
            <a:r>
              <a:rPr lang="en-US" sz="3100" dirty="0" smtClean="0">
                <a:latin typeface="Simplified Arabic" pitchFamily="18" charset="-78"/>
                <a:cs typeface="Simplified Arabic" pitchFamily="18" charset="-78"/>
              </a:rPr>
              <a:t>Analysis of the learning tasks</a:t>
            </a:r>
          </a:p>
          <a:p>
            <a:pPr algn="just"/>
            <a:r>
              <a:rPr lang="ar-IQ" sz="3100" dirty="0" smtClean="0">
                <a:latin typeface="Simplified Arabic" pitchFamily="18" charset="-78"/>
                <a:cs typeface="Simplified Arabic" pitchFamily="18" charset="-78"/>
              </a:rPr>
              <a:t>يعد تحديد أنواع المقدرات </a:t>
            </a:r>
            <a:r>
              <a:rPr lang="en-US" sz="3100" dirty="0" smtClean="0">
                <a:latin typeface="Simplified Arabic" pitchFamily="18" charset="-78"/>
                <a:cs typeface="Simplified Arabic" pitchFamily="18" charset="-78"/>
              </a:rPr>
              <a:t>Capability </a:t>
            </a:r>
            <a:r>
              <a:rPr lang="ar-IQ" sz="3100" dirty="0" smtClean="0">
                <a:latin typeface="Simplified Arabic" pitchFamily="18" charset="-78"/>
                <a:cs typeface="Simplified Arabic" pitchFamily="18" charset="-78"/>
              </a:rPr>
              <a:t>اللازمة لتعلم الهدف عملاً بالغ الأهمية, ومن الضروري كذلك تحليل المهارات الأساسية والمعلومات ( المتطلبات الأساسية: </a:t>
            </a:r>
            <a:r>
              <a:rPr lang="en-US" sz="3100" dirty="0" smtClean="0">
                <a:latin typeface="Simplified Arabic" pitchFamily="18" charset="-78"/>
                <a:cs typeface="Simplified Arabic" pitchFamily="18" charset="-78"/>
              </a:rPr>
              <a:t>prerequisites ) </a:t>
            </a:r>
            <a:r>
              <a:rPr lang="ar-IQ" sz="3100" dirty="0" smtClean="0">
                <a:latin typeface="Simplified Arabic" pitchFamily="18" charset="-78"/>
                <a:cs typeface="Simplified Arabic" pitchFamily="18" charset="-78"/>
              </a:rPr>
              <a:t>التي ينبغي إتقانها قبل البدء في التعلم الجديد ،ويمكن النظر إلى هذه المتطلبات الأساسية باعتبارها أهدافاً فرعية ، وبالنسبة للمهارات العقلية </a:t>
            </a:r>
            <a:r>
              <a:rPr lang="en-US" sz="3100" dirty="0" smtClean="0">
                <a:latin typeface="Simplified Arabic" pitchFamily="18" charset="-78"/>
                <a:cs typeface="Simplified Arabic" pitchFamily="18" charset="-78"/>
              </a:rPr>
              <a:t>Intellectual skills </a:t>
            </a:r>
            <a:r>
              <a:rPr lang="ar-IQ" sz="3100" dirty="0" smtClean="0">
                <a:latin typeface="Simplified Arabic" pitchFamily="18" charset="-78"/>
                <a:cs typeface="Simplified Arabic" pitchFamily="18" charset="-78"/>
              </a:rPr>
              <a:t>فإنه من الممكن ترتيبها في تسلسل هرمي تؤدى تدريجياً خطوة خطوة نحو الهدف المنشود.</a:t>
            </a:r>
          </a:p>
          <a:p>
            <a:endParaRPr lang="ar-IQ" dirty="0"/>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2400" b="1" dirty="0" smtClean="0">
                <a:latin typeface="Simplified Arabic" pitchFamily="18" charset="-78"/>
                <a:cs typeface="Simplified Arabic" pitchFamily="18" charset="-78"/>
              </a:rPr>
              <a:t>النموذج التعليمي لجانييه ( خطوات النموذج )</a:t>
            </a:r>
            <a:endParaRPr lang="ar-IQ" sz="24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24544537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91264" cy="5577483"/>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IQ" dirty="0" smtClean="0"/>
              <a:t>3</a:t>
            </a:r>
            <a:r>
              <a:rPr lang="ar-IQ" sz="2400" dirty="0" smtClean="0">
                <a:latin typeface="Simplified Arabic" pitchFamily="18" charset="-78"/>
                <a:cs typeface="Simplified Arabic" pitchFamily="18" charset="-78"/>
              </a:rPr>
              <a:t>ـــ أحداث التدريس: </a:t>
            </a:r>
            <a:r>
              <a:rPr lang="en-US" sz="2400" dirty="0" smtClean="0">
                <a:latin typeface="Simplified Arabic" pitchFamily="18" charset="-78"/>
                <a:cs typeface="Simplified Arabic" pitchFamily="18" charset="-78"/>
              </a:rPr>
              <a:t>The Events of Instruction</a:t>
            </a:r>
          </a:p>
          <a:p>
            <a:pPr algn="just"/>
            <a:r>
              <a:rPr lang="en-US" sz="2400" dirty="0" smtClean="0">
                <a:latin typeface="Simplified Arabic" pitchFamily="18" charset="-78"/>
                <a:cs typeface="Simplified Arabic" pitchFamily="18" charset="-78"/>
              </a:rPr>
              <a:t> </a:t>
            </a:r>
            <a:r>
              <a:rPr lang="ar-IQ" sz="2400" dirty="0" smtClean="0">
                <a:latin typeface="Simplified Arabic" pitchFamily="18" charset="-78"/>
                <a:cs typeface="Simplified Arabic" pitchFamily="18" charset="-78"/>
              </a:rPr>
              <a:t>يرى جانييه وزملاؤه أن التعليم يحدث من خلال أحداث يقوم بها المعلم بقصد نقل التلميذ مما هو عليه قبل بدء عملية التدريس إلى تحقيق الأهداف السلوكية التي ترمي إليها الدرس, وتتكون الأحداث من أقوال وأفعال تشكل الاتصال الذي يقوم به المعلم بقصد نقل التلميذ من حالة عقلية إلى أخرى ، ويصف جانييه الاتصال بين المدرس والتلميذ خلال الدرس بما أسماه  " أحداث التدريس " وهذه الأحداث ليست ملزمة في كل درس, فقد يستخدم بعضها أو جميعها حسب الحاجة بما يتفق ومستوى النضج العقلي للتلميذ, ويقرر المعلم ذلك عند إعداده لخطة الدرس.</a:t>
            </a:r>
          </a:p>
          <a:p>
            <a:pPr algn="just"/>
            <a:endParaRPr lang="ar-IQ" sz="2400" dirty="0" smtClean="0">
              <a:latin typeface="Simplified Arabic" pitchFamily="18" charset="-78"/>
              <a:cs typeface="Simplified Arabic" pitchFamily="18" charset="-78"/>
            </a:endParaRPr>
          </a:p>
          <a:p>
            <a:pPr algn="just"/>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22640309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70000" lnSpcReduction="20000"/>
          </a:bodyPr>
          <a:lstStyle/>
          <a:p>
            <a:pPr algn="just"/>
            <a:r>
              <a:rPr lang="ar-IQ" sz="3400" dirty="0" smtClean="0">
                <a:latin typeface="Simplified Arabic" pitchFamily="18" charset="-78"/>
                <a:cs typeface="Simplified Arabic" pitchFamily="18" charset="-78"/>
              </a:rPr>
              <a:t>على المعلم أن يكون ملماً بمستويات طلابه المختلفة, وأن يبدأ تدريسه من الموقع أو المستوى الذي وصل إليه الطلاب, فالنقطة الأولى الأساسية هنا </a:t>
            </a:r>
          </a:p>
          <a:p>
            <a:pPr algn="just"/>
            <a:r>
              <a:rPr lang="ar-IQ" sz="3400" dirty="0" smtClean="0">
                <a:latin typeface="Simplified Arabic" pitchFamily="18" charset="-78"/>
                <a:cs typeface="Simplified Arabic" pitchFamily="18" charset="-78"/>
              </a:rPr>
              <a:t>هي أن يكون المعلم ملماً بنظرية جانييه والإبعاد التربوية لها ومدى فعالية تطبيقها على درجة تعلم طلابه.</a:t>
            </a:r>
          </a:p>
          <a:p>
            <a:pPr algn="just"/>
            <a:r>
              <a:rPr lang="ar-IQ" sz="3400" dirty="0" smtClean="0">
                <a:latin typeface="Simplified Arabic" pitchFamily="18" charset="-78"/>
                <a:cs typeface="Simplified Arabic" pitchFamily="18" charset="-78"/>
              </a:rPr>
              <a:t>كذلك المعلم مسؤول عن تشجيع طلابه على تعلم المهارات العلمية المختلفة</a:t>
            </a:r>
          </a:p>
          <a:p>
            <a:pPr algn="just"/>
            <a:r>
              <a:rPr lang="ar-IQ" sz="3400" dirty="0" smtClean="0">
                <a:latin typeface="Simplified Arabic" pitchFamily="18" charset="-78"/>
                <a:cs typeface="Simplified Arabic" pitchFamily="18" charset="-78"/>
              </a:rPr>
              <a:t> هناك عوامل داخلية وعوامل خارجية تؤثر في عملية التعلم, فعلى المعلم ان يكون ملماً بهذه العوامل ، وأن يتحكم في العوامل الخارجية التي تؤثر في عملية التعلم </a:t>
            </a:r>
            <a:r>
              <a:rPr lang="ar-IQ" sz="3400" dirty="0" err="1" smtClean="0">
                <a:latin typeface="Simplified Arabic" pitchFamily="18" charset="-78"/>
                <a:cs typeface="Simplified Arabic" pitchFamily="18" charset="-78"/>
              </a:rPr>
              <a:t>قدرالإمكان</a:t>
            </a:r>
            <a:r>
              <a:rPr lang="ar-IQ" sz="3400" dirty="0" smtClean="0">
                <a:latin typeface="Simplified Arabic" pitchFamily="18" charset="-78"/>
                <a:cs typeface="Simplified Arabic" pitchFamily="18" charset="-78"/>
              </a:rPr>
              <a:t>, أن يدرس ويحلل العوامل الداخلية لدى المتعلمين ويستفيد من ذلك سواء في التخطيط أو في التنفيذ أو في التقويم للتدريس.</a:t>
            </a:r>
          </a:p>
          <a:p>
            <a:pPr algn="just"/>
            <a:r>
              <a:rPr lang="ar-IQ" sz="3400" dirty="0" smtClean="0">
                <a:latin typeface="Simplified Arabic" pitchFamily="18" charset="-78"/>
                <a:cs typeface="Simplified Arabic" pitchFamily="18" charset="-78"/>
              </a:rPr>
              <a:t> العوامل الخارجية تشمل، التجاوز ويقصد به التنظيم المؤقت للأشياء أو الحالات، الإعادة  التعزيز، أما العوامل الداخلية فتشمل، المهارات الحقيقية، المهارات </a:t>
            </a:r>
            <a:r>
              <a:rPr lang="ar-IQ" sz="3400" dirty="0" err="1" smtClean="0">
                <a:latin typeface="Simplified Arabic" pitchFamily="18" charset="-78"/>
                <a:cs typeface="Simplified Arabic" pitchFamily="18" charset="-78"/>
              </a:rPr>
              <a:t>الذكائية</a:t>
            </a:r>
            <a:r>
              <a:rPr lang="ar-IQ" sz="3400" dirty="0" smtClean="0">
                <a:latin typeface="Simplified Arabic" pitchFamily="18" charset="-78"/>
                <a:cs typeface="Simplified Arabic" pitchFamily="18" charset="-78"/>
              </a:rPr>
              <a:t> ( العقلية ) والاستراتيجيات ذات العلاقة بالمعلومات السابقة لدى الفرد، فعند دراسة العوامل الخارجية والداخلية يتمكن المعلم من اختيار النشاطات والمواد التعليمية التي تتناسب مع الطلاب ومع قدراتهم وخلفياتهم .</a:t>
            </a:r>
          </a:p>
          <a:p>
            <a:endParaRPr lang="ar-IQ" dirty="0"/>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2400" b="1" dirty="0" smtClean="0">
                <a:latin typeface="Simplified Arabic" pitchFamily="18" charset="-78"/>
                <a:cs typeface="Simplified Arabic" pitchFamily="18" charset="-78"/>
              </a:rPr>
              <a:t>تطبيق النموذج</a:t>
            </a:r>
            <a:endParaRPr lang="ar-IQ" sz="24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2739632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363272" cy="5505475"/>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IQ" sz="2800" dirty="0" smtClean="0">
                <a:latin typeface="Simplified Arabic" pitchFamily="18" charset="-78"/>
                <a:cs typeface="Simplified Arabic" pitchFamily="18" charset="-78"/>
              </a:rPr>
              <a:t>يعتقد جانييه </a:t>
            </a:r>
            <a:r>
              <a:rPr lang="en-US" sz="2800" dirty="0" smtClean="0">
                <a:latin typeface="Simplified Arabic" pitchFamily="18" charset="-78"/>
                <a:cs typeface="Simplified Arabic" pitchFamily="18" charset="-78"/>
              </a:rPr>
              <a:t>، </a:t>
            </a:r>
            <a:r>
              <a:rPr lang="ar-IQ" sz="2800" dirty="0" smtClean="0">
                <a:latin typeface="Simplified Arabic" pitchFamily="18" charset="-78"/>
                <a:cs typeface="Simplified Arabic" pitchFamily="18" charset="-78"/>
              </a:rPr>
              <a:t>أن التعليم جانب مهم من جوانب التربية ، وأهتم بضرورة التخطيط للعملية التعليمية ، وإن يكون العمل ارتجالي ، لكن منظم ، وأهتم بالظروف الداخلية للمتعلم  والظروف </a:t>
            </a:r>
            <a:r>
              <a:rPr lang="ar-IQ" sz="2800" dirty="0" err="1" smtClean="0">
                <a:latin typeface="Simplified Arabic" pitchFamily="18" charset="-78"/>
                <a:cs typeface="Simplified Arabic" pitchFamily="18" charset="-78"/>
              </a:rPr>
              <a:t>الخارجيه</a:t>
            </a:r>
            <a:r>
              <a:rPr lang="ar-IQ" sz="2800" dirty="0" smtClean="0">
                <a:latin typeface="Simplified Arabic" pitchFamily="18" charset="-78"/>
                <a:cs typeface="Simplified Arabic" pitchFamily="18" charset="-78"/>
              </a:rPr>
              <a:t> التي تسهل تحقيق الأهداف التربوية والتعليمية .</a:t>
            </a:r>
          </a:p>
          <a:p>
            <a:pPr algn="just"/>
            <a:r>
              <a:rPr lang="ar-IQ" sz="2800" dirty="0" smtClean="0">
                <a:latin typeface="Simplified Arabic" pitchFamily="18" charset="-78"/>
                <a:cs typeface="Simplified Arabic" pitchFamily="18" charset="-78"/>
              </a:rPr>
              <a:t>يرى جانييه ان التعلم ، هو تغير شبه دائم في  سلوك الفرد ، نتيجة مروره بخبرات أو تدريبات في موقف تعليمي معين ، وتركز النظرية على محتوى التعلم ، وكيفية تنظيمه ، وتقديمه لهذا المتعلم أي انه يؤكد في العملية التعليمية على الجانب الكمي المعلومات وتنظيمها ، ولذلك يرى جانييه أن استعداد المتعلم لتعلم معلومة جديدة ، يتوقف على مقدار امتلاكه للمعلومات الاساسية اللازمة لتعلم المعلومة الجديدة.</a:t>
            </a:r>
          </a:p>
          <a:p>
            <a:pPr algn="just"/>
            <a:endParaRPr lang="ar-IQ"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25092390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363272" cy="5577483"/>
          </a:xfrm>
        </p:spPr>
        <p:style>
          <a:lnRef idx="2">
            <a:schemeClr val="accent4">
              <a:shade val="50000"/>
            </a:schemeClr>
          </a:lnRef>
          <a:fillRef idx="1">
            <a:schemeClr val="accent4"/>
          </a:fillRef>
          <a:effectRef idx="0">
            <a:schemeClr val="accent4"/>
          </a:effectRef>
          <a:fontRef idx="minor">
            <a:schemeClr val="lt1"/>
          </a:fontRef>
        </p:style>
        <p:txBody>
          <a:bodyPr/>
          <a:lstStyle/>
          <a:p>
            <a:pPr algn="just"/>
            <a:r>
              <a:rPr lang="ar-IQ" sz="2400" dirty="0" smtClean="0">
                <a:latin typeface="Simplified Arabic" pitchFamily="18" charset="-78"/>
                <a:cs typeface="Simplified Arabic" pitchFamily="18" charset="-78"/>
              </a:rPr>
              <a:t>على المعلم أن يكتب الأهداف في صورة سلوكية, ويضع الهدف الأساسي ( النهائي ) في قمة الهرم التعليمي, وينظم الأهداف الأخرى تحت الهدف النهائي بصورة تحقق التكامل مع بعضها للوصول إلى الهدف النهائي من تدريس أي للأغراض التشخيصية لمعرفة مستويات الطلاب والعمل على تحقيق هذه الأهداف بناء على نتائج الاختبارات التشخيصية لكي تبدأ العملية التربوية من المكان الصحيح.</a:t>
            </a:r>
          </a:p>
          <a:p>
            <a:pPr algn="just"/>
            <a:r>
              <a:rPr lang="ar-IQ" sz="2400" dirty="0" smtClean="0">
                <a:latin typeface="Simplified Arabic" pitchFamily="18" charset="-78"/>
                <a:cs typeface="Simplified Arabic" pitchFamily="18" charset="-78"/>
              </a:rPr>
              <a:t>على المعلم ان يستفيد من هذه الأنواع وأن يضمنها أثناء اختيار أساليب التدريس عندما يكون ذلك مناسباً للطلبة وللمادة العلمية </a:t>
            </a:r>
          </a:p>
          <a:p>
            <a:pPr algn="just"/>
            <a:r>
              <a:rPr lang="ar-IQ" sz="2400" dirty="0" smtClean="0">
                <a:latin typeface="Simplified Arabic" pitchFamily="18" charset="-78"/>
                <a:cs typeface="Simplified Arabic" pitchFamily="18" charset="-78"/>
              </a:rPr>
              <a:t>كذلك يجب أن يستفيد من أنواع التعلم التي ذكرها جانييه في جميع العمليات التعليمية المختلفة وإعطاء العديد من الأمثلة على المفهوم الواحد ضروري جداً في ضوء هذه النظرية ليتكون لدى المتعلم أمثلة مختلفة على المفهوم الواحد, ولكي يتم التخلص من الارتباك والخلط بين المفاهيم</a:t>
            </a:r>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11834371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404664"/>
            <a:ext cx="8363272" cy="560262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IQ" sz="2400" dirty="0" smtClean="0">
                <a:latin typeface="Simplified Arabic" pitchFamily="18" charset="-78"/>
                <a:cs typeface="Simplified Arabic" pitchFamily="18" charset="-78"/>
              </a:rPr>
              <a:t>مثال </a:t>
            </a:r>
            <a:r>
              <a:rPr lang="ar-IQ" sz="2400" dirty="0">
                <a:latin typeface="Simplified Arabic" pitchFamily="18" charset="-78"/>
                <a:cs typeface="Simplified Arabic" pitchFamily="18" charset="-78"/>
              </a:rPr>
              <a:t>تطبيقي :- تعلم القسمة ويتطلب </a:t>
            </a:r>
            <a:r>
              <a:rPr lang="ar-IQ" sz="2400" dirty="0" err="1">
                <a:latin typeface="Simplified Arabic" pitchFamily="18" charset="-78"/>
                <a:cs typeface="Simplified Arabic" pitchFamily="18" charset="-78"/>
              </a:rPr>
              <a:t>مايلي</a:t>
            </a:r>
            <a:r>
              <a:rPr lang="ar-IQ" sz="2400" dirty="0">
                <a:latin typeface="Simplified Arabic" pitchFamily="18" charset="-78"/>
                <a:cs typeface="Simplified Arabic" pitchFamily="18" charset="-78"/>
              </a:rPr>
              <a:t>:- </a:t>
            </a:r>
          </a:p>
          <a:p>
            <a:pPr algn="just"/>
            <a:r>
              <a:rPr lang="ar-IQ" sz="2400" dirty="0">
                <a:latin typeface="Simplified Arabic" pitchFamily="18" charset="-78"/>
                <a:cs typeface="Simplified Arabic" pitchFamily="18" charset="-78"/>
              </a:rPr>
              <a:t>عملية القسمة تتطلب اتقان المهمات التالية:- </a:t>
            </a:r>
          </a:p>
          <a:p>
            <a:pPr algn="just"/>
            <a:r>
              <a:rPr lang="ar-IQ" sz="2400" dirty="0">
                <a:latin typeface="Simplified Arabic" pitchFamily="18" charset="-78"/>
                <a:cs typeface="Simplified Arabic" pitchFamily="18" charset="-78"/>
              </a:rPr>
              <a:t>1- اتقان عملية الجمع </a:t>
            </a:r>
          </a:p>
          <a:p>
            <a:pPr algn="just"/>
            <a:r>
              <a:rPr lang="ar-IQ" sz="2400" dirty="0">
                <a:latin typeface="Simplified Arabic" pitchFamily="18" charset="-78"/>
                <a:cs typeface="Simplified Arabic" pitchFamily="18" charset="-78"/>
              </a:rPr>
              <a:t>2- اتقان عملية الطرح </a:t>
            </a:r>
          </a:p>
          <a:p>
            <a:pPr algn="just"/>
            <a:r>
              <a:rPr lang="ar-IQ" sz="2400" dirty="0" smtClean="0">
                <a:latin typeface="Simplified Arabic" pitchFamily="18" charset="-78"/>
                <a:cs typeface="Simplified Arabic" pitchFamily="18" charset="-78"/>
              </a:rPr>
              <a:t>3-اتقان </a:t>
            </a:r>
            <a:r>
              <a:rPr lang="ar-IQ" sz="2400" dirty="0">
                <a:latin typeface="Simplified Arabic" pitchFamily="18" charset="-78"/>
                <a:cs typeface="Simplified Arabic" pitchFamily="18" charset="-78"/>
              </a:rPr>
              <a:t>عملية الضرب </a:t>
            </a:r>
          </a:p>
          <a:p>
            <a:pPr algn="just"/>
            <a:r>
              <a:rPr lang="ar-IQ" sz="2400" dirty="0">
                <a:latin typeface="Simplified Arabic" pitchFamily="18" charset="-78"/>
                <a:cs typeface="Simplified Arabic" pitchFamily="18" charset="-78"/>
              </a:rPr>
              <a:t>- </a:t>
            </a:r>
            <a:r>
              <a:rPr lang="ar-IQ" sz="2400" dirty="0" smtClean="0">
                <a:latin typeface="Simplified Arabic" pitchFamily="18" charset="-78"/>
                <a:cs typeface="Simplified Arabic" pitchFamily="18" charset="-78"/>
              </a:rPr>
              <a:t>اما </a:t>
            </a:r>
            <a:r>
              <a:rPr lang="ar-IQ" sz="2400" dirty="0">
                <a:latin typeface="Simplified Arabic" pitchFamily="18" charset="-78"/>
                <a:cs typeface="Simplified Arabic" pitchFamily="18" charset="-78"/>
              </a:rPr>
              <a:t>المتطلبات السابقة فهي:- </a:t>
            </a:r>
          </a:p>
          <a:p>
            <a:pPr algn="just"/>
            <a:r>
              <a:rPr lang="ar-IQ" sz="2400" dirty="0">
                <a:latin typeface="Simplified Arabic" pitchFamily="18" charset="-78"/>
                <a:cs typeface="Simplified Arabic" pitchFamily="18" charset="-78"/>
              </a:rPr>
              <a:t>- تمييز الارقام. </a:t>
            </a:r>
          </a:p>
          <a:p>
            <a:pPr algn="just"/>
            <a:r>
              <a:rPr lang="ar-IQ" sz="2400" dirty="0">
                <a:latin typeface="Simplified Arabic" pitchFamily="18" charset="-78"/>
                <a:cs typeface="Simplified Arabic" pitchFamily="18" charset="-78"/>
              </a:rPr>
              <a:t>-تسمية الارقام. </a:t>
            </a:r>
          </a:p>
          <a:p>
            <a:pPr algn="just"/>
            <a:r>
              <a:rPr lang="ar-IQ" sz="2400" dirty="0">
                <a:latin typeface="Simplified Arabic" pitchFamily="18" charset="-78"/>
                <a:cs typeface="Simplified Arabic" pitchFamily="18" charset="-78"/>
              </a:rPr>
              <a:t>-تمييز الاشارات </a:t>
            </a:r>
            <a:r>
              <a:rPr lang="ar-IQ" sz="2400" dirty="0" smtClean="0">
                <a:latin typeface="Simplified Arabic" pitchFamily="18" charset="-78"/>
                <a:cs typeface="Simplified Arabic" pitchFamily="18" charset="-78"/>
              </a:rPr>
              <a:t>السالبة والموجبة</a:t>
            </a:r>
            <a:r>
              <a:rPr lang="ar-IQ" sz="2400" dirty="0">
                <a:latin typeface="Simplified Arabic" pitchFamily="18" charset="-78"/>
                <a:cs typeface="Simplified Arabic" pitchFamily="18" charset="-78"/>
              </a:rPr>
              <a:t>. </a:t>
            </a:r>
          </a:p>
          <a:p>
            <a:pPr algn="just"/>
            <a:r>
              <a:rPr lang="ar-IQ" sz="2400" dirty="0">
                <a:latin typeface="Simplified Arabic" pitchFamily="18" charset="-78"/>
                <a:cs typeface="Simplified Arabic" pitchFamily="18" charset="-78"/>
              </a:rPr>
              <a:t>-تسمية الاشارات السالبة والموجبة. </a:t>
            </a:r>
          </a:p>
          <a:p>
            <a:pPr algn="just"/>
            <a:r>
              <a:rPr lang="ar-IQ" sz="2400" dirty="0">
                <a:latin typeface="Simplified Arabic" pitchFamily="18" charset="-78"/>
                <a:cs typeface="Simplified Arabic" pitchFamily="18" charset="-78"/>
              </a:rPr>
              <a:t>- كتابة الارقام. </a:t>
            </a:r>
          </a:p>
          <a:p>
            <a:pPr algn="just"/>
            <a:r>
              <a:rPr lang="ar-IQ" sz="2400" dirty="0">
                <a:latin typeface="Simplified Arabic" pitchFamily="18" charset="-78"/>
                <a:cs typeface="Simplified Arabic" pitchFamily="18" charset="-78"/>
              </a:rPr>
              <a:t>-كتابة الاشارات</a:t>
            </a:r>
          </a:p>
        </p:txBody>
      </p:sp>
    </p:spTree>
    <p:extLst>
      <p:ext uri="{BB962C8B-B14F-4D97-AF65-F5344CB8AC3E}">
        <p14:creationId xmlns:p14="http://schemas.microsoft.com/office/powerpoint/2010/main" val="7026380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476672"/>
            <a:ext cx="8291264" cy="5530619"/>
          </a:xfrm>
        </p:spPr>
        <p:style>
          <a:lnRef idx="2">
            <a:schemeClr val="accent4">
              <a:shade val="50000"/>
            </a:schemeClr>
          </a:lnRef>
          <a:fillRef idx="1">
            <a:schemeClr val="accent4"/>
          </a:fillRef>
          <a:effectRef idx="0">
            <a:schemeClr val="accent4"/>
          </a:effectRef>
          <a:fontRef idx="minor">
            <a:schemeClr val="lt1"/>
          </a:fontRef>
        </p:style>
        <p:txBody>
          <a:bodyPr>
            <a:normAutofit fontScale="55000" lnSpcReduction="20000"/>
          </a:bodyPr>
          <a:lstStyle/>
          <a:p>
            <a:r>
              <a:rPr lang="ar-IQ" sz="3400" b="1" dirty="0">
                <a:latin typeface="Simplified Arabic" pitchFamily="18" charset="-78"/>
                <a:cs typeface="Simplified Arabic" pitchFamily="18" charset="-78"/>
              </a:rPr>
              <a:t>اتقان عملية القسمة</a:t>
            </a:r>
          </a:p>
          <a:p>
            <a:endParaRPr lang="ar-IQ" sz="3400" b="1" dirty="0">
              <a:latin typeface="Simplified Arabic" pitchFamily="18" charset="-78"/>
              <a:cs typeface="Simplified Arabic" pitchFamily="18" charset="-78"/>
            </a:endParaRPr>
          </a:p>
          <a:p>
            <a:r>
              <a:rPr lang="ar-IQ" sz="3400" b="1" dirty="0">
                <a:latin typeface="Simplified Arabic" pitchFamily="18" charset="-78"/>
                <a:cs typeface="Simplified Arabic" pitchFamily="18" charset="-78"/>
              </a:rPr>
              <a:t>اتقان عملية الضرب</a:t>
            </a:r>
          </a:p>
          <a:p>
            <a:endParaRPr lang="ar-IQ" sz="3400" b="1" dirty="0">
              <a:latin typeface="Simplified Arabic" pitchFamily="18" charset="-78"/>
              <a:cs typeface="Simplified Arabic" pitchFamily="18" charset="-78"/>
            </a:endParaRPr>
          </a:p>
          <a:p>
            <a:r>
              <a:rPr lang="ar-IQ" sz="3400" b="1" dirty="0">
                <a:latin typeface="Simplified Arabic" pitchFamily="18" charset="-78"/>
                <a:cs typeface="Simplified Arabic" pitchFamily="18" charset="-78"/>
              </a:rPr>
              <a:t>اتقان عملية الجمع</a:t>
            </a:r>
          </a:p>
          <a:p>
            <a:endParaRPr lang="ar-IQ" sz="3400" b="1" dirty="0">
              <a:latin typeface="Simplified Arabic" pitchFamily="18" charset="-78"/>
              <a:cs typeface="Simplified Arabic" pitchFamily="18" charset="-78"/>
            </a:endParaRPr>
          </a:p>
          <a:p>
            <a:r>
              <a:rPr lang="ar-IQ" sz="3400" b="1" dirty="0">
                <a:latin typeface="Simplified Arabic" pitchFamily="18" charset="-78"/>
                <a:cs typeface="Simplified Arabic" pitchFamily="18" charset="-78"/>
              </a:rPr>
              <a:t>اتقان عملية الطرح</a:t>
            </a:r>
          </a:p>
          <a:p>
            <a:endParaRPr lang="ar-IQ" sz="3400" b="1" dirty="0">
              <a:latin typeface="Simplified Arabic" pitchFamily="18" charset="-78"/>
              <a:cs typeface="Simplified Arabic" pitchFamily="18" charset="-78"/>
            </a:endParaRPr>
          </a:p>
          <a:p>
            <a:r>
              <a:rPr lang="ar-IQ" sz="3400" b="1" dirty="0">
                <a:latin typeface="Simplified Arabic" pitchFamily="18" charset="-78"/>
                <a:cs typeface="Simplified Arabic" pitchFamily="18" charset="-78"/>
              </a:rPr>
              <a:t>كتابة الاشارات</a:t>
            </a:r>
          </a:p>
          <a:p>
            <a:endParaRPr lang="ar-IQ" sz="3400" b="1" dirty="0">
              <a:latin typeface="Simplified Arabic" pitchFamily="18" charset="-78"/>
              <a:cs typeface="Simplified Arabic" pitchFamily="18" charset="-78"/>
            </a:endParaRPr>
          </a:p>
          <a:p>
            <a:r>
              <a:rPr lang="ar-IQ" sz="3400" b="1" dirty="0">
                <a:latin typeface="Simplified Arabic" pitchFamily="18" charset="-78"/>
                <a:cs typeface="Simplified Arabic" pitchFamily="18" charset="-78"/>
              </a:rPr>
              <a:t>كتابة الارقام</a:t>
            </a:r>
          </a:p>
          <a:p>
            <a:endParaRPr lang="ar-IQ" sz="3400" b="1" dirty="0">
              <a:latin typeface="Simplified Arabic" pitchFamily="18" charset="-78"/>
              <a:cs typeface="Simplified Arabic" pitchFamily="18" charset="-78"/>
            </a:endParaRPr>
          </a:p>
          <a:p>
            <a:r>
              <a:rPr lang="ar-IQ" sz="3400" b="1" dirty="0">
                <a:latin typeface="Simplified Arabic" pitchFamily="18" charset="-78"/>
                <a:cs typeface="Simplified Arabic" pitchFamily="18" charset="-78"/>
              </a:rPr>
              <a:t>تسمية الاشارات السالبة والموجبة </a:t>
            </a:r>
          </a:p>
          <a:p>
            <a:endParaRPr lang="ar-IQ" sz="3400" b="1" dirty="0">
              <a:latin typeface="Simplified Arabic" pitchFamily="18" charset="-78"/>
              <a:cs typeface="Simplified Arabic" pitchFamily="18" charset="-78"/>
            </a:endParaRPr>
          </a:p>
          <a:p>
            <a:r>
              <a:rPr lang="ar-IQ" sz="3400" b="1" dirty="0">
                <a:latin typeface="Simplified Arabic" pitchFamily="18" charset="-78"/>
                <a:cs typeface="Simplified Arabic" pitchFamily="18" charset="-78"/>
              </a:rPr>
              <a:t>تمييز الاشارات السالبة والموجبة</a:t>
            </a:r>
          </a:p>
          <a:p>
            <a:endParaRPr lang="ar-IQ" sz="3400" b="1" dirty="0">
              <a:latin typeface="Simplified Arabic" pitchFamily="18" charset="-78"/>
              <a:cs typeface="Simplified Arabic" pitchFamily="18" charset="-78"/>
            </a:endParaRPr>
          </a:p>
          <a:p>
            <a:r>
              <a:rPr lang="ar-IQ" sz="3400" b="1" dirty="0">
                <a:latin typeface="Simplified Arabic" pitchFamily="18" charset="-78"/>
                <a:cs typeface="Simplified Arabic" pitchFamily="18" charset="-78"/>
              </a:rPr>
              <a:t>تسمية الارقام </a:t>
            </a:r>
          </a:p>
          <a:p>
            <a:r>
              <a:rPr lang="ar-IQ" sz="3400" b="1" dirty="0">
                <a:latin typeface="Simplified Arabic" pitchFamily="18" charset="-78"/>
                <a:cs typeface="Simplified Arabic" pitchFamily="18" charset="-78"/>
              </a:rPr>
              <a:t>تمييز الا</a:t>
            </a:r>
            <a:r>
              <a:rPr lang="ar-IQ" b="1" dirty="0"/>
              <a:t>رقام</a:t>
            </a:r>
            <a:r>
              <a:rPr lang="ar-IQ" dirty="0"/>
              <a:t> </a:t>
            </a:r>
          </a:p>
        </p:txBody>
      </p:sp>
    </p:spTree>
    <p:extLst>
      <p:ext uri="{BB962C8B-B14F-4D97-AF65-F5344CB8AC3E}">
        <p14:creationId xmlns:p14="http://schemas.microsoft.com/office/powerpoint/2010/main" val="25805411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62500" lnSpcReduction="20000"/>
          </a:bodyPr>
          <a:lstStyle/>
          <a:p>
            <a:r>
              <a:rPr lang="ar-IQ" sz="3800" b="1" dirty="0" smtClean="0">
                <a:latin typeface="Simplified Arabic" pitchFamily="18" charset="-78"/>
                <a:cs typeface="Simplified Arabic" pitchFamily="18" charset="-78"/>
              </a:rPr>
              <a:t>الايجابيات :</a:t>
            </a:r>
          </a:p>
          <a:p>
            <a:pPr algn="just"/>
            <a:r>
              <a:rPr lang="ar-IQ" sz="3400" dirty="0" smtClean="0">
                <a:latin typeface="Simplified Arabic" pitchFamily="18" charset="-78"/>
                <a:cs typeface="Simplified Arabic" pitchFamily="18" charset="-78"/>
              </a:rPr>
              <a:t>ـــــ أن أهم إسهام عرف للنظرية هو تحديدها لمفهوم التعلم التراكمي الهرمي بشكل اجرائي .</a:t>
            </a:r>
          </a:p>
          <a:p>
            <a:pPr algn="just"/>
            <a:r>
              <a:rPr lang="ar-IQ" sz="3400" dirty="0" smtClean="0">
                <a:latin typeface="Simplified Arabic" pitchFamily="18" charset="-78"/>
                <a:cs typeface="Simplified Arabic" pitchFamily="18" charset="-78"/>
              </a:rPr>
              <a:t>ـــ أضافت مفهوم آلية تصميم التدريس من الاسهل الى الاصعب ، واصبح مفهوم التسلسل الهرمي عامل رئيسي للتعلم في مجالات التعلم .</a:t>
            </a:r>
          </a:p>
          <a:p>
            <a:pPr algn="just"/>
            <a:r>
              <a:rPr lang="ar-IQ" sz="3400" dirty="0" smtClean="0">
                <a:latin typeface="Simplified Arabic" pitchFamily="18" charset="-78"/>
                <a:cs typeface="Simplified Arabic" pitchFamily="18" charset="-78"/>
              </a:rPr>
              <a:t>ــــ تزودنا بإطار مترابط للنتائج التي تم الوصول اليها حول طبيعة التعلم الانساني .</a:t>
            </a:r>
          </a:p>
          <a:p>
            <a:pPr algn="just"/>
            <a:r>
              <a:rPr lang="ar-IQ" sz="3400" dirty="0" smtClean="0">
                <a:latin typeface="Simplified Arabic" pitchFamily="18" charset="-78"/>
                <a:cs typeface="Simplified Arabic" pitchFamily="18" charset="-78"/>
              </a:rPr>
              <a:t>ـــ تزودنا النظرية بآلية لتطبيق المفاهيم المحدودة نظرية معالجة المعلومات .   </a:t>
            </a:r>
          </a:p>
          <a:p>
            <a:pPr algn="just"/>
            <a:r>
              <a:rPr lang="ar-IQ" sz="3400" dirty="0" smtClean="0">
                <a:latin typeface="Simplified Arabic" pitchFamily="18" charset="-78"/>
                <a:cs typeface="Simplified Arabic" pitchFamily="18" charset="-78"/>
              </a:rPr>
              <a:t>ـــ ترتيب تعلم المهام الفرعية التي تؤدي الى تعلم الأداء النهائي. </a:t>
            </a:r>
          </a:p>
          <a:p>
            <a:pPr algn="just"/>
            <a:r>
              <a:rPr lang="ar-IQ" sz="3400" dirty="0" smtClean="0">
                <a:latin typeface="Simplified Arabic" pitchFamily="18" charset="-78"/>
                <a:cs typeface="Simplified Arabic" pitchFamily="18" charset="-78"/>
              </a:rPr>
              <a:t>ـــ تعد النظرية تعلم تراكمي ذات تطبيق مباشر في مجال التعلم المدرسي اذ ان التعلم يؤثر في معدل النمو المعرفي للطلبة . </a:t>
            </a:r>
          </a:p>
          <a:p>
            <a:pPr algn="just"/>
            <a:r>
              <a:rPr lang="ar-IQ" sz="3400" dirty="0" smtClean="0">
                <a:latin typeface="Simplified Arabic" pitchFamily="18" charset="-78"/>
                <a:cs typeface="Simplified Arabic" pitchFamily="18" charset="-78"/>
              </a:rPr>
              <a:t>ــــ تحديد الأهداف وتعريف الطلبة بما يساعد وتعريف الطلبة مما يساعد على اثارة الدافعية للتعلم لديهم. </a:t>
            </a:r>
          </a:p>
          <a:p>
            <a:pPr algn="just"/>
            <a:r>
              <a:rPr lang="ar-IQ" sz="3400" dirty="0" smtClean="0">
                <a:latin typeface="Simplified Arabic" pitchFamily="18" charset="-78"/>
                <a:cs typeface="Simplified Arabic" pitchFamily="18" charset="-78"/>
              </a:rPr>
              <a:t>ـــ الربط بين التعلم السابق والتعلم الجديد ييسر للطلبة التكيف مع خبراتهم بسهولة . </a:t>
            </a:r>
          </a:p>
          <a:p>
            <a:pPr algn="just"/>
            <a:r>
              <a:rPr lang="ar-IQ" sz="3400" dirty="0" smtClean="0">
                <a:latin typeface="Simplified Arabic" pitchFamily="18" charset="-78"/>
                <a:cs typeface="Simplified Arabic" pitchFamily="18" charset="-78"/>
              </a:rPr>
              <a:t>ــــ فائدة في بناء الاختبارات التشخيصية التي تستخدم في بداية التدريس لتوضيح المهارات التي يتقنها المتعلم.</a:t>
            </a:r>
          </a:p>
          <a:p>
            <a:pPr algn="just"/>
            <a:endParaRPr lang="ar-IQ" sz="3400" dirty="0">
              <a:latin typeface="Simplified Arabic" pitchFamily="18" charset="-78"/>
              <a:cs typeface="Simplified Arabic" pitchFamily="18" charset="-78"/>
            </a:endParaRP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2800" b="1" dirty="0" smtClean="0">
                <a:latin typeface="Simplified Arabic" pitchFamily="18" charset="-78"/>
                <a:cs typeface="Simplified Arabic" pitchFamily="18" charset="-78"/>
              </a:rPr>
              <a:t>تقويم النموذج </a:t>
            </a:r>
            <a:endParaRPr lang="ar-IQ" sz="28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37847515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91264" cy="5577483"/>
          </a:xfrm>
        </p:spPr>
        <p:style>
          <a:lnRef idx="2">
            <a:schemeClr val="accent4">
              <a:shade val="50000"/>
            </a:schemeClr>
          </a:lnRef>
          <a:fillRef idx="1">
            <a:schemeClr val="accent4"/>
          </a:fillRef>
          <a:effectRef idx="0">
            <a:schemeClr val="accent4"/>
          </a:effectRef>
          <a:fontRef idx="minor">
            <a:schemeClr val="lt1"/>
          </a:fontRef>
        </p:style>
        <p:txBody>
          <a:bodyPr/>
          <a:lstStyle/>
          <a:p>
            <a:r>
              <a:rPr lang="ar-IQ" dirty="0" smtClean="0"/>
              <a:t>السلبيات : </a:t>
            </a:r>
          </a:p>
          <a:p>
            <a:pPr algn="just"/>
            <a:r>
              <a:rPr lang="ar-IQ" sz="2400" dirty="0" smtClean="0">
                <a:latin typeface="Simplified Arabic" pitchFamily="18" charset="-78"/>
                <a:cs typeface="Simplified Arabic" pitchFamily="18" charset="-78"/>
              </a:rPr>
              <a:t>ــــ اعتمدت النظرية في مراحل انواع التعلم الخمسة الاولى على النظرية السلوكية والتي تؤكد ان الطلبة بحاجة الى مثير للحصول على الاستجابة والتعزيز </a:t>
            </a:r>
          </a:p>
          <a:p>
            <a:pPr algn="just"/>
            <a:r>
              <a:rPr lang="ar-IQ" sz="2400" dirty="0" smtClean="0">
                <a:latin typeface="Simplified Arabic" pitchFamily="18" charset="-78"/>
                <a:cs typeface="Simplified Arabic" pitchFamily="18" charset="-78"/>
              </a:rPr>
              <a:t>ـــ صعوبة ترتيب المعلم لمستويات التعلم في تنظيمات هرمية في بعض المواضيع مثل الرياضيات واللغات . </a:t>
            </a:r>
          </a:p>
          <a:p>
            <a:pPr algn="just"/>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34744792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91264" cy="579350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IQ" sz="2400" dirty="0" smtClean="0">
                <a:latin typeface="Simplified Arabic" pitchFamily="18" charset="-78"/>
                <a:cs typeface="Simplified Arabic" pitchFamily="18" charset="-78"/>
              </a:rPr>
              <a:t>يؤكد جانييه على أن عملية تحليل المهام أو المطالب تحليل العمل التعليمي مهمة جداً في التعرف على بنية وتعاقب المعلومات التي تقدم وتعرض على الفرد المتعلم, وهذا ما أطلق عليه جانيه البناء الهرمي للتعلم.</a:t>
            </a:r>
          </a:p>
          <a:p>
            <a:pPr algn="just"/>
            <a:r>
              <a:rPr lang="ar-IQ" sz="2400" dirty="0" smtClean="0">
                <a:latin typeface="Simplified Arabic" pitchFamily="18" charset="-78"/>
                <a:cs typeface="Simplified Arabic" pitchFamily="18" charset="-78"/>
              </a:rPr>
              <a:t>يبني جانييه أساليب تعلم الحقائق والمعرفة على ما لدى الفرد من خبرات أو قابليات وقد تضمنت القابليات المعرفية لدى جانييه بما يلي من النتاجات :</a:t>
            </a:r>
          </a:p>
          <a:p>
            <a:pPr algn="just"/>
            <a:r>
              <a:rPr lang="ar-IQ" sz="2400" dirty="0" smtClean="0">
                <a:latin typeface="Simplified Arabic" pitchFamily="18" charset="-78"/>
                <a:cs typeface="Simplified Arabic" pitchFamily="18" charset="-78"/>
              </a:rPr>
              <a:t>ـــــ المعلومات اللفظية </a:t>
            </a:r>
          </a:p>
          <a:p>
            <a:pPr algn="just"/>
            <a:r>
              <a:rPr lang="ar-IQ" sz="2400" dirty="0" smtClean="0">
                <a:latin typeface="Simplified Arabic" pitchFamily="18" charset="-78"/>
                <a:cs typeface="Simplified Arabic" pitchFamily="18" charset="-78"/>
              </a:rPr>
              <a:t>ـــ المهارات العقلية وتتضمن القابليات الفرعية الاتية :</a:t>
            </a:r>
          </a:p>
          <a:p>
            <a:pPr algn="just"/>
            <a:r>
              <a:rPr lang="ar-IQ" sz="2400" dirty="0" smtClean="0">
                <a:latin typeface="Simplified Arabic" pitchFamily="18" charset="-78"/>
                <a:cs typeface="Simplified Arabic" pitchFamily="18" charset="-78"/>
              </a:rPr>
              <a:t>ـــ التمييز </a:t>
            </a:r>
          </a:p>
          <a:p>
            <a:pPr algn="just"/>
            <a:r>
              <a:rPr lang="ar-IQ" sz="2400" dirty="0" smtClean="0">
                <a:latin typeface="Simplified Arabic" pitchFamily="18" charset="-78"/>
                <a:cs typeface="Simplified Arabic" pitchFamily="18" charset="-78"/>
              </a:rPr>
              <a:t>ــ المفاهيم الحسية </a:t>
            </a:r>
          </a:p>
          <a:p>
            <a:pPr algn="just"/>
            <a:r>
              <a:rPr lang="ar-IQ" sz="2400" dirty="0" smtClean="0">
                <a:latin typeface="Simplified Arabic" pitchFamily="18" charset="-78"/>
                <a:cs typeface="Simplified Arabic" pitchFamily="18" charset="-78"/>
              </a:rPr>
              <a:t>ـــــ مفاهيم المعرفة </a:t>
            </a:r>
          </a:p>
          <a:p>
            <a:pPr algn="just"/>
            <a:r>
              <a:rPr lang="ar-IQ" sz="2400" dirty="0" smtClean="0">
                <a:latin typeface="Simplified Arabic" pitchFamily="18" charset="-78"/>
                <a:cs typeface="Simplified Arabic" pitchFamily="18" charset="-78"/>
              </a:rPr>
              <a:t>ــــ القواعد </a:t>
            </a:r>
          </a:p>
          <a:p>
            <a:pPr algn="just"/>
            <a:r>
              <a:rPr lang="ar-IQ" sz="2400" dirty="0" smtClean="0">
                <a:latin typeface="Simplified Arabic" pitchFamily="18" charset="-78"/>
                <a:cs typeface="Simplified Arabic" pitchFamily="18" charset="-78"/>
              </a:rPr>
              <a:t>ـــــ الاستراتيجيات المعرفية </a:t>
            </a:r>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2441213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363272" cy="5721499"/>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IQ" sz="2400" dirty="0" smtClean="0">
                <a:latin typeface="Simplified Arabic" pitchFamily="18" charset="-78"/>
                <a:cs typeface="Simplified Arabic" pitchFamily="18" charset="-78"/>
              </a:rPr>
              <a:t>يرى جانييه ان التعلم يتضمن (8) عمليات داخلية يجريها المتعلم مصحوبة بأدوات خارجية ينظمها المتعلم أو المعلم ، وكل منها قد أرتبط بعملية في ذهن المتعلم .</a:t>
            </a:r>
          </a:p>
          <a:p>
            <a:pPr algn="just"/>
            <a:r>
              <a:rPr lang="ar-IQ" sz="2400" dirty="0" smtClean="0">
                <a:latin typeface="Simplified Arabic" pitchFamily="18" charset="-78"/>
                <a:cs typeface="Simplified Arabic" pitchFamily="18" charset="-78"/>
              </a:rPr>
              <a:t>يفترض جانييه</a:t>
            </a:r>
            <a:r>
              <a:rPr lang="en-US" sz="2400" dirty="0" smtClean="0">
                <a:latin typeface="Simplified Arabic" pitchFamily="18" charset="-78"/>
                <a:cs typeface="Simplified Arabic" pitchFamily="18" charset="-78"/>
              </a:rPr>
              <a:t>، </a:t>
            </a:r>
            <a:r>
              <a:rPr lang="ar-IQ" sz="2400" dirty="0" smtClean="0">
                <a:latin typeface="Simplified Arabic" pitchFamily="18" charset="-78"/>
                <a:cs typeface="Simplified Arabic" pitchFamily="18" charset="-78"/>
              </a:rPr>
              <a:t>ان تطور القابليات الجديدة يعتمد بشكل كلي على التعلم ، ويفترض أن الأطفال يتطورون ، أنهم يتعلمون أنظمة من القوانين يزداد تعقيدها باستمرار ويظهر السلوك المبني على القوانين المعقدة ، لان الطفل قد تعلم المتطلبات السابقة ، من منظومات القوانين الاسهل ، يستجيب الطفل في بداية تعلمه باستجابات </a:t>
            </a:r>
            <a:r>
              <a:rPr lang="ar-IQ" sz="2400" dirty="0" err="1" smtClean="0">
                <a:latin typeface="Simplified Arabic" pitchFamily="18" charset="-78"/>
                <a:cs typeface="Simplified Arabic" pitchFamily="18" charset="-78"/>
              </a:rPr>
              <a:t>أرتكاسية</a:t>
            </a:r>
            <a:r>
              <a:rPr lang="ar-IQ" sz="2400" dirty="0" smtClean="0">
                <a:latin typeface="Simplified Arabic" pitchFamily="18" charset="-78"/>
                <a:cs typeface="Simplified Arabic" pitchFamily="18" charset="-78"/>
              </a:rPr>
              <a:t> تمثل أسساً </a:t>
            </a:r>
            <a:r>
              <a:rPr lang="ar-IQ" sz="2400" dirty="0" err="1" smtClean="0">
                <a:latin typeface="Simplified Arabic" pitchFamily="18" charset="-78"/>
                <a:cs typeface="Simplified Arabic" pitchFamily="18" charset="-78"/>
              </a:rPr>
              <a:t>للابنية</a:t>
            </a:r>
            <a:r>
              <a:rPr lang="ar-IQ" sz="2400" dirty="0" smtClean="0">
                <a:latin typeface="Simplified Arabic" pitchFamily="18" charset="-78"/>
                <a:cs typeface="Simplified Arabic" pitchFamily="18" charset="-78"/>
              </a:rPr>
              <a:t> التالية الاكثر تعقيداً ، لذلك يفترض جانييه ان تطور الذكاء عبارة عن بناء مستمر لمنظومات معقدة من الامكانات ، والقابليات المتعلمة المتطورة بناء على تراكم خبرات متعلمة .</a:t>
            </a:r>
          </a:p>
          <a:p>
            <a:pPr algn="just"/>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33531735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363272" cy="5577483"/>
          </a:xfrm>
        </p:spPr>
        <p:style>
          <a:lnRef idx="2">
            <a:schemeClr val="accent4">
              <a:shade val="50000"/>
            </a:schemeClr>
          </a:lnRef>
          <a:fillRef idx="1">
            <a:schemeClr val="accent4"/>
          </a:fillRef>
          <a:effectRef idx="0">
            <a:schemeClr val="accent4"/>
          </a:effectRef>
          <a:fontRef idx="minor">
            <a:schemeClr val="lt1"/>
          </a:fontRef>
        </p:style>
        <p:txBody>
          <a:bodyPr/>
          <a:lstStyle/>
          <a:p>
            <a:pPr algn="just"/>
            <a:r>
              <a:rPr lang="ar-IQ" sz="2400" dirty="0" smtClean="0">
                <a:latin typeface="Simplified Arabic" pitchFamily="18" charset="-78"/>
                <a:cs typeface="Simplified Arabic" pitchFamily="18" charset="-78"/>
              </a:rPr>
              <a:t>حدد جانييه  ثلاث </a:t>
            </a:r>
            <a:r>
              <a:rPr lang="ar-IQ" sz="2400" dirty="0" err="1" smtClean="0">
                <a:latin typeface="Simplified Arabic" pitchFamily="18" charset="-78"/>
                <a:cs typeface="Simplified Arabic" pitchFamily="18" charset="-78"/>
              </a:rPr>
              <a:t>مباديء</a:t>
            </a:r>
            <a:r>
              <a:rPr lang="ar-IQ" sz="2400" dirty="0" smtClean="0">
                <a:latin typeface="Simplified Arabic" pitchFamily="18" charset="-78"/>
                <a:cs typeface="Simplified Arabic" pitchFamily="18" charset="-78"/>
              </a:rPr>
              <a:t> تعد مساعدة في التدريس الناجح هي :</a:t>
            </a:r>
          </a:p>
          <a:p>
            <a:pPr algn="just"/>
            <a:r>
              <a:rPr lang="ar-IQ" sz="2400" dirty="0" smtClean="0">
                <a:latin typeface="Simplified Arabic" pitchFamily="18" charset="-78"/>
                <a:cs typeface="Simplified Arabic" pitchFamily="18" charset="-78"/>
              </a:rPr>
              <a:t>1ــــ تقديم التدريس وفق مجموعة من المهمات المكونة للمهمة النهائية .</a:t>
            </a:r>
          </a:p>
          <a:p>
            <a:pPr algn="just"/>
            <a:r>
              <a:rPr lang="ar-IQ" sz="2400" dirty="0" smtClean="0">
                <a:latin typeface="Simplified Arabic" pitchFamily="18" charset="-78"/>
                <a:cs typeface="Simplified Arabic" pitchFamily="18" charset="-78"/>
              </a:rPr>
              <a:t>2ـــ التأكد من اتقان مكونات المهمة .</a:t>
            </a:r>
          </a:p>
          <a:p>
            <a:pPr algn="just"/>
            <a:r>
              <a:rPr lang="ar-IQ" sz="2400" dirty="0" smtClean="0">
                <a:latin typeface="Simplified Arabic" pitchFamily="18" charset="-78"/>
                <a:cs typeface="Simplified Arabic" pitchFamily="18" charset="-78"/>
              </a:rPr>
              <a:t>3ــ تسلسل مكونات المهمة حسب خطوات محددة للتأكد من الوصول الى اعلى درجة للنقل النهائية </a:t>
            </a:r>
            <a:r>
              <a:rPr lang="ar-IQ" dirty="0" smtClean="0"/>
              <a:t>.</a:t>
            </a:r>
          </a:p>
          <a:p>
            <a:endParaRPr lang="ar-IQ" dirty="0"/>
          </a:p>
        </p:txBody>
      </p:sp>
    </p:spTree>
    <p:extLst>
      <p:ext uri="{BB962C8B-B14F-4D97-AF65-F5344CB8AC3E}">
        <p14:creationId xmlns:p14="http://schemas.microsoft.com/office/powerpoint/2010/main" val="10484170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43000" y="260648"/>
            <a:ext cx="7677472" cy="5256584"/>
          </a:xfrm>
        </p:spPr>
        <p:style>
          <a:lnRef idx="2">
            <a:schemeClr val="accent4">
              <a:shade val="50000"/>
            </a:schemeClr>
          </a:lnRef>
          <a:fillRef idx="1">
            <a:schemeClr val="accent4"/>
          </a:fillRef>
          <a:effectRef idx="0">
            <a:schemeClr val="accent4"/>
          </a:effectRef>
          <a:fontRef idx="minor">
            <a:schemeClr val="lt1"/>
          </a:fontRef>
        </p:style>
        <p:txBody>
          <a:bodyPr>
            <a:normAutofit fontScale="92500" lnSpcReduction="10000"/>
          </a:bodyPr>
          <a:lstStyle/>
          <a:p>
            <a:pPr algn="just"/>
            <a:r>
              <a:rPr lang="ar-IQ" sz="2800" b="1" dirty="0" smtClean="0">
                <a:latin typeface="Simplified Arabic" pitchFamily="18" charset="-78"/>
                <a:cs typeface="Simplified Arabic" pitchFamily="18" charset="-78"/>
              </a:rPr>
              <a:t>هرمية التعلم عند جانيه </a:t>
            </a:r>
            <a:r>
              <a:rPr lang="ar-IQ" sz="2800" dirty="0" smtClean="0">
                <a:latin typeface="Simplified Arabic" pitchFamily="18" charset="-78"/>
                <a:cs typeface="Simplified Arabic" pitchFamily="18" charset="-78"/>
              </a:rPr>
              <a:t>:</a:t>
            </a:r>
          </a:p>
          <a:p>
            <a:pPr algn="just"/>
            <a:r>
              <a:rPr lang="ar-IQ" sz="2800" dirty="0">
                <a:latin typeface="Simplified Arabic" pitchFamily="18" charset="-78"/>
                <a:cs typeface="Simplified Arabic" pitchFamily="18" charset="-78"/>
              </a:rPr>
              <a:t> يرى جانيه أن هناك ثمانية أنواع أو أنماط للتعلم متدرجة تدرجاً هرمياً مترابطاً، فتبدأ من أبسط أنواع التعلم التي تعتمد على الاستجابة لمثير ما ، إلى أصعب أنواع التعلم التي تعتمد على حل المشكلات، وحددها جانييه على النحو الاتي:</a:t>
            </a:r>
          </a:p>
          <a:p>
            <a:pPr algn="just"/>
            <a:r>
              <a:rPr lang="ar-IQ" sz="2800" dirty="0">
                <a:latin typeface="Simplified Arabic" pitchFamily="18" charset="-78"/>
                <a:cs typeface="Simplified Arabic" pitchFamily="18" charset="-78"/>
              </a:rPr>
              <a:t>1ــ تعلم الاستجابة للإشارات والعلامات ( التعلم الاشاري ) </a:t>
            </a:r>
            <a:r>
              <a:rPr lang="en-US" sz="2800" dirty="0">
                <a:latin typeface="Simplified Arabic" pitchFamily="18" charset="-78"/>
                <a:cs typeface="Simplified Arabic" pitchFamily="18" charset="-78"/>
              </a:rPr>
              <a:t>signal learning : </a:t>
            </a:r>
          </a:p>
          <a:p>
            <a:pPr algn="just"/>
            <a:r>
              <a:rPr lang="ar-IQ" sz="2800" dirty="0">
                <a:latin typeface="Simplified Arabic" pitchFamily="18" charset="-78"/>
                <a:cs typeface="Simplified Arabic" pitchFamily="18" charset="-78"/>
              </a:rPr>
              <a:t>يعد هذا النوع هو أبسط أنواع التعلم البسيط الذي يحدث لدى الأطفال ووصف بأنه يشمل الانفعالية غير المحددة ويفسر استجابة الخوف لدى الصغار، ويعبر هذا النوع عن التعلم الشرطي البسيط ، أذ يكتسب المتعلم استجابة شرطية </a:t>
            </a:r>
            <a:r>
              <a:rPr lang="ar-IQ" sz="2800" dirty="0" err="1">
                <a:latin typeface="Simplified Arabic" pitchFamily="18" charset="-78"/>
                <a:cs typeface="Simplified Arabic" pitchFamily="18" charset="-78"/>
              </a:rPr>
              <a:t>لاشارة</a:t>
            </a:r>
            <a:r>
              <a:rPr lang="ar-IQ" sz="2800" dirty="0">
                <a:latin typeface="Simplified Arabic" pitchFamily="18" charset="-78"/>
                <a:cs typeface="Simplified Arabic" pitchFamily="18" charset="-78"/>
              </a:rPr>
              <a:t> ، ويكون التعلم لا إرادي  فمثلاً يتعلم الطفل أن صراخ الأب يعني أنه غاضب وأن العقاب سيتم، أو أن النار مؤلمة إذا لمسها، وبذلك يكون الشرط اللازم لهذا النوع هو وجود المثير الذي يستثير الاستجابة الأولى لدى المتعلم.</a:t>
            </a:r>
          </a:p>
          <a:p>
            <a:pPr algn="just"/>
            <a:endParaRPr lang="ar-IQ"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24097155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363272" cy="5865515"/>
          </a:xfrm>
        </p:spPr>
        <p:style>
          <a:lnRef idx="2">
            <a:schemeClr val="accent4">
              <a:shade val="50000"/>
            </a:schemeClr>
          </a:lnRef>
          <a:fillRef idx="1">
            <a:schemeClr val="accent4"/>
          </a:fillRef>
          <a:effectRef idx="0">
            <a:schemeClr val="accent4"/>
          </a:effectRef>
          <a:fontRef idx="minor">
            <a:schemeClr val="lt1"/>
          </a:fontRef>
        </p:style>
        <p:txBody>
          <a:bodyPr>
            <a:normAutofit fontScale="77500" lnSpcReduction="20000"/>
          </a:bodyPr>
          <a:lstStyle/>
          <a:p>
            <a:pPr algn="just"/>
            <a:r>
              <a:rPr lang="ar-IQ" sz="3100" dirty="0" smtClean="0">
                <a:latin typeface="Simplified Arabic" pitchFamily="18" charset="-78"/>
                <a:cs typeface="Simplified Arabic" pitchFamily="18" charset="-78"/>
              </a:rPr>
              <a:t>2ــــ التعلم عن طريق الربط بين المثير والاستجابة</a:t>
            </a:r>
            <a:r>
              <a:rPr lang="en-US" sz="3100" dirty="0" smtClean="0">
                <a:latin typeface="Simplified Arabic" pitchFamily="18" charset="-78"/>
                <a:cs typeface="Simplified Arabic" pitchFamily="18" charset="-78"/>
              </a:rPr>
              <a:t>Stimulus response :   </a:t>
            </a:r>
          </a:p>
          <a:p>
            <a:pPr algn="just"/>
            <a:r>
              <a:rPr lang="ar-IQ" sz="3100" dirty="0" smtClean="0">
                <a:latin typeface="Simplified Arabic" pitchFamily="18" charset="-78"/>
                <a:cs typeface="Simplified Arabic" pitchFamily="18" charset="-78"/>
              </a:rPr>
              <a:t>يختلف هذا النوع عن النوع الأول لأن الاستجابة هنا حركية وإرادية ومحددة تعتمد على المحاولة والخطأ، ويرى جانيه أن الأطفال يتعلمون اللغة بصورة جزئية خلال هذا النوع حيث أن الطفل يعطي استجابات تؤدي إلى التعزيز، وهذه الفئة تنتمي إلى ما يسمى التعلم الشرطي الاجرائي وتشمل مفهوم الارتباط </a:t>
            </a:r>
            <a:r>
              <a:rPr lang="en-US" sz="3100" dirty="0" smtClean="0">
                <a:latin typeface="Simplified Arabic" pitchFamily="18" charset="-78"/>
                <a:cs typeface="Simplified Arabic" pitchFamily="18" charset="-78"/>
              </a:rPr>
              <a:t>Connection</a:t>
            </a:r>
            <a:r>
              <a:rPr lang="ar-IQ" sz="3100" dirty="0" smtClean="0">
                <a:latin typeface="Simplified Arabic" pitchFamily="18" charset="-78"/>
                <a:cs typeface="Simplified Arabic" pitchFamily="18" charset="-78"/>
              </a:rPr>
              <a:t>عند </a:t>
            </a:r>
            <a:r>
              <a:rPr lang="ar-IQ" sz="3100" dirty="0" err="1" smtClean="0">
                <a:latin typeface="Simplified Arabic" pitchFamily="18" charset="-78"/>
                <a:cs typeface="Simplified Arabic" pitchFamily="18" charset="-78"/>
              </a:rPr>
              <a:t>ثورندايك</a:t>
            </a:r>
            <a:r>
              <a:rPr lang="ar-IQ" sz="3100" dirty="0" smtClean="0">
                <a:latin typeface="Simplified Arabic" pitchFamily="18" charset="-78"/>
                <a:cs typeface="Simplified Arabic" pitchFamily="18" charset="-78"/>
              </a:rPr>
              <a:t> والاستجابة الاجرائية او </a:t>
            </a:r>
            <a:r>
              <a:rPr lang="ar-IQ" sz="3100" dirty="0" err="1" smtClean="0">
                <a:latin typeface="Simplified Arabic" pitchFamily="18" charset="-78"/>
                <a:cs typeface="Simplified Arabic" pitchFamily="18" charset="-78"/>
              </a:rPr>
              <a:t>الوسيلية</a:t>
            </a:r>
            <a:r>
              <a:rPr lang="ar-IQ" sz="3100" dirty="0" smtClean="0">
                <a:latin typeface="Simplified Arabic" pitchFamily="18" charset="-78"/>
                <a:cs typeface="Simplified Arabic" pitchFamily="18" charset="-78"/>
              </a:rPr>
              <a:t> عند </a:t>
            </a:r>
            <a:r>
              <a:rPr lang="ar-IQ" sz="3100" dirty="0" err="1" smtClean="0">
                <a:latin typeface="Simplified Arabic" pitchFamily="18" charset="-78"/>
                <a:cs typeface="Simplified Arabic" pitchFamily="18" charset="-78"/>
              </a:rPr>
              <a:t>سكنر</a:t>
            </a:r>
            <a:r>
              <a:rPr lang="ar-IQ" sz="3100" dirty="0" smtClean="0">
                <a:latin typeface="Simplified Arabic" pitchFamily="18" charset="-78"/>
                <a:cs typeface="Simplified Arabic" pitchFamily="18" charset="-78"/>
              </a:rPr>
              <a:t> </a:t>
            </a:r>
          </a:p>
          <a:p>
            <a:pPr algn="just"/>
            <a:r>
              <a:rPr lang="ar-IQ" sz="3100" dirty="0" smtClean="0">
                <a:latin typeface="Simplified Arabic" pitchFamily="18" charset="-78"/>
                <a:cs typeface="Simplified Arabic" pitchFamily="18" charset="-78"/>
              </a:rPr>
              <a:t>3ـــ تعلم سلسلة متتابعة من الترابطات( التعلم التسلسلي) او ما يسميه جانييه </a:t>
            </a:r>
            <a:r>
              <a:rPr lang="en-US" sz="3100" dirty="0" smtClean="0">
                <a:latin typeface="Simplified Arabic" pitchFamily="18" charset="-78"/>
                <a:cs typeface="Simplified Arabic" pitchFamily="18" charset="-78"/>
              </a:rPr>
              <a:t>Chaining :</a:t>
            </a:r>
          </a:p>
          <a:p>
            <a:pPr algn="just"/>
            <a:r>
              <a:rPr lang="en-US" sz="3100" dirty="0" smtClean="0">
                <a:latin typeface="Simplified Arabic" pitchFamily="18" charset="-78"/>
                <a:cs typeface="Simplified Arabic" pitchFamily="18" charset="-78"/>
              </a:rPr>
              <a:t> </a:t>
            </a:r>
            <a:r>
              <a:rPr lang="ar-IQ" sz="3100" dirty="0" smtClean="0">
                <a:latin typeface="Simplified Arabic" pitchFamily="18" charset="-78"/>
                <a:cs typeface="Simplified Arabic" pitchFamily="18" charset="-78"/>
              </a:rPr>
              <a:t>يتم التعلم هنا عن طريق الربط بين وحدات من الارتباطات التي تعلمها سابقاً ويشترط في هذا النوع ، القدرة على إعادة ترتيب هذه الوحدات بصورة مناسبة، وعادة ما يسمى هذا التعلم تعلم المهارات وفيه يقوم المتعلم بالربط بين وحدتين أو أكثر من وحدات تعلم العلاقة بين المثير والاستجابة ، ويطبق جانييه هذا النمط على المتواليات السلوكية غير اللفظية ، والشرط الرئيسي لحدوث التعلم عن طريقه هو إعادة ترتيب وحدات المثير والاستجابة في وضعها الصحيح ، ففي المدرسة الابتدائية يتعلم الطفل سلاسل كثيرة مثل زر الازرار، ربط الاحذية ، استخدام القلم والممحاة ، قطع الاشجار، كما يتعلم عددا من المهارات الترويحية مثل إمساك الكرة وقذفها وركلها ،  كذلك يتمثل هذا النوع في تعليم المهارات العملية كالمهارات اليدوية.</a:t>
            </a:r>
          </a:p>
          <a:p>
            <a:endParaRPr lang="ar-IQ" dirty="0"/>
          </a:p>
        </p:txBody>
      </p:sp>
    </p:spTree>
    <p:extLst>
      <p:ext uri="{BB962C8B-B14F-4D97-AF65-F5344CB8AC3E}">
        <p14:creationId xmlns:p14="http://schemas.microsoft.com/office/powerpoint/2010/main" val="36602165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435280" cy="5577483"/>
          </a:xfrm>
        </p:spPr>
        <p:style>
          <a:lnRef idx="2">
            <a:schemeClr val="accent4">
              <a:shade val="50000"/>
            </a:schemeClr>
          </a:lnRef>
          <a:fillRef idx="1">
            <a:schemeClr val="accent4"/>
          </a:fillRef>
          <a:effectRef idx="0">
            <a:schemeClr val="accent4"/>
          </a:effectRef>
          <a:fontRef idx="minor">
            <a:schemeClr val="lt1"/>
          </a:fontRef>
        </p:style>
        <p:txBody>
          <a:bodyPr>
            <a:normAutofit fontScale="85000" lnSpcReduction="20000"/>
          </a:bodyPr>
          <a:lstStyle/>
          <a:p>
            <a:pPr algn="just"/>
            <a:r>
              <a:rPr lang="ar-IQ" dirty="0" smtClean="0">
                <a:latin typeface="Simplified Arabic" pitchFamily="18" charset="-78"/>
                <a:cs typeface="Simplified Arabic" pitchFamily="18" charset="-78"/>
              </a:rPr>
              <a:t>4ـــــ تعلم تسلسلات ارتباطيه لفظية( الارتباط اللغوي ) </a:t>
            </a:r>
            <a:r>
              <a:rPr lang="en-US" dirty="0" err="1" smtClean="0">
                <a:latin typeface="Simplified Arabic" pitchFamily="18" charset="-78"/>
                <a:cs typeface="Simplified Arabic" pitchFamily="18" charset="-78"/>
              </a:rPr>
              <a:t>Verabl</a:t>
            </a:r>
            <a:r>
              <a:rPr lang="en-US" dirty="0" smtClean="0">
                <a:latin typeface="Simplified Arabic" pitchFamily="18" charset="-78"/>
                <a:cs typeface="Simplified Arabic" pitchFamily="18" charset="-78"/>
              </a:rPr>
              <a:t> association : </a:t>
            </a:r>
          </a:p>
          <a:p>
            <a:pPr algn="just"/>
            <a:r>
              <a:rPr lang="ar-IQ" dirty="0" smtClean="0">
                <a:latin typeface="Simplified Arabic" pitchFamily="18" charset="-78"/>
                <a:cs typeface="Simplified Arabic" pitchFamily="18" charset="-78"/>
              </a:rPr>
              <a:t>تتم فيه الروابط بين وحدات لفظية ، وأبسط صور التداعي اللفظي تسمية الاشياء التي تتضمن سلسلة بين رابطتين ، فاستجابة الملاحظة ، تساعد الطفل على تعيين الشيء الذي يراه بطريقة ملائمة ، يتم التعلم هنا بتكوين السلاسل اللفظية من وحدات ارتباطية لفظية ، وليست حركية فتصبح الجمل مكونة من وحدات تعلم مفهومة لدى الطفل ، لأنها تتكون من مفردات مرتبطة ببعضها فجملة الولد يلعب بالكرة مكونة من تسلسل ارتباط بين كل مفردة من مفردات هذه الجملة: الولد، يلعب، بالكرة، فعندما يتعلم الطفل أن يسمي الشيء بأنه كرة حمراء بدلاً من كرة فأنه يكون قد تعلم ارتباطاً لغوياً .</a:t>
            </a:r>
          </a:p>
          <a:p>
            <a:pPr algn="just"/>
            <a:r>
              <a:rPr lang="ar-IQ" dirty="0" smtClean="0">
                <a:latin typeface="Simplified Arabic" pitchFamily="18" charset="-78"/>
                <a:cs typeface="Simplified Arabic" pitchFamily="18" charset="-78"/>
              </a:rPr>
              <a:t>5ــــ تعلم مهارات التمييز( التمييز المتعدد ) </a:t>
            </a:r>
            <a:r>
              <a:rPr lang="en-US" dirty="0" smtClean="0">
                <a:latin typeface="Simplified Arabic" pitchFamily="18" charset="-78"/>
                <a:cs typeface="Simplified Arabic" pitchFamily="18" charset="-78"/>
              </a:rPr>
              <a:t>Multiple discrimination : </a:t>
            </a:r>
          </a:p>
          <a:p>
            <a:pPr algn="just"/>
            <a:r>
              <a:rPr lang="en-US" dirty="0" smtClean="0">
                <a:latin typeface="Simplified Arabic" pitchFamily="18" charset="-78"/>
                <a:cs typeface="Simplified Arabic" pitchFamily="18" charset="-78"/>
              </a:rPr>
              <a:t> </a:t>
            </a:r>
            <a:r>
              <a:rPr lang="ar-IQ" dirty="0" smtClean="0">
                <a:latin typeface="Simplified Arabic" pitchFamily="18" charset="-78"/>
                <a:cs typeface="Simplified Arabic" pitchFamily="18" charset="-78"/>
              </a:rPr>
              <a:t>يشير جانييه إلى أن التمييز هو القدرة على التفريق بين المدخلات المتشابهة بحيث يستطيع الطفل الاستجابة لهذه المدخلات بدقة وهذا يتطلب تكوين سلاسل مترابطة والتفرقة بينها كالتمييز بين أسماء الألوان، الأشكال، الكلمات ، الحروف، وهنا يتعلم التلميذ استجابات متداخلة للمثيرات وعليه ان يميز بين السلاسل الحركية واللفظية التي اكتسبها بالفعل ومن الامثلة على ذلك حين يحاول التلميذ التعرف على الموديلات الجديدة للسيارات ، فعليه أن يربط كل موديل بمميزاته واسمه الصحيح ، وبدون الخلط بينه وبين أسماء أخرى وعندما لا يكون إلا موديل واحد فأن الربط بينه وبين اسمه الصحيح هو نوع من الارتباط اللغوي ، وعندما توجد موديلات وأسماء جديدة فالربط بين الاسم والموديل يعد تعلم تمييزي متعدد .</a:t>
            </a:r>
          </a:p>
          <a:p>
            <a:pPr algn="just"/>
            <a:endParaRPr lang="ar-IQ" dirty="0">
              <a:latin typeface="Simplified Arabic" pitchFamily="18" charset="-78"/>
              <a:cs typeface="Simplified Arabic" pitchFamily="18" charset="-78"/>
            </a:endParaRPr>
          </a:p>
        </p:txBody>
      </p:sp>
    </p:spTree>
    <p:extLst>
      <p:ext uri="{BB962C8B-B14F-4D97-AF65-F5344CB8AC3E}">
        <p14:creationId xmlns:p14="http://schemas.microsoft.com/office/powerpoint/2010/main" val="25350711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363272" cy="579350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IQ" sz="2600" dirty="0" smtClean="0">
                <a:latin typeface="Simplified Arabic" pitchFamily="18" charset="-78"/>
                <a:cs typeface="Simplified Arabic" pitchFamily="18" charset="-78"/>
              </a:rPr>
              <a:t>6ـــ تعلم المفاهيـم </a:t>
            </a:r>
            <a:r>
              <a:rPr lang="en-US" sz="2600" dirty="0" smtClean="0">
                <a:latin typeface="Simplified Arabic" pitchFamily="18" charset="-78"/>
                <a:cs typeface="Simplified Arabic" pitchFamily="18" charset="-78"/>
              </a:rPr>
              <a:t>Concept Learning :</a:t>
            </a:r>
          </a:p>
          <a:p>
            <a:pPr algn="just"/>
            <a:r>
              <a:rPr lang="ar-IQ" sz="2600" dirty="0" smtClean="0">
                <a:latin typeface="Simplified Arabic" pitchFamily="18" charset="-78"/>
                <a:cs typeface="Simplified Arabic" pitchFamily="18" charset="-78"/>
              </a:rPr>
              <a:t>المفهوم هو تصور ذهني لتعريف شيء معين ، وتحديد خواص ، وصفات هذا الشيء ، ويتعلم التلميذ الاستجابة لمثيرات مختلفة في ضوء الخصائص الموجودة مثل اللون ، والشكل والموضع  والعدد ، وذلك مقابل الخصائص الفيزيائية المحسوسة ، مثل طول معين للموجة ، أو مدة معينة  فالطفل تعلم أن يسمي مكعباً صغيراً </a:t>
            </a:r>
            <a:r>
              <a:rPr lang="ar-IQ" sz="2600" dirty="0" err="1" smtClean="0">
                <a:latin typeface="Simplified Arabic" pitchFamily="18" charset="-78"/>
                <a:cs typeface="Simplified Arabic" pitchFamily="18" charset="-78"/>
              </a:rPr>
              <a:t>بإسم</a:t>
            </a:r>
            <a:r>
              <a:rPr lang="ar-IQ" sz="2600" dirty="0" smtClean="0">
                <a:latin typeface="Simplified Arabic" pitchFamily="18" charset="-78"/>
                <a:cs typeface="Simplified Arabic" pitchFamily="18" charset="-78"/>
              </a:rPr>
              <a:t> قطعة ، وأن يسمي الاشياء المماثلة التي تختلف في الحجم والشكل باسم قطع ، يعتمد هذا النوع من التعلم على إدراك الطفل للخصائص المجردة للأشياء وتتبع السمات المشتركة لهذه الخصائص ، فالربط بين الصفات المجردة (الصور الفعلية) للكرسي (مثلا) مع خصائص الكرسي يحدث ما يسمى بتعلم المفهوم، ويرى  جانييه أنه من خلال تعلم المفاهيم يتمكن المتعلم من تعميم ما تعلمه في مواقف أخرى .</a:t>
            </a:r>
          </a:p>
          <a:p>
            <a:endParaRPr lang="ar-IQ" dirty="0"/>
          </a:p>
        </p:txBody>
      </p:sp>
    </p:spTree>
    <p:extLst>
      <p:ext uri="{BB962C8B-B14F-4D97-AF65-F5344CB8AC3E}">
        <p14:creationId xmlns:p14="http://schemas.microsoft.com/office/powerpoint/2010/main" val="15138362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73</TotalTime>
  <Words>2787</Words>
  <Application>Microsoft Office PowerPoint</Application>
  <PresentationFormat>عرض على الشاشة (3:4)‏</PresentationFormat>
  <Paragraphs>124</Paragraphs>
  <Slides>24</Slides>
  <Notes>0</Notes>
  <HiddenSlides>0</HiddenSlides>
  <MMClips>0</MMClips>
  <ScaleCrop>false</ScaleCrop>
  <HeadingPairs>
    <vt:vector size="4" baseType="variant">
      <vt:variant>
        <vt:lpstr>نسق</vt:lpstr>
      </vt:variant>
      <vt:variant>
        <vt:i4>1</vt:i4>
      </vt:variant>
      <vt:variant>
        <vt:lpstr>عناوين الشرائح</vt:lpstr>
      </vt:variant>
      <vt:variant>
        <vt:i4>24</vt:i4>
      </vt:variant>
    </vt:vector>
  </HeadingPairs>
  <TitlesOfParts>
    <vt:vector size="25" baseType="lpstr">
      <vt:lpstr>ملتقى</vt:lpstr>
      <vt:lpstr>نموذج التعلم الهرمي  جانيه</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الافتراضات الاساسية للتعلم الهرمي : </vt:lpstr>
      <vt:lpstr>عرض تقديمي في PowerPoint</vt:lpstr>
      <vt:lpstr>عرض تقديمي في PowerPoint</vt:lpstr>
      <vt:lpstr>النموذج التعليمي لجانييه ( خطوات النموذج )</vt:lpstr>
      <vt:lpstr>عرض تقديمي في PowerPoint</vt:lpstr>
      <vt:lpstr>تطبيق النموذج</vt:lpstr>
      <vt:lpstr>عرض تقديمي في PowerPoint</vt:lpstr>
      <vt:lpstr>عرض تقديمي في PowerPoint</vt:lpstr>
      <vt:lpstr>عرض تقديمي في PowerPoint</vt:lpstr>
      <vt:lpstr>تقويم النموذج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نموذج التعلم الهرمي  جانيه</dc:title>
  <dc:creator>الافق الجديد</dc:creator>
  <cp:lastModifiedBy>الافق الجديد</cp:lastModifiedBy>
  <cp:revision>12</cp:revision>
  <dcterms:created xsi:type="dcterms:W3CDTF">2019-12-13T18:08:20Z</dcterms:created>
  <dcterms:modified xsi:type="dcterms:W3CDTF">2019-12-13T19:34:26Z</dcterms:modified>
</cp:coreProperties>
</file>