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04A0-6AC5-4252-9853-855847948DE4}" type="datetimeFigureOut">
              <a:rPr lang="ar-SA" smtClean="0"/>
              <a:pPr/>
              <a:t>12/03/1441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شكل بيضاوي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7A29E3F-1498-4B58-810B-BB07EEFFB57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04A0-6AC5-4252-9853-855847948DE4}" type="datetimeFigureOut">
              <a:rPr lang="ar-SA" smtClean="0"/>
              <a:pPr/>
              <a:t>12/03/1441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9E3F-1498-4B58-810B-BB07EEFFB57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7A29E3F-1498-4B58-810B-BB07EEFFB57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04A0-6AC5-4252-9853-855847948DE4}" type="datetimeFigureOut">
              <a:rPr lang="ar-SA" smtClean="0"/>
              <a:pPr/>
              <a:t>12/03/1441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04A0-6AC5-4252-9853-855847948DE4}" type="datetimeFigureOut">
              <a:rPr lang="ar-SA" smtClean="0"/>
              <a:pPr/>
              <a:t>12/03/1441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7A29E3F-1498-4B58-810B-BB07EEFFB57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مستطيل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04A0-6AC5-4252-9853-855847948DE4}" type="datetimeFigureOut">
              <a:rPr lang="ar-SA" smtClean="0"/>
              <a:pPr/>
              <a:t>12/03/1441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7A29E3F-1498-4B58-810B-BB07EEFFB57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E3504A0-6AC5-4252-9853-855847948DE4}" type="datetimeFigureOut">
              <a:rPr lang="ar-SA" smtClean="0"/>
              <a:pPr/>
              <a:t>12/03/1441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9E3F-1498-4B58-810B-BB07EEFFB57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عنصر نائب للمحتوى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محتوى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04A0-6AC5-4252-9853-855847948DE4}" type="datetimeFigureOut">
              <a:rPr lang="ar-SA" smtClean="0"/>
              <a:pPr/>
              <a:t>12/03/1441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ar-SA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عنصر نائب للمحتوى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محتوى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شكل بيضاوي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شكل بيضاوي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7A29E3F-1498-4B58-810B-BB07EEFFB57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3" name="عنوان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04A0-6AC5-4252-9853-855847948DE4}" type="datetimeFigureOut">
              <a:rPr lang="ar-SA" smtClean="0"/>
              <a:pPr/>
              <a:t>12/03/1441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7A29E3F-1498-4B58-810B-BB07EEFFB57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مستطيل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مستطيل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04A0-6AC5-4252-9853-855847948DE4}" type="datetimeFigureOut">
              <a:rPr lang="ar-SA" smtClean="0"/>
              <a:pPr/>
              <a:t>12/03/1441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7A29E3F-1498-4B58-810B-BB07EEFFB57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عنصر نائب للمحتوى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7A29E3F-1498-4B58-810B-BB07EEFFB57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04A0-6AC5-4252-9853-855847948DE4}" type="datetimeFigureOut">
              <a:rPr lang="ar-SA" smtClean="0"/>
              <a:pPr/>
              <a:t>12/03/1441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رابط مستقيم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شكل بيضاوي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7A29E3F-1498-4B58-810B-BB07EEFFB57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E3504A0-6AC5-4252-9853-855847948DE4}" type="datetimeFigureOut">
              <a:rPr lang="ar-SA" smtClean="0"/>
              <a:pPr/>
              <a:t>12/03/1441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E3504A0-6AC5-4252-9853-855847948DE4}" type="datetimeFigureOut">
              <a:rPr lang="ar-SA" smtClean="0"/>
              <a:pPr/>
              <a:t>12/03/1441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ar-SA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7A29E3F-1498-4B58-810B-BB07EEFFB57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071670" y="3857628"/>
            <a:ext cx="4714908" cy="785818"/>
          </a:xfrm>
        </p:spPr>
        <p:txBody>
          <a:bodyPr>
            <a:noAutofit/>
          </a:bodyPr>
          <a:lstStyle/>
          <a:p>
            <a:r>
              <a:rPr lang="ar-IQ" sz="3200" dirty="0" err="1" smtClean="0"/>
              <a:t>الاستاذ</a:t>
            </a:r>
            <a:r>
              <a:rPr lang="ar-IQ" sz="3200" dirty="0" smtClean="0"/>
              <a:t> الدكتور </a:t>
            </a:r>
          </a:p>
          <a:p>
            <a:r>
              <a:rPr lang="ar-IQ" sz="3200" dirty="0" smtClean="0"/>
              <a:t>حيدر كريم سكر </a:t>
            </a:r>
            <a:endParaRPr lang="ar-SA" sz="3200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071678"/>
            <a:ext cx="7600976" cy="1857388"/>
          </a:xfrm>
        </p:spPr>
        <p:txBody>
          <a:bodyPr>
            <a:normAutofit/>
          </a:bodyPr>
          <a:lstStyle/>
          <a:p>
            <a:r>
              <a:rPr lang="ar-IQ" dirty="0" smtClean="0"/>
              <a:t>نموذج </a:t>
            </a:r>
            <a:r>
              <a:rPr lang="ar-IQ" dirty="0" err="1" smtClean="0"/>
              <a:t>كولب</a:t>
            </a:r>
            <a:r>
              <a:rPr lang="ar-IQ" dirty="0" smtClean="0"/>
              <a:t> </a:t>
            </a:r>
            <a:br>
              <a:rPr lang="ar-IQ" dirty="0" smtClean="0"/>
            </a:br>
            <a:r>
              <a:rPr lang="ar-IQ" dirty="0" err="1" smtClean="0"/>
              <a:t>اساليب</a:t>
            </a:r>
            <a:r>
              <a:rPr lang="ar-IQ" dirty="0" smtClean="0"/>
              <a:t> التعلم </a:t>
            </a:r>
            <a:endParaRPr lang="ar-S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258204" cy="5626121"/>
          </a:xfrm>
        </p:spPr>
        <p:txBody>
          <a:bodyPr/>
          <a:lstStyle/>
          <a:p>
            <a:pPr algn="just"/>
            <a:r>
              <a:rPr lang="ar-EG" sz="2800" dirty="0">
                <a:latin typeface="Simplified Arabic" pitchFamily="18" charset="-78"/>
                <a:cs typeface="Simplified Arabic" pitchFamily="18" charset="-78"/>
              </a:rPr>
              <a:t>(د)التجريب النشط </a:t>
            </a:r>
            <a:r>
              <a:rPr lang="en-US" sz="2800" dirty="0">
                <a:latin typeface="Simplified Arabic" pitchFamily="18" charset="-78"/>
                <a:cs typeface="Simplified Arabic" pitchFamily="18" charset="-78"/>
              </a:rPr>
              <a:t>Active Experimentation 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 </a:t>
            </a:r>
            <a:r>
              <a:rPr lang="ar-EG" sz="2800" dirty="0">
                <a:latin typeface="Simplified Arabic" pitchFamily="18" charset="-78"/>
                <a:cs typeface="Simplified Arabic" pitchFamily="18" charset="-78"/>
              </a:rPr>
              <a:t>: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EG" sz="2800" dirty="0">
                <a:latin typeface="Simplified Arabic" pitchFamily="18" charset="-78"/>
                <a:cs typeface="Simplified Arabic" pitchFamily="18" charset="-78"/>
              </a:rPr>
              <a:t>ويعتمد الأفراد هنا علي التجريب الفعال لموقف التعلم من خلال التطبيق العملي للأفكار والاشتراك في الأعمال المدرسية ، والجماعات الصغيرة لإنجاز عمل معين ، وهم لا يميلون إلي المحاضرات النظرية ولكنهم يتسمون بالتوجه النشط نحو العمل </a:t>
            </a:r>
            <a:r>
              <a:rPr lang="ar-EG" dirty="0"/>
              <a:t>0  </a:t>
            </a:r>
            <a:endParaRPr lang="en-US" dirty="0"/>
          </a:p>
          <a:p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مقدمة :</a:t>
            </a:r>
            <a:r>
              <a:rPr lang="ar-IQ" dirty="0" smtClean="0"/>
              <a:t>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ar-EG" sz="3400" dirty="0">
                <a:latin typeface="Simplified Arabic" pitchFamily="18" charset="-78"/>
                <a:cs typeface="Simplified Arabic" pitchFamily="18" charset="-78"/>
              </a:rPr>
              <a:t>وضع </a:t>
            </a:r>
            <a:r>
              <a:rPr lang="ar-EG" sz="3400" dirty="0" err="1">
                <a:latin typeface="Simplified Arabic" pitchFamily="18" charset="-78"/>
                <a:cs typeface="Simplified Arabic" pitchFamily="18" charset="-78"/>
              </a:rPr>
              <a:t>كولب</a:t>
            </a:r>
            <a:r>
              <a:rPr lang="ar-EG" sz="3400" dirty="0">
                <a:latin typeface="Simplified Arabic" pitchFamily="18" charset="-78"/>
                <a:cs typeface="Simplified Arabic" pitchFamily="18" charset="-78"/>
              </a:rPr>
              <a:t> نموذجاً لتفسير عملية التعلم يقوم على أساس نظرية التعلم </a:t>
            </a:r>
            <a:r>
              <a:rPr lang="ar-EG" sz="3400" dirty="0" err="1">
                <a:latin typeface="Simplified Arabic" pitchFamily="18" charset="-78"/>
                <a:cs typeface="Simplified Arabic" pitchFamily="18" charset="-78"/>
              </a:rPr>
              <a:t>الخبرى</a:t>
            </a:r>
            <a:r>
              <a:rPr lang="en-US" sz="3400" dirty="0">
                <a:latin typeface="Simplified Arabic" pitchFamily="18" charset="-78"/>
                <a:cs typeface="Simplified Arabic" pitchFamily="18" charset="-78"/>
              </a:rPr>
              <a:t>Experiential Learning Theory </a:t>
            </a:r>
            <a:r>
              <a:rPr lang="ar-EG" sz="3400" dirty="0">
                <a:latin typeface="Simplified Arabic" pitchFamily="18" charset="-78"/>
                <a:cs typeface="Simplified Arabic" pitchFamily="18" charset="-78"/>
              </a:rPr>
              <a:t> ، وأعتمد </a:t>
            </a:r>
            <a:r>
              <a:rPr lang="ar-EG" sz="3400" dirty="0" err="1">
                <a:latin typeface="Simplified Arabic" pitchFamily="18" charset="-78"/>
                <a:cs typeface="Simplified Arabic" pitchFamily="18" charset="-78"/>
              </a:rPr>
              <a:t>فى</a:t>
            </a:r>
            <a:r>
              <a:rPr lang="ar-EG" sz="3400" dirty="0">
                <a:latin typeface="Simplified Arabic" pitchFamily="18" charset="-78"/>
                <a:cs typeface="Simplified Arabic" pitchFamily="18" charset="-78"/>
              </a:rPr>
              <a:t> ذلك على ثلاث نماذج تسمى بالنماذج التقليدية للتعلم </a:t>
            </a:r>
            <a:r>
              <a:rPr lang="ar-EG" sz="3400" dirty="0" err="1">
                <a:latin typeface="Simplified Arabic" pitchFamily="18" charset="-78"/>
                <a:cs typeface="Simplified Arabic" pitchFamily="18" charset="-78"/>
              </a:rPr>
              <a:t>التجريبى</a:t>
            </a:r>
            <a:r>
              <a:rPr lang="ar-EG" sz="3400" dirty="0">
                <a:latin typeface="Simplified Arabic" pitchFamily="18" charset="-78"/>
                <a:cs typeface="Simplified Arabic" pitchFamily="18" charset="-78"/>
              </a:rPr>
              <a:t> أو التعلم من خلال الخبرة وهذه النماذج </a:t>
            </a:r>
            <a:r>
              <a:rPr lang="ar-EG" sz="3400" dirty="0" err="1">
                <a:latin typeface="Simplified Arabic" pitchFamily="18" charset="-78"/>
                <a:cs typeface="Simplified Arabic" pitchFamily="18" charset="-78"/>
              </a:rPr>
              <a:t>هى</a:t>
            </a:r>
            <a:r>
              <a:rPr lang="ar-EG" sz="3400" dirty="0">
                <a:latin typeface="Simplified Arabic" pitchFamily="18" charset="-78"/>
                <a:cs typeface="Simplified Arabic" pitchFamily="18" charset="-78"/>
              </a:rPr>
              <a:t> :</a:t>
            </a:r>
            <a:endParaRPr lang="en-US" sz="3400" dirty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EG" sz="3400" dirty="0">
                <a:latin typeface="Simplified Arabic" pitchFamily="18" charset="-78"/>
                <a:cs typeface="Simplified Arabic" pitchFamily="18" charset="-78"/>
              </a:rPr>
              <a:t>نموذج "</a:t>
            </a:r>
            <a:r>
              <a:rPr lang="ar-EG" sz="3400" dirty="0" err="1">
                <a:latin typeface="Simplified Arabic" pitchFamily="18" charset="-78"/>
                <a:cs typeface="Simplified Arabic" pitchFamily="18" charset="-78"/>
              </a:rPr>
              <a:t>ديوى</a:t>
            </a:r>
            <a:r>
              <a:rPr lang="ar-EG" sz="3400" dirty="0">
                <a:latin typeface="Simplified Arabic" pitchFamily="18" charset="-78"/>
                <a:cs typeface="Simplified Arabic" pitchFamily="18" charset="-78"/>
              </a:rPr>
              <a:t>"</a:t>
            </a:r>
            <a:r>
              <a:rPr lang="en-US" sz="3400" dirty="0">
                <a:latin typeface="Simplified Arabic" pitchFamily="18" charset="-78"/>
                <a:cs typeface="Simplified Arabic" pitchFamily="18" charset="-78"/>
              </a:rPr>
              <a:t>Dewey </a:t>
            </a:r>
            <a:r>
              <a:rPr lang="ar-EG" sz="3400" dirty="0">
                <a:latin typeface="Simplified Arabic" pitchFamily="18" charset="-78"/>
                <a:cs typeface="Simplified Arabic" pitchFamily="18" charset="-78"/>
              </a:rPr>
              <a:t> : ويركز على أهمية الخبرات السابقة </a:t>
            </a:r>
            <a:r>
              <a:rPr lang="ar-EG" sz="3400" dirty="0" err="1">
                <a:latin typeface="Simplified Arabic" pitchFamily="18" charset="-78"/>
                <a:cs typeface="Simplified Arabic" pitchFamily="18" charset="-78"/>
              </a:rPr>
              <a:t>فى</a:t>
            </a:r>
            <a:r>
              <a:rPr lang="ar-EG" sz="3400" dirty="0">
                <a:latin typeface="Simplified Arabic" pitchFamily="18" charset="-78"/>
                <a:cs typeface="Simplified Arabic" pitchFamily="18" charset="-78"/>
              </a:rPr>
              <a:t> التعلم ، وكذلك الملاحظة ، والأحكام  الشخصية.</a:t>
            </a:r>
            <a:endParaRPr lang="en-US" sz="3400" dirty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EG" sz="3400" dirty="0">
                <a:latin typeface="Simplified Arabic" pitchFamily="18" charset="-78"/>
                <a:cs typeface="Simplified Arabic" pitchFamily="18" charset="-78"/>
              </a:rPr>
              <a:t>نموذج " </a:t>
            </a:r>
            <a:r>
              <a:rPr lang="ar-EG" sz="3400" dirty="0" err="1">
                <a:latin typeface="Simplified Arabic" pitchFamily="18" charset="-78"/>
                <a:cs typeface="Simplified Arabic" pitchFamily="18" charset="-78"/>
              </a:rPr>
              <a:t>لوين</a:t>
            </a:r>
            <a:r>
              <a:rPr lang="ar-EG" sz="3400" dirty="0">
                <a:latin typeface="Simplified Arabic" pitchFamily="18" charset="-78"/>
                <a:cs typeface="Simplified Arabic" pitchFamily="18" charset="-78"/>
              </a:rPr>
              <a:t> " </a:t>
            </a:r>
            <a:r>
              <a:rPr lang="en-US" sz="3400" dirty="0" err="1">
                <a:latin typeface="Simplified Arabic" pitchFamily="18" charset="-78"/>
                <a:cs typeface="Simplified Arabic" pitchFamily="18" charset="-78"/>
              </a:rPr>
              <a:t>Lewin</a:t>
            </a:r>
            <a:r>
              <a:rPr lang="en-US" sz="3400" dirty="0">
                <a:latin typeface="Simplified Arabic" pitchFamily="18" charset="-78"/>
                <a:cs typeface="Simplified Arabic" pitchFamily="18" charset="-78"/>
              </a:rPr>
              <a:t>  </a:t>
            </a:r>
            <a:r>
              <a:rPr lang="ar-SA" sz="3400" dirty="0">
                <a:latin typeface="Simplified Arabic" pitchFamily="18" charset="-78"/>
                <a:cs typeface="Simplified Arabic" pitchFamily="18" charset="-78"/>
              </a:rPr>
              <a:t> </a:t>
            </a:r>
            <a:r>
              <a:rPr lang="en-US" sz="3400" dirty="0">
                <a:latin typeface="Simplified Arabic" pitchFamily="18" charset="-78"/>
                <a:cs typeface="Simplified Arabic" pitchFamily="18" charset="-78"/>
              </a:rPr>
              <a:t>:</a:t>
            </a:r>
            <a:r>
              <a:rPr lang="ar-EG" sz="3400" dirty="0">
                <a:latin typeface="Simplified Arabic" pitchFamily="18" charset="-78"/>
                <a:cs typeface="Simplified Arabic" pitchFamily="18" charset="-78"/>
              </a:rPr>
              <a:t> ويركز على ضرورة نشاط المتعلم أثناء عملية التعلم ، ويرى أن عملية التعلم تعتمد على العناصر التالية </a:t>
            </a:r>
            <a:r>
              <a:rPr lang="ar-EG" sz="3400" dirty="0" err="1">
                <a:latin typeface="Simplified Arabic" pitchFamily="18" charset="-78"/>
                <a:cs typeface="Simplified Arabic" pitchFamily="18" charset="-78"/>
              </a:rPr>
              <a:t>هى</a:t>
            </a:r>
            <a:r>
              <a:rPr lang="ar-EG" sz="3400" dirty="0">
                <a:latin typeface="Simplified Arabic" pitchFamily="18" charset="-78"/>
                <a:cs typeface="Simplified Arabic" pitchFamily="18" charset="-78"/>
              </a:rPr>
              <a:t> الخبرة المحسوسة ، والملاحظة ، وصياغة المفاهيم المجردة مع القدرة على التعميم والقدرة على التطبيق </a:t>
            </a:r>
            <a:r>
              <a:rPr lang="ar-EG" sz="3400" dirty="0" err="1">
                <a:latin typeface="Simplified Arabic" pitchFamily="18" charset="-78"/>
                <a:cs typeface="Simplified Arabic" pitchFamily="18" charset="-78"/>
              </a:rPr>
              <a:t>فى</a:t>
            </a:r>
            <a:r>
              <a:rPr lang="ar-EG" sz="3400" dirty="0">
                <a:latin typeface="Simplified Arabic" pitchFamily="18" charset="-78"/>
                <a:cs typeface="Simplified Arabic" pitchFamily="18" charset="-78"/>
              </a:rPr>
              <a:t> مواقف جديدة.</a:t>
            </a:r>
            <a:endParaRPr lang="en-US" sz="3400" dirty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SA" sz="3400" dirty="0">
                <a:latin typeface="Simplified Arabic" pitchFamily="18" charset="-78"/>
                <a:cs typeface="Simplified Arabic" pitchFamily="18" charset="-78"/>
              </a:rPr>
              <a:t> </a:t>
            </a:r>
            <a:r>
              <a:rPr lang="ar-EG" sz="3400" dirty="0">
                <a:latin typeface="Simplified Arabic" pitchFamily="18" charset="-78"/>
                <a:cs typeface="Simplified Arabic" pitchFamily="18" charset="-78"/>
              </a:rPr>
              <a:t>نموذج "</a:t>
            </a:r>
            <a:r>
              <a:rPr lang="ar-EG" sz="3400" dirty="0" err="1">
                <a:latin typeface="Simplified Arabic" pitchFamily="18" charset="-78"/>
                <a:cs typeface="Simplified Arabic" pitchFamily="18" charset="-78"/>
              </a:rPr>
              <a:t>بياجيه</a:t>
            </a:r>
            <a:r>
              <a:rPr lang="ar-EG" sz="3400" dirty="0">
                <a:latin typeface="Simplified Arabic" pitchFamily="18" charset="-78"/>
                <a:cs typeface="Simplified Arabic" pitchFamily="18" charset="-78"/>
              </a:rPr>
              <a:t> " </a:t>
            </a:r>
            <a:r>
              <a:rPr lang="en-US" sz="3400" dirty="0">
                <a:latin typeface="Simplified Arabic" pitchFamily="18" charset="-78"/>
                <a:cs typeface="Simplified Arabic" pitchFamily="18" charset="-78"/>
              </a:rPr>
              <a:t>Piaget </a:t>
            </a:r>
            <a:r>
              <a:rPr lang="ar-EG" sz="3400" dirty="0">
                <a:latin typeface="Simplified Arabic" pitchFamily="18" charset="-78"/>
                <a:cs typeface="Simplified Arabic" pitchFamily="18" charset="-78"/>
              </a:rPr>
              <a:t> : ويركز على أن الذكاء ليس فطرياً وإنما هو نتاج التفاعل بين الفرد والبيئة ، وانه توجد أربع مراحل للنمو </a:t>
            </a:r>
            <a:r>
              <a:rPr lang="ar-EG" sz="3400" dirty="0" err="1">
                <a:latin typeface="Simplified Arabic" pitchFamily="18" charset="-78"/>
                <a:cs typeface="Simplified Arabic" pitchFamily="18" charset="-78"/>
              </a:rPr>
              <a:t>المعرفى</a:t>
            </a:r>
            <a:r>
              <a:rPr lang="ar-EG" sz="3400" dirty="0">
                <a:latin typeface="Simplified Arabic" pitchFamily="18" charset="-78"/>
                <a:cs typeface="Simplified Arabic" pitchFamily="18" charset="-78"/>
              </a:rPr>
              <a:t> للفرد هو المرحلة الحسية الحركية ، ومرحلة ما قبل التفكير بالعمليات أو التصويرية ، ومرحلة العمليات المحسوسة ومرحلة العمليات المجردة </a:t>
            </a:r>
            <a:endParaRPr lang="en-US" sz="3400" dirty="0">
              <a:latin typeface="Simplified Arabic" pitchFamily="18" charset="-78"/>
              <a:cs typeface="Simplified Arabic" pitchFamily="18" charset="-78"/>
            </a:endParaRPr>
          </a:p>
          <a:p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58204" cy="4840303"/>
          </a:xfrm>
        </p:spPr>
        <p:txBody>
          <a:bodyPr/>
          <a:lstStyle/>
          <a:p>
            <a:pPr algn="just"/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وضع </a:t>
            </a:r>
            <a:r>
              <a:rPr lang="ar-SA" dirty="0">
                <a:latin typeface="Simplified Arabic" pitchFamily="18" charset="-78"/>
                <a:cs typeface="Simplified Arabic" pitchFamily="18" charset="-78"/>
              </a:rPr>
              <a:t>نظرية مفادها أن هناك ثلاثة عوامل رائعة تقوم بتعديل أنماط التعلم لكل 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شخص </a:t>
            </a:r>
            <a:r>
              <a:rPr lang="ar-SA" dirty="0">
                <a:latin typeface="Simplified Arabic" pitchFamily="18" charset="-78"/>
                <a:cs typeface="Simplified Arabic" pitchFamily="18" charset="-78"/>
              </a:rPr>
              <a:t>هذه العوامل الثلاثة هي الوراثة ، والخبرات الحياتية ومطالب 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بيئتنا</a:t>
            </a:r>
            <a:endParaRPr lang="ar-IQ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dirty="0" smtClean="0"/>
              <a:t>قدم </a:t>
            </a:r>
            <a:r>
              <a:rPr lang="ar-IQ" dirty="0" err="1" smtClean="0"/>
              <a:t>كولب</a:t>
            </a:r>
            <a:r>
              <a:rPr lang="ar-IQ" dirty="0" smtClean="0"/>
              <a:t> نظريته عن طريق كتابه </a:t>
            </a:r>
            <a:r>
              <a:rPr lang="ar-SA" dirty="0" smtClean="0"/>
              <a:t>التجربة </a:t>
            </a:r>
            <a:r>
              <a:rPr lang="ar-SA" dirty="0"/>
              <a:t>هي مصدر التعلم </a:t>
            </a:r>
            <a:r>
              <a:rPr lang="ar-SA" dirty="0" err="1"/>
              <a:t>و</a:t>
            </a:r>
            <a:r>
              <a:rPr lang="ar-SA" dirty="0"/>
              <a:t> التطور</a:t>
            </a:r>
            <a:endParaRPr lang="ar-SA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329642" cy="5697559"/>
          </a:xfrm>
        </p:spPr>
        <p:txBody>
          <a:bodyPr>
            <a:normAutofit/>
          </a:bodyPr>
          <a:lstStyle/>
          <a:p>
            <a:pPr algn="just"/>
            <a:r>
              <a:rPr lang="ar-EG" dirty="0" smtClean="0">
                <a:latin typeface="Simplified Arabic" pitchFamily="18" charset="-78"/>
                <a:cs typeface="Simplified Arabic" pitchFamily="18" charset="-78"/>
              </a:rPr>
              <a:t>يرى </a:t>
            </a:r>
            <a:r>
              <a:rPr lang="ar-EG" dirty="0" err="1">
                <a:latin typeface="Simplified Arabic" pitchFamily="18" charset="-78"/>
                <a:cs typeface="Simplified Arabic" pitchFamily="18" charset="-78"/>
              </a:rPr>
              <a:t>كولب</a:t>
            </a:r>
            <a:r>
              <a:rPr lang="ar-EG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EG" dirty="0" err="1">
                <a:latin typeface="Simplified Arabic" pitchFamily="18" charset="-78"/>
                <a:cs typeface="Simplified Arabic" pitchFamily="18" charset="-78"/>
              </a:rPr>
              <a:t>ان</a:t>
            </a:r>
            <a:r>
              <a:rPr lang="ar-EG" dirty="0">
                <a:latin typeface="Simplified Arabic" pitchFamily="18" charset="-78"/>
                <a:cs typeface="Simplified Arabic" pitchFamily="18" charset="-78"/>
              </a:rPr>
              <a:t> التعلم يتكون من بعدين هما:</a:t>
            </a:r>
            <a:endParaRPr lang="en-US" dirty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SA" dirty="0">
                <a:latin typeface="Simplified Arabic" pitchFamily="18" charset="-78"/>
                <a:cs typeface="Simplified Arabic" pitchFamily="18" charset="-78"/>
              </a:rPr>
              <a:t>1- </a:t>
            </a:r>
            <a:r>
              <a:rPr lang="ar-EG" dirty="0">
                <a:latin typeface="Simplified Arabic" pitchFamily="18" charset="-78"/>
                <a:cs typeface="Simplified Arabic" pitchFamily="18" charset="-78"/>
              </a:rPr>
              <a:t>إدراك المعومات : ويبدأ من الخبرات المحسوسة </a:t>
            </a:r>
            <a:r>
              <a:rPr lang="ar-EG" dirty="0" err="1">
                <a:latin typeface="Simplified Arabic" pitchFamily="18" charset="-78"/>
                <a:cs typeface="Simplified Arabic" pitchFamily="18" charset="-78"/>
              </a:rPr>
              <a:t>وينتهى</a:t>
            </a:r>
            <a:r>
              <a:rPr lang="ar-EG" dirty="0">
                <a:latin typeface="Simplified Arabic" pitchFamily="18" charset="-78"/>
                <a:cs typeface="Simplified Arabic" pitchFamily="18" charset="-78"/>
              </a:rPr>
              <a:t> بالتصوير المجرد .</a:t>
            </a:r>
            <a:endParaRPr lang="en-US" dirty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SA" dirty="0">
                <a:latin typeface="Simplified Arabic" pitchFamily="18" charset="-78"/>
                <a:cs typeface="Simplified Arabic" pitchFamily="18" charset="-78"/>
              </a:rPr>
              <a:t>2-</a:t>
            </a:r>
            <a:r>
              <a:rPr lang="ar-EG" dirty="0">
                <a:latin typeface="Simplified Arabic" pitchFamily="18" charset="-78"/>
                <a:cs typeface="Simplified Arabic" pitchFamily="18" charset="-78"/>
              </a:rPr>
              <a:t>معالجة المعلومات : ويبدأ من الملاحظة والتأمل </a:t>
            </a:r>
            <a:r>
              <a:rPr lang="ar-EG" dirty="0" err="1">
                <a:latin typeface="Simplified Arabic" pitchFamily="18" charset="-78"/>
                <a:cs typeface="Simplified Arabic" pitchFamily="18" charset="-78"/>
              </a:rPr>
              <a:t>وينتهى</a:t>
            </a:r>
            <a:r>
              <a:rPr lang="ar-EG" dirty="0">
                <a:latin typeface="Simplified Arabic" pitchFamily="18" charset="-78"/>
                <a:cs typeface="Simplified Arabic" pitchFamily="18" charset="-78"/>
              </a:rPr>
              <a:t> بالتجريب النشط </a:t>
            </a:r>
            <a:r>
              <a:rPr lang="ar-EG" dirty="0"/>
              <a:t>.</a:t>
            </a:r>
            <a:endParaRPr lang="en-US" dirty="0"/>
          </a:p>
          <a:p>
            <a:pPr algn="just"/>
            <a:r>
              <a:rPr lang="ar-EG" dirty="0"/>
              <a:t> </a:t>
            </a:r>
            <a:r>
              <a:rPr lang="ar-EG" sz="3000" dirty="0">
                <a:latin typeface="Simplified Arabic" pitchFamily="18" charset="-78"/>
                <a:cs typeface="Simplified Arabic" pitchFamily="18" charset="-78"/>
              </a:rPr>
              <a:t>أن أساليب التعلم </a:t>
            </a:r>
            <a:r>
              <a:rPr lang="ar-EG" sz="3000" dirty="0" err="1">
                <a:latin typeface="Simplified Arabic" pitchFamily="18" charset="-78"/>
                <a:cs typeface="Simplified Arabic" pitchFamily="18" charset="-78"/>
              </a:rPr>
              <a:t>التى</a:t>
            </a:r>
            <a:r>
              <a:rPr lang="ar-EG" sz="3000" dirty="0">
                <a:latin typeface="Simplified Arabic" pitchFamily="18" charset="-78"/>
                <a:cs typeface="Simplified Arabic" pitchFamily="18" charset="-78"/>
              </a:rPr>
              <a:t> وضعها </a:t>
            </a:r>
            <a:r>
              <a:rPr lang="ar-EG" sz="3000" dirty="0" err="1">
                <a:latin typeface="Simplified Arabic" pitchFamily="18" charset="-78"/>
                <a:cs typeface="Simplified Arabic" pitchFamily="18" charset="-78"/>
              </a:rPr>
              <a:t>كولب</a:t>
            </a:r>
            <a:r>
              <a:rPr lang="ar-EG" sz="3000" dirty="0">
                <a:latin typeface="Simplified Arabic" pitchFamily="18" charset="-78"/>
                <a:cs typeface="Simplified Arabic" pitchFamily="18" charset="-78"/>
              </a:rPr>
              <a:t> تقدم للطالب معلومات عن طرق التعلم </a:t>
            </a:r>
            <a:r>
              <a:rPr lang="ar-EG" sz="3000" dirty="0" err="1">
                <a:latin typeface="Simplified Arabic" pitchFamily="18" charset="-78"/>
                <a:cs typeface="Simplified Arabic" pitchFamily="18" charset="-78"/>
              </a:rPr>
              <a:t>التى</a:t>
            </a:r>
            <a:r>
              <a:rPr lang="ar-EG" sz="3000" dirty="0">
                <a:latin typeface="Simplified Arabic" pitchFamily="18" charset="-78"/>
                <a:cs typeface="Simplified Arabic" pitchFamily="18" charset="-78"/>
              </a:rPr>
              <a:t> يفضلها ، وتصف حاجات التعلم للمتعلمين </a:t>
            </a:r>
            <a:r>
              <a:rPr lang="ar-EG" sz="3000" dirty="0" err="1">
                <a:latin typeface="Simplified Arabic" pitchFamily="18" charset="-78"/>
                <a:cs typeface="Simplified Arabic" pitchFamily="18" charset="-78"/>
              </a:rPr>
              <a:t>فى</a:t>
            </a:r>
            <a:r>
              <a:rPr lang="ar-EG" sz="3000" dirty="0">
                <a:latin typeface="Simplified Arabic" pitchFamily="18" charset="-78"/>
                <a:cs typeface="Simplified Arabic" pitchFamily="18" charset="-78"/>
              </a:rPr>
              <a:t> الفئات </a:t>
            </a:r>
            <a:r>
              <a:rPr lang="ar-EG" sz="3000" dirty="0" err="1">
                <a:latin typeface="Simplified Arabic" pitchFamily="18" charset="-78"/>
                <a:cs typeface="Simplified Arabic" pitchFamily="18" charset="-78"/>
              </a:rPr>
              <a:t>الأربعه</a:t>
            </a:r>
            <a:r>
              <a:rPr lang="ar-EG" sz="3000" dirty="0">
                <a:latin typeface="Simplified Arabic" pitchFamily="18" charset="-78"/>
                <a:cs typeface="Simplified Arabic" pitchFamily="18" charset="-78"/>
              </a:rPr>
              <a:t> ( </a:t>
            </a:r>
            <a:r>
              <a:rPr lang="ar-EG" sz="3000" dirty="0" err="1">
                <a:latin typeface="Simplified Arabic" pitchFamily="18" charset="-78"/>
                <a:cs typeface="Simplified Arabic" pitchFamily="18" charset="-78"/>
              </a:rPr>
              <a:t>التقاربيون</a:t>
            </a:r>
            <a:r>
              <a:rPr lang="ar-EG" sz="3000" dirty="0">
                <a:latin typeface="Simplified Arabic" pitchFamily="18" charset="-78"/>
                <a:cs typeface="Simplified Arabic" pitchFamily="18" charset="-78"/>
              </a:rPr>
              <a:t> ، </a:t>
            </a:r>
            <a:r>
              <a:rPr lang="ar-EG" sz="3000" dirty="0" err="1">
                <a:latin typeface="Simplified Arabic" pitchFamily="18" charset="-78"/>
                <a:cs typeface="Simplified Arabic" pitchFamily="18" charset="-78"/>
              </a:rPr>
              <a:t>التباعديون</a:t>
            </a:r>
            <a:r>
              <a:rPr lang="ar-EG" sz="3000" dirty="0">
                <a:latin typeface="Simplified Arabic" pitchFamily="18" charset="-78"/>
                <a:cs typeface="Simplified Arabic" pitchFamily="18" charset="-78"/>
              </a:rPr>
              <a:t> – </a:t>
            </a:r>
            <a:r>
              <a:rPr lang="ar-EG" sz="3000" dirty="0" err="1">
                <a:latin typeface="Simplified Arabic" pitchFamily="18" charset="-78"/>
                <a:cs typeface="Simplified Arabic" pitchFamily="18" charset="-78"/>
              </a:rPr>
              <a:t>الأستيعابيون</a:t>
            </a:r>
            <a:r>
              <a:rPr lang="ar-EG" sz="3000" dirty="0">
                <a:latin typeface="Simplified Arabic" pitchFamily="18" charset="-78"/>
                <a:cs typeface="Simplified Arabic" pitchFamily="18" charset="-78"/>
              </a:rPr>
              <a:t> ، المتكيفون ) .</a:t>
            </a:r>
            <a:endParaRPr lang="en-US" sz="3000" dirty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sz="3000" dirty="0" smtClean="0">
                <a:latin typeface="Simplified Arabic" pitchFamily="18" charset="-78"/>
                <a:cs typeface="Simplified Arabic" pitchFamily="18" charset="-78"/>
              </a:rPr>
              <a:t>ي</a:t>
            </a:r>
            <a:r>
              <a:rPr lang="ar-EG" sz="3000" dirty="0" smtClean="0">
                <a:latin typeface="Simplified Arabic" pitchFamily="18" charset="-78"/>
                <a:cs typeface="Simplified Arabic" pitchFamily="18" charset="-78"/>
              </a:rPr>
              <a:t>فسر </a:t>
            </a:r>
            <a:r>
              <a:rPr lang="ar-EG" sz="3000" dirty="0">
                <a:latin typeface="Simplified Arabic" pitchFamily="18" charset="-78"/>
                <a:cs typeface="Simplified Arabic" pitchFamily="18" charset="-78"/>
              </a:rPr>
              <a:t>أساليب التعلم من خلال حل </a:t>
            </a:r>
            <a:r>
              <a:rPr lang="ar-EG" sz="3000" dirty="0" smtClean="0">
                <a:latin typeface="Simplified Arabic" pitchFamily="18" charset="-78"/>
                <a:cs typeface="Simplified Arabic" pitchFamily="18" charset="-78"/>
              </a:rPr>
              <a:t>المشكلات،</a:t>
            </a:r>
            <a:r>
              <a:rPr lang="ar-IQ" sz="30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EG" sz="3000" dirty="0" err="1" smtClean="0">
                <a:latin typeface="Simplified Arabic" pitchFamily="18" charset="-78"/>
                <a:cs typeface="Simplified Arabic" pitchFamily="18" charset="-78"/>
              </a:rPr>
              <a:t>بإعتبار</a:t>
            </a:r>
            <a:r>
              <a:rPr lang="ar-EG" sz="30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EG" sz="3000" dirty="0">
                <a:latin typeface="Simplified Arabic" pitchFamily="18" charset="-78"/>
                <a:cs typeface="Simplified Arabic" pitchFamily="18" charset="-78"/>
              </a:rPr>
              <a:t>أن الأسلوب عملية حل للمشكلات ، وقد ربط بصورة واضحة بين أساليب التعلم واعتبر أنماط التفكير بمثابة أنماطً للتعلم </a:t>
            </a:r>
            <a:r>
              <a:rPr lang="ar-EG" sz="3000" dirty="0" err="1">
                <a:latin typeface="Simplified Arabic" pitchFamily="18" charset="-78"/>
                <a:cs typeface="Simplified Arabic" pitchFamily="18" charset="-78"/>
              </a:rPr>
              <a:t>الخبرى</a:t>
            </a:r>
            <a:r>
              <a:rPr lang="ar-EG" sz="3000" dirty="0">
                <a:latin typeface="Simplified Arabic" pitchFamily="18" charset="-78"/>
                <a:cs typeface="Simplified Arabic" pitchFamily="18" charset="-78"/>
              </a:rPr>
              <a:t>.</a:t>
            </a:r>
            <a:endParaRPr lang="en-US" sz="3000" dirty="0">
              <a:latin typeface="Simplified Arabic" pitchFamily="18" charset="-78"/>
              <a:cs typeface="Simplified Arabic" pitchFamily="18" charset="-78"/>
            </a:endParaRPr>
          </a:p>
          <a:p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افتراضات النموذج </a:t>
            </a:r>
            <a:r>
              <a:rPr lang="ar-IQ" dirty="0" smtClean="0"/>
              <a:t>:</a:t>
            </a:r>
            <a:endParaRPr lang="ar-SA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EG" sz="2800" dirty="0">
                <a:latin typeface="Simplified Arabic" pitchFamily="18" charset="-78"/>
                <a:cs typeface="Simplified Arabic" pitchFamily="18" charset="-78"/>
              </a:rPr>
              <a:t>يشير </a:t>
            </a:r>
            <a:r>
              <a:rPr lang="ar-EG" sz="2800" dirty="0" err="1">
                <a:latin typeface="Simplified Arabic" pitchFamily="18" charset="-78"/>
                <a:cs typeface="Simplified Arabic" pitchFamily="18" charset="-78"/>
              </a:rPr>
              <a:t>كولب</a:t>
            </a:r>
            <a:r>
              <a:rPr lang="ar-EG" sz="2800" dirty="0">
                <a:latin typeface="Simplified Arabic" pitchFamily="18" charset="-78"/>
                <a:cs typeface="Simplified Arabic" pitchFamily="18" charset="-78"/>
              </a:rPr>
              <a:t> إلى أن أساليب التعلم تتكون من الخصائص السلوكية المعرفية ، والوجدانية </a:t>
            </a:r>
            <a:r>
              <a:rPr lang="ar-EG" sz="2800" dirty="0" err="1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EG" sz="2800" dirty="0">
                <a:latin typeface="Simplified Arabic" pitchFamily="18" charset="-78"/>
                <a:cs typeface="Simplified Arabic" pitchFamily="18" charset="-78"/>
              </a:rPr>
              <a:t> الفسيولوجية للأفراد 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.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هذه </a:t>
            </a:r>
            <a:r>
              <a:rPr lang="ar-IQ" sz="2800" dirty="0" err="1" smtClean="0">
                <a:latin typeface="Simplified Arabic" pitchFamily="18" charset="-78"/>
                <a:cs typeface="Simplified Arabic" pitchFamily="18" charset="-78"/>
              </a:rPr>
              <a:t>الاساليب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EG" sz="2800" dirty="0" smtClean="0">
                <a:latin typeface="Simplified Arabic" pitchFamily="18" charset="-78"/>
                <a:cs typeface="Simplified Arabic" pitchFamily="18" charset="-78"/>
              </a:rPr>
              <a:t>ثابتة </a:t>
            </a:r>
            <a:r>
              <a:rPr lang="ar-EG" sz="2800" dirty="0">
                <a:latin typeface="Simplified Arabic" pitchFamily="18" charset="-78"/>
                <a:cs typeface="Simplified Arabic" pitchFamily="18" charset="-78"/>
              </a:rPr>
              <a:t>نسبياً ، وتشير إلى كيف يدركون ، يتفاعلون مع ، ويستجيبون لبيئة التعلم.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EG" sz="2800" dirty="0" smtClean="0">
                <a:latin typeface="Simplified Arabic" pitchFamily="18" charset="-78"/>
                <a:cs typeface="Simplified Arabic" pitchFamily="18" charset="-78"/>
              </a:rPr>
              <a:t>وضع </a:t>
            </a:r>
            <a:r>
              <a:rPr lang="ar-EG" sz="2800" dirty="0" err="1">
                <a:latin typeface="Simplified Arabic" pitchFamily="18" charset="-78"/>
                <a:cs typeface="Simplified Arabic" pitchFamily="18" charset="-78"/>
              </a:rPr>
              <a:t>كولب</a:t>
            </a:r>
            <a:r>
              <a:rPr lang="ar-EG" sz="2800" dirty="0">
                <a:latin typeface="Simplified Arabic" pitchFamily="18" charset="-78"/>
                <a:cs typeface="Simplified Arabic" pitchFamily="18" charset="-78"/>
              </a:rPr>
              <a:t> نموذجاً لتفسير عملية التعلم يقوم على أساس نظرية التعلم </a:t>
            </a:r>
            <a:r>
              <a:rPr lang="ar-EG" sz="2800" dirty="0" err="1" smtClean="0">
                <a:latin typeface="Simplified Arabic" pitchFamily="18" charset="-78"/>
                <a:cs typeface="Simplified Arabic" pitchFamily="18" charset="-78"/>
              </a:rPr>
              <a:t>الخبرى</a:t>
            </a:r>
            <a:r>
              <a:rPr lang="en-US" sz="2800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يعتمد </a:t>
            </a:r>
            <a:r>
              <a:rPr lang="ar-EG" sz="2800" dirty="0" smtClean="0">
                <a:latin typeface="Simplified Arabic" pitchFamily="18" charset="-78"/>
                <a:cs typeface="Simplified Arabic" pitchFamily="18" charset="-78"/>
              </a:rPr>
              <a:t>على </a:t>
            </a:r>
            <a:r>
              <a:rPr lang="ar-EG" sz="2800" dirty="0">
                <a:latin typeface="Simplified Arabic" pitchFamily="18" charset="-78"/>
                <a:cs typeface="Simplified Arabic" pitchFamily="18" charset="-78"/>
              </a:rPr>
              <a:t>ثلاث نماذج تسمى بالنماذج التقليدية للتعلم </a:t>
            </a:r>
            <a:r>
              <a:rPr lang="ar-EG" sz="2800" dirty="0" err="1">
                <a:latin typeface="Simplified Arabic" pitchFamily="18" charset="-78"/>
                <a:cs typeface="Simplified Arabic" pitchFamily="18" charset="-78"/>
              </a:rPr>
              <a:t>التجريبى</a:t>
            </a:r>
            <a:r>
              <a:rPr lang="ar-EG" sz="2800" dirty="0">
                <a:latin typeface="Simplified Arabic" pitchFamily="18" charset="-78"/>
                <a:cs typeface="Simplified Arabic" pitchFamily="18" charset="-78"/>
              </a:rPr>
              <a:t> أو التعلم من خلال الخبرة وهذه النماذج </a:t>
            </a:r>
            <a:r>
              <a:rPr lang="ar-EG" sz="2800" dirty="0" err="1">
                <a:latin typeface="Simplified Arabic" pitchFamily="18" charset="-78"/>
                <a:cs typeface="Simplified Arabic" pitchFamily="18" charset="-78"/>
              </a:rPr>
              <a:t>هى</a:t>
            </a:r>
            <a:r>
              <a:rPr lang="ar-EG" sz="28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EG" sz="2800" dirty="0" smtClean="0">
                <a:latin typeface="Simplified Arabic" pitchFamily="18" charset="-78"/>
                <a:cs typeface="Simplified Arabic" pitchFamily="18" charset="-78"/>
              </a:rPr>
              <a:t>: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 نموذج </a:t>
            </a:r>
            <a:r>
              <a:rPr lang="ar-IQ" sz="2800" dirty="0" err="1" smtClean="0">
                <a:latin typeface="Simplified Arabic" pitchFamily="18" charset="-78"/>
                <a:cs typeface="Simplified Arabic" pitchFamily="18" charset="-78"/>
              </a:rPr>
              <a:t>ديوي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 ، نموذج </a:t>
            </a:r>
            <a:r>
              <a:rPr lang="ar-IQ" sz="2800" dirty="0" err="1" smtClean="0">
                <a:latin typeface="Simplified Arabic" pitchFamily="18" charset="-78"/>
                <a:cs typeface="Simplified Arabic" pitchFamily="18" charset="-78"/>
              </a:rPr>
              <a:t>لوين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 ونموذج </a:t>
            </a:r>
            <a:r>
              <a:rPr lang="ar-IQ" sz="2800" dirty="0" err="1" smtClean="0">
                <a:latin typeface="Simplified Arabic" pitchFamily="18" charset="-78"/>
                <a:cs typeface="Simplified Arabic" pitchFamily="18" charset="-78"/>
              </a:rPr>
              <a:t>بياجيه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  <a:p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329642" cy="5840435"/>
          </a:xfrm>
        </p:spPr>
        <p:txBody>
          <a:bodyPr>
            <a:normAutofit/>
          </a:bodyPr>
          <a:lstStyle/>
          <a:p>
            <a:pPr algn="just"/>
            <a:r>
              <a:rPr lang="ar-EG" dirty="0"/>
              <a:t> </a:t>
            </a:r>
            <a:r>
              <a:rPr lang="ar-EG" sz="2800" dirty="0">
                <a:latin typeface="Simplified Arabic" pitchFamily="18" charset="-78"/>
                <a:cs typeface="Simplified Arabic" pitchFamily="18" charset="-78"/>
              </a:rPr>
              <a:t>أن أساليب التعلم </a:t>
            </a:r>
            <a:r>
              <a:rPr lang="ar-EG" sz="2800" dirty="0" err="1">
                <a:latin typeface="Simplified Arabic" pitchFamily="18" charset="-78"/>
                <a:cs typeface="Simplified Arabic" pitchFamily="18" charset="-78"/>
              </a:rPr>
              <a:t>التى</a:t>
            </a:r>
            <a:r>
              <a:rPr lang="ar-EG" sz="2800" dirty="0">
                <a:latin typeface="Simplified Arabic" pitchFamily="18" charset="-78"/>
                <a:cs typeface="Simplified Arabic" pitchFamily="18" charset="-78"/>
              </a:rPr>
              <a:t> وضعها </a:t>
            </a:r>
            <a:r>
              <a:rPr lang="ar-EG" sz="2800" dirty="0" err="1">
                <a:latin typeface="Simplified Arabic" pitchFamily="18" charset="-78"/>
                <a:cs typeface="Simplified Arabic" pitchFamily="18" charset="-78"/>
              </a:rPr>
              <a:t>كولب</a:t>
            </a:r>
            <a:r>
              <a:rPr lang="ar-EG" sz="2800" dirty="0">
                <a:latin typeface="Simplified Arabic" pitchFamily="18" charset="-78"/>
                <a:cs typeface="Simplified Arabic" pitchFamily="18" charset="-78"/>
              </a:rPr>
              <a:t> تقدم للطالب معلومات عن طرق التعلم </a:t>
            </a:r>
            <a:r>
              <a:rPr lang="ar-EG" sz="2800" dirty="0" err="1">
                <a:latin typeface="Simplified Arabic" pitchFamily="18" charset="-78"/>
                <a:cs typeface="Simplified Arabic" pitchFamily="18" charset="-78"/>
              </a:rPr>
              <a:t>التى</a:t>
            </a:r>
            <a:r>
              <a:rPr lang="ar-EG" sz="2800" dirty="0">
                <a:latin typeface="Simplified Arabic" pitchFamily="18" charset="-78"/>
                <a:cs typeface="Simplified Arabic" pitchFamily="18" charset="-78"/>
              </a:rPr>
              <a:t> يفضلها ، وتصف حاجات التعلم للمتعلمين </a:t>
            </a:r>
            <a:r>
              <a:rPr lang="ar-EG" sz="2800" dirty="0" err="1">
                <a:latin typeface="Simplified Arabic" pitchFamily="18" charset="-78"/>
                <a:cs typeface="Simplified Arabic" pitchFamily="18" charset="-78"/>
              </a:rPr>
              <a:t>فى</a:t>
            </a:r>
            <a:r>
              <a:rPr lang="ar-EG" sz="2800" dirty="0">
                <a:latin typeface="Simplified Arabic" pitchFamily="18" charset="-78"/>
                <a:cs typeface="Simplified Arabic" pitchFamily="18" charset="-78"/>
              </a:rPr>
              <a:t> الفئات </a:t>
            </a:r>
            <a:r>
              <a:rPr lang="ar-EG" sz="2800" dirty="0" err="1">
                <a:latin typeface="Simplified Arabic" pitchFamily="18" charset="-78"/>
                <a:cs typeface="Simplified Arabic" pitchFamily="18" charset="-78"/>
              </a:rPr>
              <a:t>الأربعه</a:t>
            </a:r>
            <a:r>
              <a:rPr lang="ar-EG" sz="2800" dirty="0">
                <a:latin typeface="Simplified Arabic" pitchFamily="18" charset="-78"/>
                <a:cs typeface="Simplified Arabic" pitchFamily="18" charset="-78"/>
              </a:rPr>
              <a:t> ( </a:t>
            </a:r>
            <a:r>
              <a:rPr lang="ar-EG" sz="2800" dirty="0" err="1">
                <a:latin typeface="Simplified Arabic" pitchFamily="18" charset="-78"/>
                <a:cs typeface="Simplified Arabic" pitchFamily="18" charset="-78"/>
              </a:rPr>
              <a:t>التقاربيون</a:t>
            </a:r>
            <a:r>
              <a:rPr lang="ar-EG" sz="2800" dirty="0">
                <a:latin typeface="Simplified Arabic" pitchFamily="18" charset="-78"/>
                <a:cs typeface="Simplified Arabic" pitchFamily="18" charset="-78"/>
              </a:rPr>
              <a:t> ، </a:t>
            </a:r>
            <a:r>
              <a:rPr lang="ar-EG" sz="2800" dirty="0" err="1">
                <a:latin typeface="Simplified Arabic" pitchFamily="18" charset="-78"/>
                <a:cs typeface="Simplified Arabic" pitchFamily="18" charset="-78"/>
              </a:rPr>
              <a:t>التباعديون</a:t>
            </a:r>
            <a:r>
              <a:rPr lang="ar-EG" sz="2800" dirty="0">
                <a:latin typeface="Simplified Arabic" pitchFamily="18" charset="-78"/>
                <a:cs typeface="Simplified Arabic" pitchFamily="18" charset="-78"/>
              </a:rPr>
              <a:t> – </a:t>
            </a:r>
            <a:r>
              <a:rPr lang="ar-EG" sz="2800" dirty="0" err="1">
                <a:latin typeface="Simplified Arabic" pitchFamily="18" charset="-78"/>
                <a:cs typeface="Simplified Arabic" pitchFamily="18" charset="-78"/>
              </a:rPr>
              <a:t>الأستيعابيون</a:t>
            </a:r>
            <a:r>
              <a:rPr lang="ar-EG" sz="2800" dirty="0">
                <a:latin typeface="Simplified Arabic" pitchFamily="18" charset="-78"/>
                <a:cs typeface="Simplified Arabic" pitchFamily="18" charset="-78"/>
              </a:rPr>
              <a:t> ، المتكيفون ) .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يفسر </a:t>
            </a:r>
            <a:r>
              <a:rPr lang="ar-EG" sz="2800" dirty="0" err="1" smtClean="0">
                <a:latin typeface="Simplified Arabic" pitchFamily="18" charset="-78"/>
                <a:cs typeface="Simplified Arabic" pitchFamily="18" charset="-78"/>
              </a:rPr>
              <a:t>كولب</a:t>
            </a:r>
            <a:r>
              <a:rPr lang="ar-EG" sz="2800" dirty="0" smtClean="0">
                <a:latin typeface="Simplified Arabic" pitchFamily="18" charset="-78"/>
                <a:cs typeface="Simplified Arabic" pitchFamily="18" charset="-78"/>
              </a:rPr>
              <a:t> أساليب </a:t>
            </a:r>
            <a:r>
              <a:rPr lang="ar-EG" sz="2800" dirty="0">
                <a:latin typeface="Simplified Arabic" pitchFamily="18" charset="-78"/>
                <a:cs typeface="Simplified Arabic" pitchFamily="18" charset="-78"/>
              </a:rPr>
              <a:t>التعلم من خلال حل المشكلات  </a:t>
            </a:r>
            <a:r>
              <a:rPr lang="ar-EG" sz="2800" dirty="0" smtClean="0">
                <a:latin typeface="Simplified Arabic" pitchFamily="18" charset="-78"/>
                <a:cs typeface="Simplified Arabic" pitchFamily="18" charset="-78"/>
              </a:rPr>
              <a:t>،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EG" sz="2800" dirty="0" err="1" smtClean="0">
                <a:latin typeface="Simplified Arabic" pitchFamily="18" charset="-78"/>
                <a:cs typeface="Simplified Arabic" pitchFamily="18" charset="-78"/>
              </a:rPr>
              <a:t>بإعتبار</a:t>
            </a:r>
            <a:r>
              <a:rPr lang="ar-EG" sz="28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EG" sz="2800" dirty="0">
                <a:latin typeface="Simplified Arabic" pitchFamily="18" charset="-78"/>
                <a:cs typeface="Simplified Arabic" pitchFamily="18" charset="-78"/>
              </a:rPr>
              <a:t>أن الأسلوب عملية حل للمشكلات ، وقد ربط بصورة واضحة بين أساليب التعلم واعتبر أنماط التفكير بمثابة أنماطً للتعلم </a:t>
            </a:r>
            <a:r>
              <a:rPr lang="ar-EG" sz="2800" dirty="0" err="1">
                <a:latin typeface="Simplified Arabic" pitchFamily="18" charset="-78"/>
                <a:cs typeface="Simplified Arabic" pitchFamily="18" charset="-78"/>
              </a:rPr>
              <a:t>الخبرى</a:t>
            </a:r>
            <a:r>
              <a:rPr lang="ar-EG" dirty="0" smtClean="0"/>
              <a:t>.</a:t>
            </a:r>
            <a:endParaRPr lang="ar-IQ" dirty="0" smtClean="0"/>
          </a:p>
          <a:p>
            <a:pPr algn="just"/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يرى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أن 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هناك ثلاثة عوامل رائعة تقوم بتعديل أنماط التعلم لكل شخص. هذه العوامل الثلاثة هي الوراثة ، والخبرات الحياتية ومطالب بيئتنا</a:t>
            </a:r>
            <a:r>
              <a:rPr lang="en-US" sz="2800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ar-IQ" sz="28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يتعلم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الأفراد 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بشكل أفضل عندما تمكنهم من الانشغال بأشياء كالمشاريع والأعمال المنزلية أو المناقشات في مجموعة، فهم يكرهون الحالات التعليمية الخاملة كالمحاضرات، حيث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يميل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الأشخاص 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ليكونوا متشوقين، فهم يرغبون بتجريب كل شيء (سواء الحسي أو </a:t>
            </a:r>
            <a:r>
              <a:rPr lang="ar-SA" sz="2800" dirty="0" err="1">
                <a:latin typeface="Simplified Arabic" pitchFamily="18" charset="-78"/>
                <a:cs typeface="Simplified Arabic" pitchFamily="18" charset="-78"/>
              </a:rPr>
              <a:t>اللمسي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). 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endParaRPr lang="en-US" dirty="0"/>
          </a:p>
          <a:p>
            <a:endParaRPr lang="ar-S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329642" cy="5697559"/>
          </a:xfrm>
        </p:spPr>
        <p:txBody>
          <a:bodyPr>
            <a:normAutofit/>
          </a:bodyPr>
          <a:lstStyle/>
          <a:p>
            <a:pPr algn="just"/>
            <a:r>
              <a:rPr lang="ar-IQ" sz="2800" dirty="0" err="1" smtClean="0">
                <a:latin typeface="Simplified Arabic" pitchFamily="18" charset="-78"/>
                <a:cs typeface="Simplified Arabic" pitchFamily="18" charset="-78"/>
              </a:rPr>
              <a:t>ان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800" dirty="0" err="1" smtClean="0">
                <a:latin typeface="Simplified Arabic" pitchFamily="18" charset="-78"/>
                <a:cs typeface="Simplified Arabic" pitchFamily="18" charset="-78"/>
              </a:rPr>
              <a:t>اكثر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 الطرق راحة للتعلم هي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الجمع 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ما بين الطريقة التي يدرك </a:t>
            </a:r>
            <a:r>
              <a:rPr lang="ar-SA" sz="2800" dirty="0" err="1">
                <a:latin typeface="Simplified Arabic" pitchFamily="18" charset="-78"/>
                <a:cs typeface="Simplified Arabic" pitchFamily="18" charset="-78"/>
              </a:rPr>
              <a:t>بها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 الناس </a:t>
            </a:r>
            <a:r>
              <a:rPr lang="ar-SA" sz="2800" dirty="0" err="1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 الطريقة التي يعالجون </a:t>
            </a:r>
            <a:r>
              <a:rPr lang="ar-SA" sz="2800" dirty="0" err="1">
                <a:latin typeface="Simplified Arabic" pitchFamily="18" charset="-78"/>
                <a:cs typeface="Simplified Arabic" pitchFamily="18" charset="-78"/>
              </a:rPr>
              <a:t>بها</a:t>
            </a:r>
            <a:r>
              <a:rPr lang="ar-SA" sz="2800" dirty="0">
                <a:latin typeface="Simplified Arabic" pitchFamily="18" charset="-78"/>
                <a:cs typeface="Simplified Arabic" pitchFamily="18" charset="-78"/>
              </a:rPr>
              <a:t> هي التي تكوّن الشكل المتوازن لنمط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التعلم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ar-SA" sz="28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مراحل النموذج :</a:t>
            </a:r>
            <a:endParaRPr lang="ar-SA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ar-EG" sz="3000" dirty="0" smtClean="0">
                <a:latin typeface="Simplified Arabic" pitchFamily="18" charset="-78"/>
                <a:cs typeface="Simplified Arabic" pitchFamily="18" charset="-78"/>
              </a:rPr>
              <a:t>وضع </a:t>
            </a:r>
            <a:r>
              <a:rPr lang="ar-EG" sz="3000" dirty="0">
                <a:latin typeface="Simplified Arabic" pitchFamily="18" charset="-78"/>
                <a:cs typeface="Simplified Arabic" pitchFamily="18" charset="-78"/>
              </a:rPr>
              <a:t>"</a:t>
            </a:r>
            <a:r>
              <a:rPr lang="ar-EG" sz="3000" dirty="0" err="1">
                <a:latin typeface="Simplified Arabic" pitchFamily="18" charset="-78"/>
                <a:cs typeface="Simplified Arabic" pitchFamily="18" charset="-78"/>
              </a:rPr>
              <a:t>كولب</a:t>
            </a:r>
            <a:r>
              <a:rPr lang="ar-EG" sz="3000" dirty="0">
                <a:latin typeface="Simplified Arabic" pitchFamily="18" charset="-78"/>
                <a:cs typeface="Simplified Arabic" pitchFamily="18" charset="-78"/>
              </a:rPr>
              <a:t>" نموذجه على شكل دورة للتعلم تتضمن أربع مراحل يفسرها كما </a:t>
            </a:r>
            <a:r>
              <a:rPr lang="ar-EG" sz="3000" dirty="0" err="1">
                <a:latin typeface="Simplified Arabic" pitchFamily="18" charset="-78"/>
                <a:cs typeface="Simplified Arabic" pitchFamily="18" charset="-78"/>
              </a:rPr>
              <a:t>يلى</a:t>
            </a:r>
            <a:r>
              <a:rPr lang="ar-EG" sz="3000" dirty="0">
                <a:latin typeface="Simplified Arabic" pitchFamily="18" charset="-78"/>
                <a:cs typeface="Simplified Arabic" pitchFamily="18" charset="-78"/>
              </a:rPr>
              <a:t>  :</a:t>
            </a:r>
            <a:endParaRPr lang="en-US" sz="3000" dirty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SA" sz="3000" dirty="0">
                <a:latin typeface="Simplified Arabic" pitchFamily="18" charset="-78"/>
                <a:cs typeface="Simplified Arabic" pitchFamily="18" charset="-78"/>
              </a:rPr>
              <a:t>(أ‌) </a:t>
            </a:r>
            <a:r>
              <a:rPr lang="ar-EG" sz="3000" dirty="0" smtClean="0">
                <a:latin typeface="Simplified Arabic" pitchFamily="18" charset="-78"/>
                <a:cs typeface="Simplified Arabic" pitchFamily="18" charset="-78"/>
              </a:rPr>
              <a:t>الخبرات </a:t>
            </a:r>
            <a:r>
              <a:rPr lang="ar-EG" sz="3000" dirty="0">
                <a:latin typeface="Simplified Arabic" pitchFamily="18" charset="-78"/>
                <a:cs typeface="Simplified Arabic" pitchFamily="18" charset="-78"/>
              </a:rPr>
              <a:t>الحسية </a:t>
            </a:r>
            <a:r>
              <a:rPr lang="en-US" sz="3000" dirty="0">
                <a:latin typeface="Simplified Arabic" pitchFamily="18" charset="-78"/>
                <a:cs typeface="Simplified Arabic" pitchFamily="18" charset="-78"/>
              </a:rPr>
              <a:t>Concrete Experiences</a:t>
            </a:r>
            <a:r>
              <a:rPr lang="ar-SA" sz="3000" dirty="0">
                <a:latin typeface="Simplified Arabic" pitchFamily="18" charset="-78"/>
                <a:cs typeface="Simplified Arabic" pitchFamily="18" charset="-78"/>
              </a:rPr>
              <a:t> </a:t>
            </a:r>
            <a:r>
              <a:rPr lang="ar-EG" sz="3000" dirty="0">
                <a:latin typeface="Simplified Arabic" pitchFamily="18" charset="-78"/>
                <a:cs typeface="Simplified Arabic" pitchFamily="18" charset="-78"/>
              </a:rPr>
              <a:t>:</a:t>
            </a:r>
            <a:endParaRPr lang="en-US" sz="3000" dirty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EG" sz="3000" dirty="0" smtClean="0">
                <a:latin typeface="Simplified Arabic" pitchFamily="18" charset="-78"/>
                <a:cs typeface="Simplified Arabic" pitchFamily="18" charset="-78"/>
              </a:rPr>
              <a:t>وتعنى </a:t>
            </a:r>
            <a:r>
              <a:rPr lang="ar-EG" sz="3000" dirty="0">
                <a:latin typeface="Simplified Arabic" pitchFamily="18" charset="-78"/>
                <a:cs typeface="Simplified Arabic" pitchFamily="18" charset="-78"/>
              </a:rPr>
              <a:t>أن طريقة إدراك الفرد للمعلومات مبنية على الخبرة الحسية  وأن هؤلاء الأفراد يتعلمون أفضل من خلال </a:t>
            </a:r>
            <a:r>
              <a:rPr lang="ar-EG" sz="3000" dirty="0" err="1">
                <a:latin typeface="Simplified Arabic" pitchFamily="18" charset="-78"/>
                <a:cs typeface="Simplified Arabic" pitchFamily="18" charset="-78"/>
              </a:rPr>
              <a:t>إندماجهم</a:t>
            </a:r>
            <a:r>
              <a:rPr lang="ar-EG" sz="30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EG" sz="3000" dirty="0" err="1">
                <a:latin typeface="Simplified Arabic" pitchFamily="18" charset="-78"/>
                <a:cs typeface="Simplified Arabic" pitchFamily="18" charset="-78"/>
              </a:rPr>
              <a:t>فى</a:t>
            </a:r>
            <a:r>
              <a:rPr lang="ar-EG" sz="3000" dirty="0">
                <a:latin typeface="Simplified Arabic" pitchFamily="18" charset="-78"/>
                <a:cs typeface="Simplified Arabic" pitchFamily="18" charset="-78"/>
              </a:rPr>
              <a:t> الأمثلة ، كما أنهم يميلون إلى مناقشة زملائهم بدلاً من السلطة </a:t>
            </a:r>
            <a:r>
              <a:rPr lang="ar-EG" sz="3000" dirty="0" err="1">
                <a:latin typeface="Simplified Arabic" pitchFamily="18" charset="-78"/>
                <a:cs typeface="Simplified Arabic" pitchFamily="18" charset="-78"/>
              </a:rPr>
              <a:t>التى</a:t>
            </a:r>
            <a:r>
              <a:rPr lang="ar-EG" sz="3000" dirty="0">
                <a:latin typeface="Simplified Arabic" pitchFamily="18" charset="-78"/>
                <a:cs typeface="Simplified Arabic" pitchFamily="18" charset="-78"/>
              </a:rPr>
              <a:t> تتمثل </a:t>
            </a:r>
            <a:r>
              <a:rPr lang="ar-EG" sz="3000" dirty="0" err="1">
                <a:latin typeface="Simplified Arabic" pitchFamily="18" charset="-78"/>
                <a:cs typeface="Simplified Arabic" pitchFamily="18" charset="-78"/>
              </a:rPr>
              <a:t>فى</a:t>
            </a:r>
            <a:r>
              <a:rPr lang="ar-EG" sz="3000" dirty="0">
                <a:latin typeface="Simplified Arabic" pitchFamily="18" charset="-78"/>
                <a:cs typeface="Simplified Arabic" pitchFamily="18" charset="-78"/>
              </a:rPr>
              <a:t> معلمهم أثناء عملية التعلم ويستفيدون من مناقشتهم مع زملائهم وكذلك التغذية الراجعة الخارجية ، وهو ذوو توجه </a:t>
            </a:r>
            <a:r>
              <a:rPr lang="ar-EG" sz="3000" dirty="0" err="1">
                <a:latin typeface="Simplified Arabic" pitchFamily="18" charset="-78"/>
                <a:cs typeface="Simplified Arabic" pitchFamily="18" charset="-78"/>
              </a:rPr>
              <a:t>إجتماعى</a:t>
            </a:r>
            <a:r>
              <a:rPr lang="ar-EG" sz="30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EG" sz="3000" dirty="0" err="1">
                <a:latin typeface="Simplified Arabic" pitchFamily="18" charset="-78"/>
                <a:cs typeface="Simplified Arabic" pitchFamily="18" charset="-78"/>
              </a:rPr>
              <a:t>إيجابى</a:t>
            </a:r>
            <a:r>
              <a:rPr lang="ar-EG" sz="3000" dirty="0">
                <a:latin typeface="Simplified Arabic" pitchFamily="18" charset="-78"/>
                <a:cs typeface="Simplified Arabic" pitchFamily="18" charset="-78"/>
              </a:rPr>
              <a:t> نحو الآخرين . ولكنهم يرون أن الأساليب النظرية </a:t>
            </a:r>
            <a:r>
              <a:rPr lang="ar-EG" sz="3000" dirty="0" err="1">
                <a:latin typeface="Simplified Arabic" pitchFamily="18" charset="-78"/>
                <a:cs typeface="Simplified Arabic" pitchFamily="18" charset="-78"/>
              </a:rPr>
              <a:t>فى</a:t>
            </a:r>
            <a:r>
              <a:rPr lang="ar-EG" sz="3000" dirty="0">
                <a:latin typeface="Simplified Arabic" pitchFamily="18" charset="-78"/>
                <a:cs typeface="Simplified Arabic" pitchFamily="18" charset="-78"/>
              </a:rPr>
              <a:t> التعلم غير فعالة .</a:t>
            </a:r>
            <a:endParaRPr lang="en-US" sz="3000" dirty="0">
              <a:latin typeface="Simplified Arabic" pitchFamily="18" charset="-78"/>
              <a:cs typeface="Simplified Arabic" pitchFamily="18" charset="-78"/>
            </a:endParaRPr>
          </a:p>
          <a:p>
            <a:endParaRPr lang="ar-S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8329642" cy="5411807"/>
          </a:xfrm>
        </p:spPr>
        <p:txBody>
          <a:bodyPr>
            <a:normAutofit/>
          </a:bodyPr>
          <a:lstStyle/>
          <a:p>
            <a:pPr algn="just"/>
            <a:r>
              <a:rPr lang="ar-SA" sz="3000" dirty="0" smtClean="0"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ar-IQ" sz="3000" dirty="0" smtClean="0">
                <a:latin typeface="Simplified Arabic" pitchFamily="18" charset="-78"/>
                <a:cs typeface="Simplified Arabic" pitchFamily="18" charset="-78"/>
              </a:rPr>
              <a:t>ب</a:t>
            </a:r>
            <a:r>
              <a:rPr lang="ar-SA" sz="3000" dirty="0" smtClean="0">
                <a:latin typeface="Simplified Arabic" pitchFamily="18" charset="-78"/>
                <a:cs typeface="Simplified Arabic" pitchFamily="18" charset="-78"/>
              </a:rPr>
              <a:t>‌</a:t>
            </a:r>
            <a:r>
              <a:rPr lang="ar-SA" sz="3000" dirty="0">
                <a:latin typeface="Simplified Arabic" pitchFamily="18" charset="-78"/>
                <a:cs typeface="Simplified Arabic" pitchFamily="18" charset="-78"/>
              </a:rPr>
              <a:t>)  </a:t>
            </a:r>
            <a:r>
              <a:rPr lang="ar-EG" sz="3000" dirty="0">
                <a:latin typeface="Simplified Arabic" pitchFamily="18" charset="-78"/>
                <a:cs typeface="Simplified Arabic" pitchFamily="18" charset="-78"/>
              </a:rPr>
              <a:t>الملاحظة التأملية </a:t>
            </a:r>
            <a:r>
              <a:rPr lang="en-US" sz="3000" dirty="0">
                <a:latin typeface="Simplified Arabic" pitchFamily="18" charset="-78"/>
                <a:cs typeface="Simplified Arabic" pitchFamily="18" charset="-78"/>
              </a:rPr>
              <a:t>Reflective Observation </a:t>
            </a:r>
            <a:r>
              <a:rPr lang="ar-EG" sz="3000" dirty="0">
                <a:latin typeface="Simplified Arabic" pitchFamily="18" charset="-78"/>
                <a:cs typeface="Simplified Arabic" pitchFamily="18" charset="-78"/>
              </a:rPr>
              <a:t> :</a:t>
            </a:r>
            <a:endParaRPr lang="en-US" sz="3000" dirty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EG" sz="3000" dirty="0">
                <a:latin typeface="Simplified Arabic" pitchFamily="18" charset="-78"/>
                <a:cs typeface="Simplified Arabic" pitchFamily="18" charset="-78"/>
              </a:rPr>
              <a:t>حيث يعتمد الأفراد في إدراك ومعالجة المعلومات علي التأمل والموضوعية والملاحظة المتأنية في تحليل موقف التعلم ، ويفضلون المواقف التعليمية التي تتيح لهم الفرصة للقيام بدور الملاحظ الموضوعي غير المتحيز </a:t>
            </a:r>
            <a:r>
              <a:rPr lang="ar-EG" sz="3000" dirty="0" smtClean="0">
                <a:latin typeface="Simplified Arabic" pitchFamily="18" charset="-78"/>
                <a:cs typeface="Simplified Arabic" pitchFamily="18" charset="-78"/>
              </a:rPr>
              <a:t>،</a:t>
            </a:r>
            <a:r>
              <a:rPr lang="ar-IQ" sz="30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EG" sz="3000" dirty="0" smtClean="0">
                <a:latin typeface="Simplified Arabic" pitchFamily="18" charset="-78"/>
                <a:cs typeface="Simplified Arabic" pitchFamily="18" charset="-78"/>
              </a:rPr>
              <a:t>ولكنهم </a:t>
            </a:r>
            <a:r>
              <a:rPr lang="ar-EG" sz="3000" dirty="0">
                <a:latin typeface="Simplified Arabic" pitchFamily="18" charset="-78"/>
                <a:cs typeface="Simplified Arabic" pitchFamily="18" charset="-78"/>
              </a:rPr>
              <a:t>يتسمون بالانطواء .</a:t>
            </a:r>
            <a:endParaRPr lang="en-US" sz="3000" dirty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SA" sz="3000" dirty="0" smtClean="0"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ar-IQ" sz="3000" dirty="0" smtClean="0">
                <a:latin typeface="Simplified Arabic" pitchFamily="18" charset="-78"/>
                <a:cs typeface="Simplified Arabic" pitchFamily="18" charset="-78"/>
              </a:rPr>
              <a:t>ج</a:t>
            </a:r>
            <a:r>
              <a:rPr lang="ar-SA" sz="3000" dirty="0" smtClean="0">
                <a:latin typeface="Simplified Arabic" pitchFamily="18" charset="-78"/>
                <a:cs typeface="Simplified Arabic" pitchFamily="18" charset="-78"/>
              </a:rPr>
              <a:t>‌</a:t>
            </a:r>
            <a:r>
              <a:rPr lang="ar-SA" sz="3000" dirty="0">
                <a:latin typeface="Simplified Arabic" pitchFamily="18" charset="-78"/>
                <a:cs typeface="Simplified Arabic" pitchFamily="18" charset="-78"/>
              </a:rPr>
              <a:t>)  </a:t>
            </a:r>
            <a:r>
              <a:rPr lang="ar-EG" sz="3000" dirty="0">
                <a:latin typeface="Simplified Arabic" pitchFamily="18" charset="-78"/>
                <a:cs typeface="Simplified Arabic" pitchFamily="18" charset="-78"/>
              </a:rPr>
              <a:t>المفاهيم المجردة </a:t>
            </a:r>
            <a:r>
              <a:rPr lang="en-US" sz="3000" dirty="0">
                <a:latin typeface="Simplified Arabic" pitchFamily="18" charset="-78"/>
                <a:cs typeface="Simplified Arabic" pitchFamily="18" charset="-78"/>
              </a:rPr>
              <a:t>Abstract </a:t>
            </a:r>
            <a:r>
              <a:rPr lang="en-US" sz="3000" dirty="0" err="1">
                <a:latin typeface="Simplified Arabic" pitchFamily="18" charset="-78"/>
                <a:cs typeface="Simplified Arabic" pitchFamily="18" charset="-78"/>
              </a:rPr>
              <a:t>Concepls</a:t>
            </a:r>
            <a:r>
              <a:rPr lang="en-US" sz="3000" dirty="0">
                <a:latin typeface="Simplified Arabic" pitchFamily="18" charset="-78"/>
                <a:cs typeface="Simplified Arabic" pitchFamily="18" charset="-78"/>
              </a:rPr>
              <a:t> </a:t>
            </a:r>
            <a:r>
              <a:rPr lang="ar-EG" sz="3000" dirty="0">
                <a:latin typeface="Simplified Arabic" pitchFamily="18" charset="-78"/>
                <a:cs typeface="Simplified Arabic" pitchFamily="18" charset="-78"/>
              </a:rPr>
              <a:t> :</a:t>
            </a:r>
            <a:endParaRPr lang="en-US" sz="3000" dirty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EG" sz="3000" dirty="0">
                <a:latin typeface="Simplified Arabic" pitchFamily="18" charset="-78"/>
                <a:cs typeface="Simplified Arabic" pitchFamily="18" charset="-78"/>
              </a:rPr>
              <a:t>ويكون الاعتماد هنا في إدراك ومعالجة المعلومات علي تحليل موقف التعلم والتفكير المجرد والتقويم المنطقي ، والأفراد الذين يميلون إلي ذلك يركزون علي النظريات والتحليل المنظم والتعلم عن طريق السلطة والتوجه نحو الأشياء في حين يكون توجههم ضعيفاً نحو الأشخاص الآخرين </a:t>
            </a:r>
            <a:endParaRPr lang="en-US" sz="3000" dirty="0">
              <a:latin typeface="Simplified Arabic" pitchFamily="18" charset="-78"/>
              <a:cs typeface="Simplified Arabic" pitchFamily="18" charset="-78"/>
            </a:endParaRPr>
          </a:p>
          <a:p>
            <a:endParaRPr lang="ar-S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دني">
  <a:themeElements>
    <a:clrScheme name="مدني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مدني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دني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31</TotalTime>
  <Words>196</Words>
  <Application>Microsoft Office PowerPoint</Application>
  <PresentationFormat>عرض على الشاشة (3:4)‏</PresentationFormat>
  <Paragraphs>35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مدني</vt:lpstr>
      <vt:lpstr>نموذج كولب  اساليب التعلم </vt:lpstr>
      <vt:lpstr>مقدمة : </vt:lpstr>
      <vt:lpstr>الشريحة 3</vt:lpstr>
      <vt:lpstr>الشريحة 4</vt:lpstr>
      <vt:lpstr>افتراضات النموذج :</vt:lpstr>
      <vt:lpstr>الشريحة 6</vt:lpstr>
      <vt:lpstr>الشريحة 7</vt:lpstr>
      <vt:lpstr>مراحل النموذج :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نموذج كولب  اساليب التعلم </dc:title>
  <dc:creator>pv</dc:creator>
  <cp:lastModifiedBy>pv</cp:lastModifiedBy>
  <cp:revision>5</cp:revision>
  <dcterms:created xsi:type="dcterms:W3CDTF">2019-11-09T09:09:43Z</dcterms:created>
  <dcterms:modified xsi:type="dcterms:W3CDTF">2019-11-09T09:44:48Z</dcterms:modified>
</cp:coreProperties>
</file>