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C4C73712-3097-4EA3-8694-A0E29E621A76}" type="datetimeFigureOut">
              <a:rPr lang="ar-SA" smtClean="0"/>
              <a:pPr/>
              <a:t>12/03/1441</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A8C03BC-5839-4E3A-9D8F-431AF3A2C5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C4C73712-3097-4EA3-8694-A0E29E621A76}" type="datetimeFigureOut">
              <a:rPr lang="ar-SA" smtClean="0"/>
              <a:pPr/>
              <a:t>12/03/1441</a:t>
            </a:fld>
            <a:endParaRPr lang="ar-SA"/>
          </a:p>
        </p:txBody>
      </p:sp>
      <p:sp>
        <p:nvSpPr>
          <p:cNvPr id="27" name="عنصر نائب لرقم الشريحة 26"/>
          <p:cNvSpPr>
            <a:spLocks noGrp="1"/>
          </p:cNvSpPr>
          <p:nvPr>
            <p:ph type="sldNum" sz="quarter" idx="11"/>
          </p:nvPr>
        </p:nvSpPr>
        <p:spPr/>
        <p:txBody>
          <a:bodyPr rtlCol="0"/>
          <a:lstStyle/>
          <a:p>
            <a:fld id="{DA8C03BC-5839-4E3A-9D8F-431AF3A2C57B}" type="slidenum">
              <a:rPr lang="ar-SA" smtClean="0"/>
              <a:pPr/>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C4C73712-3097-4EA3-8694-A0E29E621A76}" type="datetimeFigureOut">
              <a:rPr lang="ar-SA" smtClean="0"/>
              <a:pPr/>
              <a:t>12/03/1441</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DA8C03BC-5839-4E3A-9D8F-431AF3A2C5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C73712-3097-4EA3-8694-A0E29E621A76}" type="datetimeFigureOut">
              <a:rPr lang="ar-SA" smtClean="0"/>
              <a:pPr/>
              <a:t>12/03/1441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A8C03BC-5839-4E3A-9D8F-431AF3A2C5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4C73712-3097-4EA3-8694-A0E29E621A76}" type="datetimeFigureOut">
              <a:rPr lang="ar-SA" smtClean="0"/>
              <a:pPr/>
              <a:t>12/03/1441</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A8C03BC-5839-4E3A-9D8F-431AF3A2C5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IQ" dirty="0" smtClean="0">
                <a:latin typeface="Simplified Arabic" pitchFamily="18" charset="-78"/>
                <a:cs typeface="Simplified Arabic" pitchFamily="18" charset="-78"/>
              </a:rPr>
              <a:t>نموذج </a:t>
            </a:r>
            <a:r>
              <a:rPr lang="en-US" dirty="0" smtClean="0">
                <a:latin typeface="Simplified Arabic" pitchFamily="18" charset="-78"/>
                <a:cs typeface="Simplified Arabic" pitchFamily="18" charset="-78"/>
              </a:rPr>
              <a:t>4mart</a:t>
            </a:r>
            <a:br>
              <a:rPr lang="en-US" dirty="0" smtClean="0">
                <a:latin typeface="Simplified Arabic" pitchFamily="18" charset="-78"/>
                <a:cs typeface="Simplified Arabic" pitchFamily="18" charset="-78"/>
              </a:rPr>
            </a:br>
            <a:r>
              <a:rPr lang="ar-IQ" dirty="0" err="1" smtClean="0">
                <a:latin typeface="Simplified Arabic" pitchFamily="18" charset="-78"/>
                <a:cs typeface="Simplified Arabic" pitchFamily="18" charset="-78"/>
              </a:rPr>
              <a:t>مكارثي</a:t>
            </a:r>
            <a:endParaRPr lang="ar-SA" dirty="0">
              <a:latin typeface="Simplified Arabic" pitchFamily="18" charset="-78"/>
              <a:cs typeface="Simplified Arabic" pitchFamily="18" charset="-78"/>
            </a:endParaRPr>
          </a:p>
        </p:txBody>
      </p:sp>
      <p:sp>
        <p:nvSpPr>
          <p:cNvPr id="3" name="عنوان فرعي 2"/>
          <p:cNvSpPr>
            <a:spLocks noGrp="1"/>
          </p:cNvSpPr>
          <p:nvPr>
            <p:ph type="subTitle" idx="1"/>
          </p:nvPr>
        </p:nvSpPr>
        <p:spPr>
          <a:xfrm>
            <a:off x="457200" y="4071942"/>
            <a:ext cx="7686700" cy="1580596"/>
          </a:xfrm>
        </p:spPr>
        <p:txBody>
          <a:bodyPr>
            <a:normAutofit/>
          </a:bodyPr>
          <a:lstStyle/>
          <a:p>
            <a:pPr algn="r"/>
            <a:r>
              <a:rPr lang="ar-IQ" dirty="0" smtClean="0"/>
              <a:t>                             </a:t>
            </a:r>
            <a:r>
              <a:rPr lang="ar-IQ" dirty="0" err="1" smtClean="0"/>
              <a:t>الاستاذ</a:t>
            </a:r>
            <a:r>
              <a:rPr lang="ar-IQ" dirty="0" smtClean="0"/>
              <a:t> </a:t>
            </a:r>
            <a:r>
              <a:rPr lang="ar-IQ" dirty="0" smtClean="0"/>
              <a:t>الدكتور </a:t>
            </a:r>
          </a:p>
          <a:p>
            <a:pPr algn="r"/>
            <a:r>
              <a:rPr lang="ar-IQ" dirty="0" smtClean="0"/>
              <a:t>                             حيدر </a:t>
            </a:r>
            <a:r>
              <a:rPr lang="ar-IQ" dirty="0" smtClean="0"/>
              <a:t>كريم سكر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329642" cy="5340369"/>
          </a:xfrm>
        </p:spPr>
        <p:style>
          <a:lnRef idx="1">
            <a:schemeClr val="accent1"/>
          </a:lnRef>
          <a:fillRef idx="3">
            <a:schemeClr val="accent1"/>
          </a:fillRef>
          <a:effectRef idx="2">
            <a:schemeClr val="accent1"/>
          </a:effectRef>
          <a:fontRef idx="minor">
            <a:schemeClr val="lt1"/>
          </a:fontRef>
        </p:style>
        <p:txBody>
          <a:bodyPr/>
          <a:lstStyle/>
          <a:p>
            <a:pPr algn="just"/>
            <a:r>
              <a:rPr lang="ar-SA" dirty="0" smtClean="0"/>
              <a:t>3</a:t>
            </a:r>
            <a:r>
              <a:rPr lang="ar-SA" sz="2800" dirty="0" smtClean="0">
                <a:latin typeface="Simplified Arabic" pitchFamily="18" charset="-78"/>
                <a:cs typeface="Simplified Arabic" pitchFamily="18" charset="-78"/>
              </a:rPr>
              <a:t>- المرحلة الثالثة: التجريب النشط </a:t>
            </a:r>
            <a:r>
              <a:rPr lang="en-US" sz="2800" dirty="0" smtClean="0">
                <a:latin typeface="Simplified Arabic" pitchFamily="18" charset="-78"/>
                <a:cs typeface="Simplified Arabic" pitchFamily="18" charset="-78"/>
              </a:rPr>
              <a:t> Active Experimentation </a:t>
            </a:r>
          </a:p>
          <a:p>
            <a:pPr algn="just"/>
            <a:r>
              <a:rPr lang="ar-SA" sz="2800" dirty="0" smtClean="0">
                <a:latin typeface="Simplified Arabic" pitchFamily="18" charset="-78"/>
                <a:cs typeface="Simplified Arabic" pitchFamily="18" charset="-78"/>
              </a:rPr>
              <a:t>تمثل هذه المرحلة الوجه العملي للعلم، إذ ينتقل المتعلم </a:t>
            </a:r>
            <a:r>
              <a:rPr lang="ar-SA" sz="2800" dirty="0" err="1" smtClean="0">
                <a:latin typeface="Simplified Arabic" pitchFamily="18" charset="-78"/>
                <a:cs typeface="Simplified Arabic" pitchFamily="18" charset="-78"/>
              </a:rPr>
              <a:t>الى</a:t>
            </a:r>
            <a:r>
              <a:rPr lang="ar-SA" sz="2800" dirty="0" smtClean="0">
                <a:latin typeface="Simplified Arabic" pitchFamily="18" charset="-78"/>
                <a:cs typeface="Simplified Arabic" pitchFamily="18" charset="-78"/>
              </a:rPr>
              <a:t> التجريب والممارسة العملية، وفي هذه المرحلة يفلح المتعلمون </a:t>
            </a:r>
            <a:r>
              <a:rPr lang="ar-SA" sz="2800" dirty="0" err="1" smtClean="0">
                <a:latin typeface="Simplified Arabic" pitchFamily="18" charset="-78"/>
                <a:cs typeface="Simplified Arabic" pitchFamily="18" charset="-78"/>
              </a:rPr>
              <a:t>الاعتياديون</a:t>
            </a:r>
            <a:r>
              <a:rPr lang="ar-SA" sz="2800" dirty="0" smtClean="0">
                <a:latin typeface="Simplified Arabic" pitchFamily="18" charset="-78"/>
                <a:cs typeface="Simplified Arabic" pitchFamily="18" charset="-78"/>
              </a:rPr>
              <a:t> كثيراً، أما دور المدرس فيقتصر على تقديم الأدوات والمواد الضرورية وإعطاء الفرصة للمتعلمين كي يمارسوا العمل بأيديهم، ويمكن تلخيص ما يقوم </a:t>
            </a:r>
            <a:r>
              <a:rPr lang="ar-SA" sz="2800" dirty="0" err="1" smtClean="0">
                <a:latin typeface="Simplified Arabic" pitchFamily="18" charset="-78"/>
                <a:cs typeface="Simplified Arabic" pitchFamily="18" charset="-78"/>
              </a:rPr>
              <a:t>به</a:t>
            </a:r>
            <a:r>
              <a:rPr lang="ar-SA" sz="2800" dirty="0" smtClean="0">
                <a:latin typeface="Simplified Arabic" pitchFamily="18" charset="-78"/>
                <a:cs typeface="Simplified Arabic" pitchFamily="18" charset="-78"/>
              </a:rPr>
              <a:t> المدرس في هذه المرحلة بالنقاط الآتية: </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فسح المجال أمام المتعلمين للقيام بالنشاطات.</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متابعة أعمال المتعلمين وتوجيههم.</a:t>
            </a:r>
            <a:endParaRPr lang="en-US" sz="2800" dirty="0" smtClean="0">
              <a:latin typeface="Simplified Arabic" pitchFamily="18" charset="-78"/>
              <a:cs typeface="Simplified Arabic" pitchFamily="18" charset="-78"/>
            </a:endParaRPr>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401080" cy="5411807"/>
          </a:xfrm>
        </p:spPr>
        <p:style>
          <a:lnRef idx="1">
            <a:schemeClr val="accent1"/>
          </a:lnRef>
          <a:fillRef idx="3">
            <a:schemeClr val="accent1"/>
          </a:fillRef>
          <a:effectRef idx="2">
            <a:schemeClr val="accent1"/>
          </a:effectRef>
          <a:fontRef idx="minor">
            <a:schemeClr val="lt1"/>
          </a:fontRef>
        </p:style>
        <p:txBody>
          <a:bodyPr/>
          <a:lstStyle/>
          <a:p>
            <a:pPr algn="just"/>
            <a:r>
              <a:rPr lang="ar-SA" sz="2800" dirty="0" smtClean="0">
                <a:latin typeface="Simplified Arabic" pitchFamily="18" charset="-78"/>
                <a:cs typeface="Simplified Arabic" pitchFamily="18" charset="-78"/>
              </a:rPr>
              <a:t>4- المرحلة الرابعة: الخبرات المادية المحسوسة </a:t>
            </a:r>
            <a:r>
              <a:rPr lang="en-US" sz="2800" dirty="0" smtClean="0">
                <a:latin typeface="Simplified Arabic" pitchFamily="18" charset="-78"/>
                <a:cs typeface="Simplified Arabic" pitchFamily="18" charset="-78"/>
              </a:rPr>
              <a:t>Concrete Experience</a:t>
            </a:r>
          </a:p>
          <a:p>
            <a:pPr algn="just"/>
            <a:r>
              <a:rPr lang="ar-SA" sz="2800" dirty="0" smtClean="0">
                <a:latin typeface="Simplified Arabic" pitchFamily="18" charset="-78"/>
                <a:cs typeface="Simplified Arabic" pitchFamily="18" charset="-78"/>
              </a:rPr>
              <a:t>في هذه المرحلة ينتقل المتعلم </a:t>
            </a:r>
            <a:r>
              <a:rPr lang="ar-SA" sz="2800" dirty="0" err="1" smtClean="0">
                <a:latin typeface="Simplified Arabic" pitchFamily="18" charset="-78"/>
                <a:cs typeface="Simplified Arabic" pitchFamily="18" charset="-78"/>
              </a:rPr>
              <a:t>الى</a:t>
            </a:r>
            <a:r>
              <a:rPr lang="ar-SA" sz="2800" dirty="0" smtClean="0">
                <a:latin typeface="Simplified Arabic" pitchFamily="18" charset="-78"/>
                <a:cs typeface="Simplified Arabic" pitchFamily="18" charset="-78"/>
              </a:rPr>
              <a:t> الخبرات المحسوسة، إذ يقوم بدمج المعرفة الجديدة مع خبراته الذاتية وتجاربه، وبذلك تتوسع وتتطور مفاهيمه السابقة بصورة جديدة، ويمكن تلخيص ما يقوم </a:t>
            </a:r>
            <a:r>
              <a:rPr lang="ar-SA" sz="2800" dirty="0" err="1" smtClean="0">
                <a:latin typeface="Simplified Arabic" pitchFamily="18" charset="-78"/>
                <a:cs typeface="Simplified Arabic" pitchFamily="18" charset="-78"/>
              </a:rPr>
              <a:t>به</a:t>
            </a:r>
            <a:r>
              <a:rPr lang="ar-SA" sz="2800" dirty="0" smtClean="0">
                <a:latin typeface="Simplified Arabic" pitchFamily="18" charset="-78"/>
                <a:cs typeface="Simplified Arabic" pitchFamily="18" charset="-78"/>
              </a:rPr>
              <a:t> المدرس في هذه المرحلة بالنقاط الآتية:</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إتاحة الفرصة للمتعلمين باكتشاف المعاني والمفاهيم بالعمل.</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تحدي المتعلمين بمراجعة ما حدث.</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تحليل الخبرات بمعايير الأصالة </a:t>
            </a:r>
            <a:r>
              <a:rPr lang="ar-SA" sz="2800" dirty="0" err="1" smtClean="0">
                <a:latin typeface="Simplified Arabic" pitchFamily="18" charset="-78"/>
                <a:cs typeface="Simplified Arabic" pitchFamily="18" charset="-78"/>
              </a:rPr>
              <a:t>والملاءمة</a:t>
            </a:r>
            <a:r>
              <a:rPr lang="ar-SA" dirty="0" smtClean="0"/>
              <a:t>. </a:t>
            </a:r>
            <a:endParaRPr lang="en-US" dirty="0" smtClean="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latin typeface="Simplified Arabic" pitchFamily="18" charset="-78"/>
                <a:cs typeface="Simplified Arabic" pitchFamily="18" charset="-78"/>
              </a:rPr>
              <a:t>تقويم النموذج : </a:t>
            </a:r>
            <a:endParaRPr lang="ar-SA" dirty="0">
              <a:latin typeface="Simplified Arabic" pitchFamily="18" charset="-78"/>
              <a:cs typeface="Simplified Arabic" pitchFamily="18" charset="-78"/>
            </a:endParaRPr>
          </a:p>
        </p:txBody>
      </p:sp>
      <p:sp>
        <p:nvSpPr>
          <p:cNvPr id="3" name="عنصر نائب للمحتوى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تحسين </a:t>
            </a:r>
            <a:r>
              <a:rPr lang="ar-SA" sz="2800" dirty="0" smtClean="0">
                <a:latin typeface="Simplified Arabic" pitchFamily="18" charset="-78"/>
                <a:cs typeface="Simplified Arabic" pitchFamily="18" charset="-78"/>
              </a:rPr>
              <a:t>استرجاع المعلومات، حيث أظهر التلاميذ استرجاعاً أفضل للمعلومات التي تم </a:t>
            </a:r>
            <a:r>
              <a:rPr lang="ar-SA" sz="2800" dirty="0" smtClean="0">
                <a:latin typeface="Simplified Arabic" pitchFamily="18" charset="-78"/>
                <a:cs typeface="Simplified Arabic" pitchFamily="18" charset="-78"/>
              </a:rPr>
              <a:t>تدريسها </a:t>
            </a:r>
            <a:r>
              <a:rPr lang="ar-SA" sz="2800" dirty="0" smtClean="0">
                <a:latin typeface="Simplified Arabic" pitchFamily="18" charset="-78"/>
                <a:cs typeface="Simplified Arabic" pitchFamily="18" charset="-78"/>
              </a:rPr>
              <a:t>باستخدام </a:t>
            </a:r>
            <a:r>
              <a:rPr lang="ar-SA" sz="2800" dirty="0" err="1" smtClean="0">
                <a:latin typeface="Simplified Arabic" pitchFamily="18" charset="-78"/>
                <a:cs typeface="Simplified Arabic" pitchFamily="18" charset="-78"/>
              </a:rPr>
              <a:t>الفورمات</a:t>
            </a:r>
            <a:r>
              <a:rPr lang="ar-SA" sz="2800" dirty="0" smtClean="0">
                <a:latin typeface="Simplified Arabic" pitchFamily="18" charset="-78"/>
                <a:cs typeface="Simplified Arabic" pitchFamily="18" charset="-78"/>
              </a:rPr>
              <a:t> من المراحل المبكرة لتطبيق النظام</a:t>
            </a:r>
            <a:r>
              <a:rPr lang="en-US" sz="2800" dirty="0" smtClean="0">
                <a:latin typeface="Simplified Arabic" pitchFamily="18" charset="-78"/>
                <a:cs typeface="Simplified Arabic" pitchFamily="18" charset="-78"/>
              </a:rPr>
              <a:t>.</a:t>
            </a:r>
          </a:p>
          <a:p>
            <a:pPr algn="just"/>
            <a:r>
              <a:rPr lang="ar-SA" sz="2800" dirty="0" smtClean="0">
                <a:latin typeface="Simplified Arabic" pitchFamily="18" charset="-78"/>
                <a:cs typeface="Simplified Arabic" pitchFamily="18" charset="-78"/>
              </a:rPr>
              <a:t>تحصيل </a:t>
            </a:r>
            <a:r>
              <a:rPr lang="ar-SA" sz="2800" dirty="0" smtClean="0">
                <a:latin typeface="Simplified Arabic" pitchFamily="18" charset="-78"/>
                <a:cs typeface="Simplified Arabic" pitchFamily="18" charset="-78"/>
              </a:rPr>
              <a:t>أفضل عند التلاميذ في الاختبارات</a:t>
            </a:r>
            <a:r>
              <a:rPr lang="en-US" sz="2800" dirty="0" smtClean="0">
                <a:latin typeface="Simplified Arabic" pitchFamily="18" charset="-78"/>
                <a:cs typeface="Simplified Arabic" pitchFamily="18" charset="-78"/>
              </a:rPr>
              <a:t>.</a:t>
            </a:r>
          </a:p>
          <a:p>
            <a:pPr algn="just"/>
            <a:r>
              <a:rPr lang="ar-SA" sz="2800" dirty="0" smtClean="0">
                <a:latin typeface="Simplified Arabic" pitchFamily="18" charset="-78"/>
                <a:cs typeface="Simplified Arabic" pitchFamily="18" charset="-78"/>
              </a:rPr>
              <a:t>مهارات </a:t>
            </a:r>
            <a:r>
              <a:rPr lang="ar-SA" sz="2800" dirty="0" smtClean="0">
                <a:latin typeface="Simplified Arabic" pitchFamily="18" charset="-78"/>
                <a:cs typeface="Simplified Arabic" pitchFamily="18" charset="-78"/>
              </a:rPr>
              <a:t>التفكير الأساسية وقد ظهرت </a:t>
            </a:r>
            <a:r>
              <a:rPr lang="ar-SA" sz="2800" dirty="0" err="1" smtClean="0">
                <a:latin typeface="Simplified Arabic" pitchFamily="18" charset="-78"/>
                <a:cs typeface="Simplified Arabic" pitchFamily="18" charset="-78"/>
              </a:rPr>
              <a:t>التحسنات</a:t>
            </a:r>
            <a:r>
              <a:rPr lang="ar-SA" sz="2800" dirty="0" smtClean="0">
                <a:latin typeface="Simplified Arabic" pitchFamily="18" charset="-78"/>
                <a:cs typeface="Simplified Arabic" pitchFamily="18" charset="-78"/>
              </a:rPr>
              <a:t> الأكبر في مجال القدرات اللفظية </a:t>
            </a:r>
            <a:r>
              <a:rPr lang="ar-SA" sz="2800" dirty="0" err="1" smtClean="0">
                <a:latin typeface="Simplified Arabic" pitchFamily="18" charset="-78"/>
                <a:cs typeface="Simplified Arabic" pitchFamily="18" charset="-78"/>
              </a:rPr>
              <a:t>والتفكيرالإبداعي</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يسمح </a:t>
            </a:r>
            <a:r>
              <a:rPr lang="ar-SA" sz="2800" dirty="0" smtClean="0">
                <a:latin typeface="Simplified Arabic" pitchFamily="18" charset="-78"/>
                <a:cs typeface="Simplified Arabic" pitchFamily="18" charset="-78"/>
              </a:rPr>
              <a:t>بالتواصل بين المعلم والمتعلمين</a:t>
            </a:r>
            <a:r>
              <a:rPr lang="en-US" sz="2800" dirty="0" smtClean="0">
                <a:latin typeface="Simplified Arabic" pitchFamily="18" charset="-78"/>
                <a:cs typeface="Simplified Arabic" pitchFamily="18" charset="-78"/>
              </a:rPr>
              <a:t>.</a:t>
            </a:r>
          </a:p>
          <a:p>
            <a:pPr algn="just"/>
            <a:r>
              <a:rPr lang="ar-SA" sz="2800" dirty="0" smtClean="0">
                <a:latin typeface="Simplified Arabic" pitchFamily="18" charset="-78"/>
                <a:cs typeface="Simplified Arabic" pitchFamily="18" charset="-78"/>
              </a:rPr>
              <a:t>يساعد </a:t>
            </a:r>
            <a:r>
              <a:rPr lang="ar-SA" sz="2800" dirty="0" smtClean="0">
                <a:latin typeface="Simplified Arabic" pitchFamily="18" charset="-78"/>
                <a:cs typeface="Simplified Arabic" pitchFamily="18" charset="-78"/>
              </a:rPr>
              <a:t>المتعلمين على تطبيق خبرات التعلم في المجالات المختلفة</a:t>
            </a:r>
            <a:endParaRPr lang="ar-SA" sz="28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latin typeface="Simplified Arabic" pitchFamily="18" charset="-78"/>
                <a:cs typeface="Simplified Arabic" pitchFamily="18" charset="-78"/>
              </a:rPr>
              <a:t>مقدمة </a:t>
            </a:r>
            <a:endParaRPr lang="ar-SA" dirty="0">
              <a:latin typeface="Simplified Arabic" pitchFamily="18" charset="-78"/>
              <a:cs typeface="Simplified Arabic" pitchFamily="18" charset="-78"/>
            </a:endParaRPr>
          </a:p>
        </p:txBody>
      </p:sp>
      <p:sp>
        <p:nvSpPr>
          <p:cNvPr id="3" name="عنصر نائب للمحتوى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algn="just"/>
            <a:r>
              <a:rPr lang="ar-SA" sz="2800" dirty="0">
                <a:latin typeface="Simplified Arabic" pitchFamily="18" charset="-78"/>
                <a:cs typeface="Simplified Arabic" pitchFamily="18" charset="-78"/>
              </a:rPr>
              <a:t>يعد نموذج </a:t>
            </a:r>
            <a:r>
              <a:rPr lang="ar-SA" sz="2800" dirty="0" err="1">
                <a:latin typeface="Simplified Arabic" pitchFamily="18" charset="-78"/>
                <a:cs typeface="Simplified Arabic" pitchFamily="18" charset="-78"/>
              </a:rPr>
              <a:t>مكارثي</a:t>
            </a:r>
            <a:r>
              <a:rPr lang="ar-SA" sz="2800" dirty="0">
                <a:latin typeface="Simplified Arabic" pitchFamily="18" charset="-78"/>
                <a:cs typeface="Simplified Arabic" pitchFamily="18" charset="-78"/>
              </a:rPr>
              <a:t> هو أحد نماذج أنماط التعلم، وهو نموذج تعليمي طورته </a:t>
            </a:r>
            <a:r>
              <a:rPr lang="ar-SA" sz="2800" dirty="0" err="1">
                <a:latin typeface="Simplified Arabic" pitchFamily="18" charset="-78"/>
                <a:cs typeface="Simplified Arabic" pitchFamily="18" charset="-78"/>
              </a:rPr>
              <a:t>بيرنس</a:t>
            </a:r>
            <a:r>
              <a:rPr lang="ar-SA" sz="2800" dirty="0">
                <a:latin typeface="Simplified Arabic" pitchFamily="18" charset="-78"/>
                <a:cs typeface="Simplified Arabic" pitchFamily="18" charset="-78"/>
              </a:rPr>
              <a:t> </a:t>
            </a:r>
            <a:r>
              <a:rPr lang="ar-SA" sz="2800" dirty="0" err="1">
                <a:latin typeface="Simplified Arabic" pitchFamily="18" charset="-78"/>
                <a:cs typeface="Simplified Arabic" pitchFamily="18" charset="-78"/>
              </a:rPr>
              <a:t>مكارثي</a:t>
            </a:r>
            <a:r>
              <a:rPr lang="en-US" sz="2800" dirty="0">
                <a:latin typeface="Simplified Arabic" pitchFamily="18" charset="-78"/>
                <a:cs typeface="Simplified Arabic" pitchFamily="18" charset="-78"/>
              </a:rPr>
              <a:t> (</a:t>
            </a:r>
            <a:r>
              <a:rPr lang="en-US" sz="2800" dirty="0" err="1">
                <a:latin typeface="Simplified Arabic" pitchFamily="18" charset="-78"/>
                <a:cs typeface="Simplified Arabic" pitchFamily="18" charset="-78"/>
              </a:rPr>
              <a:t>Mccarthy</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مستند على نظرية جانبي الدماغ الأيمن والأيسر، وعلى نموذج </a:t>
            </a:r>
            <a:r>
              <a:rPr lang="ar-SA" sz="2800" dirty="0" err="1">
                <a:latin typeface="Simplified Arabic" pitchFamily="18" charset="-78"/>
                <a:cs typeface="Simplified Arabic" pitchFamily="18" charset="-78"/>
              </a:rPr>
              <a:t>كولب</a:t>
            </a:r>
            <a:r>
              <a:rPr lang="en-US" sz="2800" dirty="0">
                <a:latin typeface="Simplified Arabic" pitchFamily="18" charset="-78"/>
                <a:cs typeface="Simplified Arabic" pitchFamily="18" charset="-78"/>
              </a:rPr>
              <a:t> (Kolb) </a:t>
            </a:r>
            <a:r>
              <a:rPr lang="ar-SA" sz="2800" dirty="0">
                <a:latin typeface="Simplified Arabic" pitchFamily="18" charset="-78"/>
                <a:cs typeface="Simplified Arabic" pitchFamily="18" charset="-78"/>
              </a:rPr>
              <a:t>الذي </a:t>
            </a:r>
            <a:r>
              <a:rPr lang="ar-SA" sz="2800" dirty="0" err="1">
                <a:latin typeface="Simplified Arabic" pitchFamily="18" charset="-78"/>
                <a:cs typeface="Simplified Arabic" pitchFamily="18" charset="-78"/>
              </a:rPr>
              <a:t>ينص</a:t>
            </a:r>
            <a:r>
              <a:rPr lang="ar-SA" sz="2800" dirty="0">
                <a:latin typeface="Simplified Arabic" pitchFamily="18" charset="-78"/>
                <a:cs typeface="Simplified Arabic" pitchFamily="18" charset="-78"/>
              </a:rPr>
              <a:t> على أن المتعلمين يتعلمون بإحدى الطريقتين وهما التفكير والمشاعر، ويسير نموذج </a:t>
            </a:r>
            <a:r>
              <a:rPr lang="ar-SA" sz="2800" dirty="0" err="1">
                <a:latin typeface="Simplified Arabic" pitchFamily="18" charset="-78"/>
                <a:cs typeface="Simplified Arabic" pitchFamily="18" charset="-78"/>
              </a:rPr>
              <a:t>مكارثي</a:t>
            </a:r>
            <a:r>
              <a:rPr lang="ar-SA" sz="2800" dirty="0">
                <a:latin typeface="Simplified Arabic" pitchFamily="18" charset="-78"/>
                <a:cs typeface="Simplified Arabic" pitchFamily="18" charset="-78"/>
              </a:rPr>
              <a:t> في دورة مكونة من أربع مراحل </a:t>
            </a:r>
            <a:r>
              <a:rPr lang="ar-SA" sz="2800" dirty="0" smtClean="0">
                <a:latin typeface="Simplified Arabic" pitchFamily="18" charset="-78"/>
                <a:cs typeface="Simplified Arabic" pitchFamily="18" charset="-78"/>
              </a:rPr>
              <a:t>تعليمية</a:t>
            </a:r>
            <a:r>
              <a:rPr lang="en-US" sz="2800" dirty="0" smtClean="0">
                <a:latin typeface="Simplified Arabic" pitchFamily="18" charset="-78"/>
                <a:cs typeface="Simplified Arabic" pitchFamily="18" charset="-78"/>
              </a:rPr>
              <a:t> </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58204" cy="5340369"/>
          </a:xfrm>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just"/>
            <a:r>
              <a:rPr lang="ar-SA" sz="2800" dirty="0" smtClean="0">
                <a:latin typeface="Simplified Arabic" pitchFamily="18" charset="-78"/>
                <a:cs typeface="Simplified Arabic" pitchFamily="18" charset="-78"/>
              </a:rPr>
              <a:t>تسير </a:t>
            </a:r>
            <a:r>
              <a:rPr lang="ar-SA" sz="2800" dirty="0" smtClean="0">
                <a:latin typeface="Simplified Arabic" pitchFamily="18" charset="-78"/>
                <a:cs typeface="Simplified Arabic" pitchFamily="18" charset="-78"/>
              </a:rPr>
              <a:t>وفق أربعة أنماط للتعلم حسب مدخل المعلومات لجانبي الدماغ، تتمثل في </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نمط </a:t>
            </a:r>
            <a:r>
              <a:rPr lang="ar-SA" sz="2800" dirty="0" smtClean="0">
                <a:latin typeface="Simplified Arabic" pitchFamily="18" charset="-78"/>
                <a:cs typeface="Simplified Arabic" pitchFamily="18" charset="-78"/>
              </a:rPr>
              <a:t>التعلم </a:t>
            </a:r>
            <a:r>
              <a:rPr lang="ar-SA" sz="2800" dirty="0" smtClean="0">
                <a:latin typeface="Simplified Arabic" pitchFamily="18" charset="-78"/>
                <a:cs typeface="Simplified Arabic" pitchFamily="18" charset="-78"/>
              </a:rPr>
              <a:t>التخيلي</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نمط </a:t>
            </a:r>
            <a:r>
              <a:rPr lang="ar-SA" sz="2800" dirty="0" smtClean="0">
                <a:latin typeface="Simplified Arabic" pitchFamily="18" charset="-78"/>
                <a:cs typeface="Simplified Arabic" pitchFamily="18" charset="-78"/>
              </a:rPr>
              <a:t>التعلم </a:t>
            </a:r>
            <a:r>
              <a:rPr lang="ar-SA" sz="2800" dirty="0" smtClean="0">
                <a:latin typeface="Simplified Arabic" pitchFamily="18" charset="-78"/>
                <a:cs typeface="Simplified Arabic" pitchFamily="18" charset="-78"/>
              </a:rPr>
              <a:t>التحليلي </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نمط </a:t>
            </a:r>
            <a:r>
              <a:rPr lang="ar-SA" sz="2800" dirty="0" smtClean="0">
                <a:latin typeface="Simplified Arabic" pitchFamily="18" charset="-78"/>
                <a:cs typeface="Simplified Arabic" pitchFamily="18" charset="-78"/>
              </a:rPr>
              <a:t>التعلم </a:t>
            </a:r>
            <a:r>
              <a:rPr lang="ar-SA" sz="2800" dirty="0" smtClean="0">
                <a:latin typeface="Simplified Arabic" pitchFamily="18" charset="-78"/>
                <a:cs typeface="Simplified Arabic" pitchFamily="18" charset="-78"/>
              </a:rPr>
              <a:t>البديهي</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نمط </a:t>
            </a:r>
            <a:r>
              <a:rPr lang="ar-SA" sz="2800" dirty="0" smtClean="0">
                <a:latin typeface="Simplified Arabic" pitchFamily="18" charset="-78"/>
                <a:cs typeface="Simplified Arabic" pitchFamily="18" charset="-78"/>
              </a:rPr>
              <a:t>التعلم </a:t>
            </a:r>
            <a:r>
              <a:rPr lang="ar-SA" sz="2800" dirty="0" smtClean="0">
                <a:latin typeface="Simplified Arabic" pitchFamily="18" charset="-78"/>
                <a:cs typeface="Simplified Arabic" pitchFamily="18" charset="-78"/>
              </a:rPr>
              <a:t>الديناميكي</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تستند </a:t>
            </a:r>
            <a:r>
              <a:rPr lang="ar-SA" sz="2800" dirty="0" smtClean="0">
                <a:latin typeface="Simplified Arabic" pitchFamily="18" charset="-78"/>
                <a:cs typeface="Simplified Arabic" pitchFamily="18" charset="-78"/>
              </a:rPr>
              <a:t>أنماط التعلم الأربعة هذه إلى المداخل المختلفة في استقبال ومعالجة المعلومات</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ترى </a:t>
            </a:r>
            <a:r>
              <a:rPr lang="ar-SA" sz="2800" dirty="0" err="1" smtClean="0">
                <a:latin typeface="Simplified Arabic" pitchFamily="18" charset="-78"/>
                <a:cs typeface="Simplified Arabic" pitchFamily="18" charset="-78"/>
              </a:rPr>
              <a:t>مكارثي</a:t>
            </a:r>
            <a:r>
              <a:rPr lang="en-US" sz="2800" dirty="0" smtClean="0">
                <a:latin typeface="Simplified Arabic" pitchFamily="18" charset="-78"/>
                <a:cs typeface="Simplified Arabic" pitchFamily="18" charset="-78"/>
              </a:rPr>
              <a:t> (</a:t>
            </a:r>
            <a:r>
              <a:rPr lang="en-US" sz="2800" dirty="0" err="1" smtClean="0">
                <a:latin typeface="Simplified Arabic" pitchFamily="18" charset="-78"/>
                <a:cs typeface="Simplified Arabic" pitchFamily="18" charset="-78"/>
              </a:rPr>
              <a:t>Mccarthy</a:t>
            </a:r>
            <a:r>
              <a:rPr lang="en-US"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في هذا النموذج أنه يجب تعليم جميع المتعلمين وفق أنماط تعلمهم، ومن ثم يشعرون بالراحة في تعلمهم لربع الوقت المخصص للتعلم وفق نمط التعلم السائد لديهم، ويستفيدون في الأرباع الثلاثة الأخرى في الوقت في توسيع مقدرتهم على التعلم وفق أنماط التعلم الثلاثة الأخرى</a:t>
            </a:r>
            <a:r>
              <a:rPr lang="en-US" sz="2800" dirty="0" smtClean="0">
                <a:latin typeface="Simplified Arabic" pitchFamily="18" charset="-78"/>
                <a:cs typeface="Simplified Arabic" pitchFamily="18" charset="-78"/>
              </a:rPr>
              <a:t>  </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58204" cy="5411807"/>
          </a:xfrm>
        </p:spPr>
        <p:style>
          <a:lnRef idx="1">
            <a:schemeClr val="accent1"/>
          </a:lnRef>
          <a:fillRef idx="3">
            <a:schemeClr val="accent1"/>
          </a:fillRef>
          <a:effectRef idx="2">
            <a:schemeClr val="accent1"/>
          </a:effectRef>
          <a:fontRef idx="minor">
            <a:schemeClr val="lt1"/>
          </a:fontRef>
        </p:style>
        <p:txBody>
          <a:bodyPr>
            <a:normAutofit/>
          </a:bodyPr>
          <a:lstStyle/>
          <a:p>
            <a:pPr algn="just"/>
            <a:r>
              <a:rPr lang="ar-SA" sz="3000" dirty="0" smtClean="0">
                <a:latin typeface="Simplified Arabic" pitchFamily="18" charset="-78"/>
                <a:cs typeface="Simplified Arabic" pitchFamily="18" charset="-78"/>
              </a:rPr>
              <a:t>سم</a:t>
            </a:r>
            <a:r>
              <a:rPr lang="ar-IQ" sz="3000" dirty="0" smtClean="0">
                <a:latin typeface="Simplified Arabic" pitchFamily="18" charset="-78"/>
                <a:cs typeface="Simplified Arabic" pitchFamily="18" charset="-78"/>
              </a:rPr>
              <a:t>ي</a:t>
            </a:r>
            <a:r>
              <a:rPr lang="ar-SA" sz="3000" dirty="0" smtClean="0">
                <a:latin typeface="Simplified Arabic" pitchFamily="18" charset="-78"/>
                <a:cs typeface="Simplified Arabic" pitchFamily="18" charset="-78"/>
              </a:rPr>
              <a:t> </a:t>
            </a:r>
            <a:r>
              <a:rPr lang="ar-SA" sz="3000" dirty="0">
                <a:latin typeface="Simplified Arabic" pitchFamily="18" charset="-78"/>
                <a:cs typeface="Simplified Arabic" pitchFamily="18" charset="-78"/>
              </a:rPr>
              <a:t>نظام </a:t>
            </a:r>
            <a:r>
              <a:rPr lang="ar-SA" sz="3000" dirty="0" err="1">
                <a:latin typeface="Simplified Arabic" pitchFamily="18" charset="-78"/>
                <a:cs typeface="Simplified Arabic" pitchFamily="18" charset="-78"/>
              </a:rPr>
              <a:t>الفورمات</a:t>
            </a:r>
            <a:r>
              <a:rPr lang="ar-SA" sz="3000" dirty="0">
                <a:latin typeface="Simplified Arabic" pitchFamily="18" charset="-78"/>
                <a:cs typeface="Simplified Arabic" pitchFamily="18" charset="-78"/>
              </a:rPr>
              <a:t> بهذا </a:t>
            </a:r>
            <a:r>
              <a:rPr lang="ar-SA" sz="3000" dirty="0" err="1">
                <a:latin typeface="Simplified Arabic" pitchFamily="18" charset="-78"/>
                <a:cs typeface="Simplified Arabic" pitchFamily="18" charset="-78"/>
              </a:rPr>
              <a:t>الإسم</a:t>
            </a:r>
            <a:r>
              <a:rPr lang="ar-SA" sz="3000" dirty="0">
                <a:latin typeface="Simplified Arabic" pitchFamily="18" charset="-78"/>
                <a:cs typeface="Simplified Arabic" pitchFamily="18" charset="-78"/>
              </a:rPr>
              <a:t> لأنه يركز على أربعة أنماط متداخلة مع بعضها كالنسيج ( كلمة</a:t>
            </a:r>
            <a:r>
              <a:rPr lang="en-US" sz="3000" dirty="0">
                <a:latin typeface="Simplified Arabic" pitchFamily="18" charset="-78"/>
                <a:cs typeface="Simplified Arabic" pitchFamily="18" charset="-78"/>
              </a:rPr>
              <a:t> MAT </a:t>
            </a:r>
            <a:r>
              <a:rPr lang="ar-SA" sz="3000" dirty="0">
                <a:latin typeface="Simplified Arabic" pitchFamily="18" charset="-78"/>
                <a:cs typeface="Simplified Arabic" pitchFamily="18" charset="-78"/>
              </a:rPr>
              <a:t>تعنى </a:t>
            </a:r>
            <a:r>
              <a:rPr lang="ar-SA" sz="3000" dirty="0" smtClean="0">
                <a:latin typeface="Simplified Arabic" pitchFamily="18" charset="-78"/>
                <a:cs typeface="Simplified Arabic" pitchFamily="18" charset="-78"/>
              </a:rPr>
              <a:t>حصيرة </a:t>
            </a:r>
            <a:r>
              <a:rPr lang="en-US" sz="3000" dirty="0" smtClean="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algn="just"/>
            <a:r>
              <a:rPr lang="ar-SA" sz="3000" dirty="0" smtClean="0">
                <a:latin typeface="Simplified Arabic" pitchFamily="18" charset="-78"/>
                <a:cs typeface="Simplified Arabic" pitchFamily="18" charset="-78"/>
              </a:rPr>
              <a:t>بني </a:t>
            </a:r>
            <a:r>
              <a:rPr lang="ar-SA" sz="3000" dirty="0">
                <a:latin typeface="Simplified Arabic" pitchFamily="18" charset="-78"/>
                <a:cs typeface="Simplified Arabic" pitchFamily="18" charset="-78"/>
              </a:rPr>
              <a:t>هذا النظام على نظرية ديفيد </a:t>
            </a:r>
            <a:r>
              <a:rPr lang="ar-SA" sz="3000" dirty="0" err="1">
                <a:latin typeface="Simplified Arabic" pitchFamily="18" charset="-78"/>
                <a:cs typeface="Simplified Arabic" pitchFamily="18" charset="-78"/>
              </a:rPr>
              <a:t>كولب</a:t>
            </a:r>
            <a:r>
              <a:rPr lang="ar-SA" sz="3000" dirty="0">
                <a:latin typeface="Simplified Arabic" pitchFamily="18" charset="-78"/>
                <a:cs typeface="Simplified Arabic" pitchFamily="18" charset="-78"/>
              </a:rPr>
              <a:t> التي تفيد بأن الأفراد يتعلمون المعلومات الجديدة ويواجهون الأوضاع الجديدة بإحدى طريقتين: المشاعر أو التفكير ،</a:t>
            </a:r>
            <a:endParaRPr lang="en-US" sz="3000" dirty="0">
              <a:latin typeface="Simplified Arabic" pitchFamily="18" charset="-78"/>
              <a:cs typeface="Simplified Arabic" pitchFamily="18" charset="-78"/>
            </a:endParaRPr>
          </a:p>
          <a:p>
            <a:pPr algn="just"/>
            <a:r>
              <a:rPr lang="ar-SA" sz="3000" dirty="0" smtClean="0">
                <a:latin typeface="Simplified Arabic" pitchFamily="18" charset="-78"/>
                <a:cs typeface="Simplified Arabic" pitchFamily="18" charset="-78"/>
              </a:rPr>
              <a:t>يمثل </a:t>
            </a:r>
            <a:r>
              <a:rPr lang="ar-SA" sz="3000" dirty="0">
                <a:latin typeface="Simplified Arabic" pitchFamily="18" charset="-78"/>
                <a:cs typeface="Simplified Arabic" pitchFamily="18" charset="-78"/>
              </a:rPr>
              <a:t>نموذجاً علاجياً للتخطيط وحل المشكلات، وترتبط كل مرحلة من مراحل الدورة الأربع بنوع معين من التفكير أو نمط التعلم ،</a:t>
            </a:r>
            <a:endParaRPr lang="en-US" sz="3000" dirty="0">
              <a:latin typeface="Simplified Arabic" pitchFamily="18" charset="-78"/>
              <a:cs typeface="Simplified Arabic" pitchFamily="18" charset="-78"/>
            </a:endParaRPr>
          </a:p>
          <a:p>
            <a:pPr algn="just"/>
            <a:r>
              <a:rPr lang="ar-SA" sz="3000" dirty="0" smtClean="0">
                <a:latin typeface="Simplified Arabic" pitchFamily="18" charset="-78"/>
                <a:cs typeface="Simplified Arabic" pitchFamily="18" charset="-78"/>
              </a:rPr>
              <a:t>تصف </a:t>
            </a:r>
            <a:r>
              <a:rPr lang="ar-SA" sz="3000" dirty="0">
                <a:latin typeface="Simplified Arabic" pitchFamily="18" charset="-78"/>
                <a:cs typeface="Simplified Arabic" pitchFamily="18" charset="-78"/>
              </a:rPr>
              <a:t>عمليتا الإدراك والمعالجة عملية التعلم كلية عند المتعلمين ، فبينما ينخرط المتعلمون بكل طرق التعلم، يفضّل معظمهم طريقة واحدة محددة </a:t>
            </a:r>
            <a:endParaRPr lang="en-US" sz="3000" dirty="0">
              <a:latin typeface="Simplified Arabic" pitchFamily="18" charset="-78"/>
              <a:cs typeface="Simplified Arabic" pitchFamily="18" charset="-78"/>
            </a:endParaRPr>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329642" cy="5411807"/>
          </a:xfrm>
        </p:spPr>
        <p:style>
          <a:lnRef idx="1">
            <a:schemeClr val="accent1"/>
          </a:lnRef>
          <a:fillRef idx="3">
            <a:schemeClr val="accent1"/>
          </a:fillRef>
          <a:effectRef idx="2">
            <a:schemeClr val="accent1"/>
          </a:effectRef>
          <a:fontRef idx="minor">
            <a:schemeClr val="lt1"/>
          </a:fontRef>
        </p:style>
        <p:txBody>
          <a:bodyPr/>
          <a:lstStyle/>
          <a:p>
            <a:pPr algn="just"/>
            <a:r>
              <a:rPr lang="en-US" dirty="0" smtClean="0"/>
              <a:t> </a:t>
            </a:r>
            <a:r>
              <a:rPr lang="ar-SA" sz="2800" dirty="0"/>
              <a:t>أن نموذج </a:t>
            </a:r>
            <a:r>
              <a:rPr lang="ar-SA" sz="2800" dirty="0" err="1"/>
              <a:t>الفورمات</a:t>
            </a:r>
            <a:r>
              <a:rPr lang="ar-SA" sz="2800" dirty="0"/>
              <a:t> هو دورة تعليمية ذات ثمانية خطوات ،</a:t>
            </a:r>
            <a:r>
              <a:rPr lang="en-US" sz="2800" dirty="0"/>
              <a:t> </a:t>
            </a:r>
            <a:br>
              <a:rPr lang="en-US" sz="2800" dirty="0"/>
            </a:br>
            <a:r>
              <a:rPr lang="ar-SA" sz="2800" dirty="0"/>
              <a:t>تتكون من أربعة أنواع من أساليب التعلم </a:t>
            </a:r>
            <a:r>
              <a:rPr lang="ar-SA" sz="2800" dirty="0" err="1"/>
              <a:t>وتفضيلات</a:t>
            </a:r>
            <a:r>
              <a:rPr lang="ar-SA" sz="2800" dirty="0"/>
              <a:t> المتعلم لوسائل التعلم بالدماغ الأيمن أو الأيسر ،</a:t>
            </a:r>
            <a:r>
              <a:rPr lang="en-US" sz="2800" dirty="0"/>
              <a:t> </a:t>
            </a:r>
            <a:r>
              <a:rPr lang="ar-SA" sz="2800" dirty="0"/>
              <a:t>ويمكن أن توجه المعلمين في تخطيط استراتيجيات التدريس لتلبية الاحتياجات التعليمية المتنوعة للطلاب ،كل خطوة من الخطوات ثمانية للنموذج تؤكد على واحد من أنواع التعلم والتبادلية من نمط معالجة المعلومات اليمين إلى اليسار </a:t>
            </a:r>
            <a:r>
              <a:rPr lang="ar-IQ" sz="2800" dirty="0" smtClean="0"/>
              <a:t>.</a:t>
            </a:r>
            <a:endParaRPr lang="en-US" sz="2800" dirty="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472518" cy="5340369"/>
          </a:xfrm>
        </p:spPr>
        <p:style>
          <a:lnRef idx="1">
            <a:schemeClr val="accent1"/>
          </a:lnRef>
          <a:fillRef idx="3">
            <a:schemeClr val="accent1"/>
          </a:fillRef>
          <a:effectRef idx="2">
            <a:schemeClr val="accent1"/>
          </a:effectRef>
          <a:fontRef idx="minor">
            <a:schemeClr val="lt1"/>
          </a:fontRef>
        </p:style>
        <p:txBody>
          <a:bodyPr>
            <a:normAutofit/>
          </a:bodyPr>
          <a:lstStyle/>
          <a:p>
            <a:r>
              <a:rPr lang="ar-SA" sz="2800" dirty="0" smtClean="0">
                <a:latin typeface="Simplified Arabic" pitchFamily="18" charset="-78"/>
                <a:cs typeface="Simplified Arabic" pitchFamily="18" charset="-78"/>
              </a:rPr>
              <a:t>الخطوات </a:t>
            </a:r>
            <a:r>
              <a:rPr lang="ar-SA" sz="2800" dirty="0">
                <a:latin typeface="Simplified Arabic" pitchFamily="18" charset="-78"/>
                <a:cs typeface="Simplified Arabic" pitchFamily="18" charset="-78"/>
              </a:rPr>
              <a:t>الثمانية هي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خلق الخبرات</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التواصل </a:t>
            </a:r>
            <a:r>
              <a:rPr lang="ar-SA" sz="2800" dirty="0">
                <a:latin typeface="Simplified Arabic" pitchFamily="18" charset="-78"/>
                <a:cs typeface="Simplified Arabic" pitchFamily="18" charset="-78"/>
              </a:rPr>
              <a:t>مع الخبرات السابقة</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تحليل </a:t>
            </a:r>
            <a:r>
              <a:rPr lang="ar-SA" sz="2800" dirty="0">
                <a:latin typeface="Simplified Arabic" pitchFamily="18" charset="-78"/>
                <a:cs typeface="Simplified Arabic" pitchFamily="18" charset="-78"/>
              </a:rPr>
              <a:t>الخبرة</a:t>
            </a:r>
            <a:r>
              <a:rPr lang="en-US" sz="2800" dirty="0">
                <a:latin typeface="Simplified Arabic" pitchFamily="18" charset="-78"/>
                <a:cs typeface="Simplified Arabic" pitchFamily="18" charset="-78"/>
              </a:rPr>
              <a:t> </a:t>
            </a:r>
          </a:p>
          <a:p>
            <a:r>
              <a:rPr lang="ar-SA" sz="2800" dirty="0" smtClean="0">
                <a:latin typeface="Simplified Arabic" pitchFamily="18" charset="-78"/>
                <a:cs typeface="Simplified Arabic" pitchFamily="18" charset="-78"/>
              </a:rPr>
              <a:t>دمج </a:t>
            </a:r>
            <a:r>
              <a:rPr lang="ar-SA" sz="2800" dirty="0">
                <a:latin typeface="Simplified Arabic" pitchFamily="18" charset="-78"/>
                <a:cs typeface="Simplified Arabic" pitchFamily="18" charset="-78"/>
              </a:rPr>
              <a:t>التأملات مع المفاهيم</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تحديد </a:t>
            </a:r>
            <a:r>
              <a:rPr lang="ar-SA" sz="2800" dirty="0">
                <a:latin typeface="Simplified Arabic" pitchFamily="18" charset="-78"/>
                <a:cs typeface="Simplified Arabic" pitchFamily="18" charset="-78"/>
              </a:rPr>
              <a:t>المفاهيم</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اختبار </a:t>
            </a:r>
            <a:r>
              <a:rPr lang="ar-SA" sz="2800" dirty="0">
                <a:latin typeface="Simplified Arabic" pitchFamily="18" charset="-78"/>
                <a:cs typeface="Simplified Arabic" pitchFamily="18" charset="-78"/>
              </a:rPr>
              <a:t>المفاهيم</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توسيع </a:t>
            </a:r>
            <a:r>
              <a:rPr lang="ar-SA" sz="2800" dirty="0">
                <a:latin typeface="Simplified Arabic" pitchFamily="18" charset="-78"/>
                <a:cs typeface="Simplified Arabic" pitchFamily="18" charset="-78"/>
              </a:rPr>
              <a:t>التعلم</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تقييم </a:t>
            </a:r>
            <a:r>
              <a:rPr lang="ar-SA" sz="2800" dirty="0">
                <a:latin typeface="Simplified Arabic" pitchFamily="18" charset="-78"/>
                <a:cs typeface="Simplified Arabic" pitchFamily="18" charset="-78"/>
              </a:rPr>
              <a:t>التطبيقات</a:t>
            </a:r>
            <a:endParaRPr lang="en-US" sz="2800" dirty="0">
              <a:latin typeface="Simplified Arabic" pitchFamily="18" charset="-78"/>
              <a:cs typeface="Simplified Arabic" pitchFamily="18" charset="-78"/>
            </a:endParaRPr>
          </a:p>
          <a:p>
            <a:r>
              <a:rPr lang="ar-SA" sz="2800" dirty="0" smtClean="0">
                <a:latin typeface="Simplified Arabic" pitchFamily="18" charset="-78"/>
                <a:cs typeface="Simplified Arabic" pitchFamily="18" charset="-78"/>
              </a:rPr>
              <a:t>دمج </a:t>
            </a:r>
            <a:r>
              <a:rPr lang="ar-SA" sz="2800" dirty="0">
                <a:latin typeface="Simplified Arabic" pitchFamily="18" charset="-78"/>
                <a:cs typeface="Simplified Arabic" pitchFamily="18" charset="-78"/>
              </a:rPr>
              <a:t>التطبيق والخبرة</a:t>
            </a:r>
            <a:endParaRPr lang="en-US" sz="2800" dirty="0">
              <a:latin typeface="Simplified Arabic" pitchFamily="18" charset="-78"/>
              <a:cs typeface="Simplified Arabic" pitchFamily="18" charset="-78"/>
            </a:endParaRP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r"/>
            <a:r>
              <a:rPr lang="ar-IQ" dirty="0" smtClean="0">
                <a:latin typeface="Simplified Arabic" pitchFamily="18" charset="-78"/>
                <a:cs typeface="Simplified Arabic" pitchFamily="18" charset="-78"/>
              </a:rPr>
              <a:t>افتراضات النموذج :</a:t>
            </a:r>
            <a:endParaRPr lang="ar-SA" dirty="0">
              <a:latin typeface="Simplified Arabic" pitchFamily="18" charset="-78"/>
              <a:cs typeface="Simplified Arabic" pitchFamily="18" charset="-78"/>
            </a:endParaRPr>
          </a:p>
        </p:txBody>
      </p:sp>
      <p:sp>
        <p:nvSpPr>
          <p:cNvPr id="3" name="عنصر نائب للمحتوى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algn="just"/>
            <a:r>
              <a:rPr lang="ar-IQ" sz="2800" dirty="0" smtClean="0">
                <a:latin typeface="Simplified Arabic" pitchFamily="18" charset="-78"/>
                <a:cs typeface="Simplified Arabic" pitchFamily="18" charset="-78"/>
              </a:rPr>
              <a:t>1 ـــ </a:t>
            </a:r>
            <a:r>
              <a:rPr lang="ar-SA" sz="2800" dirty="0" smtClean="0">
                <a:latin typeface="Simplified Arabic" pitchFamily="18" charset="-78"/>
                <a:cs typeface="Simplified Arabic" pitchFamily="18" charset="-78"/>
              </a:rPr>
              <a:t>يسير هذا </a:t>
            </a:r>
            <a:r>
              <a:rPr lang="ar-SA" sz="2800" dirty="0" err="1" smtClean="0">
                <a:latin typeface="Simplified Arabic" pitchFamily="18" charset="-78"/>
                <a:cs typeface="Simplified Arabic" pitchFamily="18" charset="-78"/>
              </a:rPr>
              <a:t>الانموذج</a:t>
            </a:r>
            <a:r>
              <a:rPr lang="ar-SA" sz="2800" dirty="0" smtClean="0">
                <a:latin typeface="Simplified Arabic" pitchFamily="18" charset="-78"/>
                <a:cs typeface="Simplified Arabic" pitchFamily="18" charset="-78"/>
              </a:rPr>
              <a:t> في دورة تعلم رباعية ذات مراحل متتابعة بتسلسل ثابت</a:t>
            </a:r>
            <a:r>
              <a:rPr lang="ar-IQ" sz="2800" dirty="0" smtClean="0">
                <a:latin typeface="Simplified Arabic" pitchFamily="18" charset="-78"/>
                <a:cs typeface="Simplified Arabic" pitchFamily="18" charset="-78"/>
              </a:rPr>
              <a:t>.</a:t>
            </a:r>
          </a:p>
          <a:p>
            <a:pPr algn="just"/>
            <a:r>
              <a:rPr lang="ar-SA" sz="2800" dirty="0" smtClean="0">
                <a:latin typeface="Simplified Arabic" pitchFamily="18" charset="-78"/>
                <a:cs typeface="Simplified Arabic" pitchFamily="18" charset="-78"/>
              </a:rPr>
              <a:t> </a:t>
            </a:r>
            <a:r>
              <a:rPr lang="ar-IQ" sz="2800" dirty="0" smtClean="0">
                <a:latin typeface="Simplified Arabic" pitchFamily="18" charset="-78"/>
                <a:cs typeface="Simplified Arabic" pitchFamily="18" charset="-78"/>
              </a:rPr>
              <a:t>2 ــــ </a:t>
            </a:r>
            <a:r>
              <a:rPr lang="ar-SA" sz="2800" dirty="0" err="1" smtClean="0">
                <a:latin typeface="Simplified Arabic" pitchFamily="18" charset="-78"/>
                <a:cs typeface="Simplified Arabic" pitchFamily="18" charset="-78"/>
              </a:rPr>
              <a:t>ان</a:t>
            </a:r>
            <a:r>
              <a:rPr lang="ar-SA" sz="2800" dirty="0" smtClean="0">
                <a:latin typeface="Simplified Arabic" pitchFamily="18" charset="-78"/>
                <a:cs typeface="Simplified Arabic" pitchFamily="18" charset="-78"/>
              </a:rPr>
              <a:t> </a:t>
            </a:r>
            <a:r>
              <a:rPr lang="ar-SA" sz="2800" dirty="0">
                <a:latin typeface="Simplified Arabic" pitchFamily="18" charset="-78"/>
                <a:cs typeface="Simplified Arabic" pitchFamily="18" charset="-78"/>
              </a:rPr>
              <a:t>جميع الطلبة يجب تدريسهم على وفق </a:t>
            </a:r>
            <a:r>
              <a:rPr lang="ar-SA" sz="2800" dirty="0" err="1">
                <a:latin typeface="Simplified Arabic" pitchFamily="18" charset="-78"/>
                <a:cs typeface="Simplified Arabic" pitchFamily="18" charset="-78"/>
              </a:rPr>
              <a:t>انماط</a:t>
            </a:r>
            <a:r>
              <a:rPr lang="ar-SA" sz="2800" dirty="0">
                <a:latin typeface="Simplified Arabic" pitchFamily="18" charset="-78"/>
                <a:cs typeface="Simplified Arabic" pitchFamily="18" charset="-78"/>
              </a:rPr>
              <a:t> هذا </a:t>
            </a:r>
            <a:r>
              <a:rPr lang="ar-SA" sz="2800" dirty="0" err="1" smtClean="0">
                <a:latin typeface="Simplified Arabic" pitchFamily="18" charset="-78"/>
                <a:cs typeface="Simplified Arabic" pitchFamily="18" charset="-78"/>
              </a:rPr>
              <a:t>الانموذج</a:t>
            </a:r>
            <a:r>
              <a:rPr lang="ar-SA" sz="2800" dirty="0" smtClean="0">
                <a:latin typeface="Simplified Arabic" pitchFamily="18" charset="-78"/>
                <a:cs typeface="Simplified Arabic" pitchFamily="18" charset="-78"/>
              </a:rPr>
              <a:t>. </a:t>
            </a:r>
            <a:endParaRPr lang="ar-IQ" sz="2800" dirty="0" smtClean="0">
              <a:latin typeface="Simplified Arabic" pitchFamily="18" charset="-78"/>
              <a:cs typeface="Simplified Arabic" pitchFamily="18" charset="-78"/>
            </a:endParaRPr>
          </a:p>
          <a:p>
            <a:pPr algn="just">
              <a:buNone/>
            </a:pPr>
            <a:r>
              <a:rPr lang="ar-IQ" sz="2800" dirty="0" smtClean="0">
                <a:latin typeface="Simplified Arabic" pitchFamily="18" charset="-78"/>
                <a:cs typeface="Simplified Arabic" pitchFamily="18" charset="-78"/>
              </a:rPr>
              <a:t>   3 ـــ </a:t>
            </a:r>
            <a:r>
              <a:rPr lang="ar-IQ" sz="2800" dirty="0" err="1" smtClean="0">
                <a:latin typeface="Simplified Arabic" pitchFamily="18" charset="-78"/>
                <a:cs typeface="Simplified Arabic" pitchFamily="18" charset="-78"/>
              </a:rPr>
              <a:t>يلائم</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جميع المراحل الدراسية ولاسيما المرحلة المتوسطة </a:t>
            </a:r>
            <a:r>
              <a:rPr lang="ar-SA" sz="2800" dirty="0" err="1" smtClean="0">
                <a:latin typeface="Simplified Arabic" pitchFamily="18" charset="-78"/>
                <a:cs typeface="Simplified Arabic" pitchFamily="18" charset="-78"/>
              </a:rPr>
              <a:t>اذ</a:t>
            </a:r>
            <a:r>
              <a:rPr lang="ar-SA" sz="2800" dirty="0" smtClean="0">
                <a:latin typeface="Simplified Arabic" pitchFamily="18" charset="-78"/>
                <a:cs typeface="Simplified Arabic" pitchFamily="18" charset="-78"/>
              </a:rPr>
              <a:t> تعد مرحلة </a:t>
            </a:r>
            <a:r>
              <a:rPr lang="ar-SA" sz="2800" dirty="0" err="1" smtClean="0">
                <a:latin typeface="Simplified Arabic" pitchFamily="18" charset="-78"/>
                <a:cs typeface="Simplified Arabic" pitchFamily="18" charset="-78"/>
              </a:rPr>
              <a:t>اساسية</a:t>
            </a:r>
            <a:r>
              <a:rPr lang="ar-SA" sz="2800" dirty="0" smtClean="0">
                <a:latin typeface="Simplified Arabic" pitchFamily="18" charset="-78"/>
                <a:cs typeface="Simplified Arabic" pitchFamily="18" charset="-78"/>
              </a:rPr>
              <a:t> من مراحل التعليم ولها دور في بناء شخصية الطلبة وتمنحهم الثقة بالنفس في مواجهة الحياة الاجتماعية </a:t>
            </a:r>
            <a:endParaRPr lang="ar-IQ" sz="2800" dirty="0" smtClean="0">
              <a:latin typeface="Simplified Arabic" pitchFamily="18" charset="-78"/>
              <a:cs typeface="Simplified Arabic" pitchFamily="18" charset="-78"/>
            </a:endParaRPr>
          </a:p>
          <a:p>
            <a:pPr algn="just">
              <a:buNone/>
            </a:pPr>
            <a:r>
              <a:rPr lang="ar-IQ" sz="2800" dirty="0" smtClean="0">
                <a:latin typeface="Simplified Arabic" pitchFamily="18" charset="-78"/>
                <a:cs typeface="Simplified Arabic" pitchFamily="18" charset="-78"/>
              </a:rPr>
              <a:t>   4 ـــ </a:t>
            </a:r>
            <a:r>
              <a:rPr lang="ar-SA" sz="2800" dirty="0" err="1" smtClean="0">
                <a:latin typeface="Simplified Arabic" pitchFamily="18" charset="-78"/>
                <a:cs typeface="Simplified Arabic" pitchFamily="18" charset="-78"/>
              </a:rPr>
              <a:t>ان</a:t>
            </a:r>
            <a:r>
              <a:rPr lang="ar-SA" sz="2800" dirty="0" smtClean="0">
                <a:latin typeface="Simplified Arabic" pitchFamily="18" charset="-78"/>
                <a:cs typeface="Simplified Arabic" pitchFamily="18" charset="-78"/>
              </a:rPr>
              <a:t> مراحل </a:t>
            </a:r>
            <a:r>
              <a:rPr lang="ar-IQ" sz="2800" dirty="0" smtClean="0">
                <a:latin typeface="Simplified Arabic" pitchFamily="18" charset="-78"/>
                <a:cs typeface="Simplified Arabic" pitchFamily="18" charset="-78"/>
              </a:rPr>
              <a:t>النموذج </a:t>
            </a:r>
            <a:r>
              <a:rPr lang="ar-SA" sz="2800" dirty="0" smtClean="0">
                <a:latin typeface="Simplified Arabic" pitchFamily="18" charset="-78"/>
                <a:cs typeface="Simplified Arabic" pitchFamily="18" charset="-78"/>
              </a:rPr>
              <a:t>متلاحقة </a:t>
            </a:r>
            <a:r>
              <a:rPr lang="ar-SA" sz="2800" dirty="0" smtClean="0">
                <a:latin typeface="Simplified Arabic" pitchFamily="18" charset="-78"/>
                <a:cs typeface="Simplified Arabic" pitchFamily="18" charset="-78"/>
              </a:rPr>
              <a:t>ومتداخلة، ولا يوجد بينها أي فاصل مادي </a:t>
            </a:r>
            <a:r>
              <a:rPr lang="ar-SA" sz="2800" dirty="0" err="1" smtClean="0">
                <a:latin typeface="Simplified Arabic" pitchFamily="18" charset="-78"/>
                <a:cs typeface="Simplified Arabic" pitchFamily="18" charset="-78"/>
              </a:rPr>
              <a:t>او</a:t>
            </a:r>
            <a:r>
              <a:rPr lang="ar-SA" sz="2800" dirty="0" smtClean="0">
                <a:latin typeface="Simplified Arabic" pitchFamily="18" charset="-78"/>
                <a:cs typeface="Simplified Arabic" pitchFamily="18" charset="-78"/>
              </a:rPr>
              <a:t> زمني كما يبدو عند الحديث عنها بشكل نقاط </a:t>
            </a:r>
            <a:r>
              <a:rPr lang="ar-SA" sz="2800" dirty="0" err="1" smtClean="0">
                <a:latin typeface="Simplified Arabic" pitchFamily="18" charset="-78"/>
                <a:cs typeface="Simplified Arabic" pitchFamily="18" charset="-78"/>
              </a:rPr>
              <a:t>وانما</a:t>
            </a:r>
            <a:r>
              <a:rPr lang="ar-SA" sz="2800" dirty="0" smtClean="0">
                <a:latin typeface="Simplified Arabic" pitchFamily="18" charset="-78"/>
                <a:cs typeface="Simplified Arabic" pitchFamily="18" charset="-78"/>
              </a:rPr>
              <a:t> يتم هنا فصلها فقط من اجل التوضيح وزيادة الفهم للمادة المعروضة </a:t>
            </a:r>
            <a:endParaRPr lang="en-US" sz="2800" dirty="0" smtClean="0">
              <a:latin typeface="Simplified Arabic" pitchFamily="18" charset="-78"/>
              <a:cs typeface="Simplified Arabic" pitchFamily="18" charset="-78"/>
            </a:endParaRPr>
          </a:p>
          <a:p>
            <a:pPr algn="just">
              <a:buNone/>
            </a:pPr>
            <a:endParaRPr lang="ar-SA" sz="2800"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pPr algn="r"/>
            <a:r>
              <a:rPr lang="ar-IQ" dirty="0" smtClean="0">
                <a:latin typeface="Simplified Arabic" pitchFamily="18" charset="-78"/>
                <a:cs typeface="Simplified Arabic" pitchFamily="18" charset="-78"/>
              </a:rPr>
              <a:t>خطوات</a:t>
            </a:r>
            <a:r>
              <a:rPr lang="ar-SA" dirty="0" smtClean="0">
                <a:latin typeface="Simplified Arabic" pitchFamily="18" charset="-78"/>
                <a:cs typeface="Simplified Arabic" pitchFamily="18" charset="-78"/>
              </a:rPr>
              <a:t> </a:t>
            </a:r>
            <a:r>
              <a:rPr lang="ar-SA" dirty="0" err="1" smtClean="0">
                <a:latin typeface="Simplified Arabic" pitchFamily="18" charset="-78"/>
                <a:cs typeface="Simplified Arabic" pitchFamily="18" charset="-78"/>
              </a:rPr>
              <a:t>انموذج</a:t>
            </a:r>
            <a:r>
              <a:rPr lang="ar-SA" dirty="0" smtClean="0">
                <a:latin typeface="Simplified Arabic" pitchFamily="18" charset="-78"/>
                <a:cs typeface="Simplified Arabic" pitchFamily="18" charset="-78"/>
              </a:rPr>
              <a:t> </a:t>
            </a:r>
            <a:r>
              <a:rPr lang="ar-SA" dirty="0" err="1" smtClean="0">
                <a:latin typeface="Simplified Arabic" pitchFamily="18" charset="-78"/>
                <a:cs typeface="Simplified Arabic" pitchFamily="18" charset="-78"/>
              </a:rPr>
              <a:t>مكارثي</a:t>
            </a:r>
            <a:r>
              <a:rPr lang="ar-SA" dirty="0" smtClean="0">
                <a:latin typeface="Simplified Arabic" pitchFamily="18" charset="-78"/>
                <a:cs typeface="Simplified Arabic" pitchFamily="18" charset="-78"/>
              </a:rPr>
              <a:t>: </a:t>
            </a:r>
            <a:r>
              <a:rPr lang="en-US" dirty="0" smtClean="0">
                <a:latin typeface="Simplified Arabic" pitchFamily="18" charset="-78"/>
                <a:cs typeface="Simplified Arabic" pitchFamily="18" charset="-78"/>
              </a:rPr>
              <a:t/>
            </a:r>
            <a:br>
              <a:rPr lang="en-US" dirty="0" smtClean="0">
                <a:latin typeface="Simplified Arabic" pitchFamily="18" charset="-78"/>
                <a:cs typeface="Simplified Arabic" pitchFamily="18" charset="-78"/>
              </a:rPr>
            </a:br>
            <a:endParaRPr lang="ar-SA" dirty="0">
              <a:latin typeface="Simplified Arabic" pitchFamily="18" charset="-78"/>
              <a:cs typeface="Simplified Arabic" pitchFamily="18" charset="-78"/>
            </a:endParaRPr>
          </a:p>
        </p:txBody>
      </p:sp>
      <p:sp>
        <p:nvSpPr>
          <p:cNvPr id="3" name="عنصر نائب للمحتوى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algn="just"/>
            <a:r>
              <a:rPr lang="ar-SA" dirty="0" smtClean="0"/>
              <a:t>1</a:t>
            </a:r>
            <a:r>
              <a:rPr lang="ar-SA" sz="2800" dirty="0" smtClean="0">
                <a:latin typeface="Simplified Arabic" pitchFamily="18" charset="-78"/>
                <a:cs typeface="Simplified Arabic" pitchFamily="18" charset="-78"/>
              </a:rPr>
              <a:t>- المرحلة الأولى: الملاحظة التأملية </a:t>
            </a:r>
            <a:r>
              <a:rPr lang="en-US" sz="2800" dirty="0" smtClean="0">
                <a:latin typeface="Simplified Arabic" pitchFamily="18" charset="-78"/>
                <a:cs typeface="Simplified Arabic" pitchFamily="18" charset="-78"/>
              </a:rPr>
              <a:t>Reflective Observation</a:t>
            </a:r>
          </a:p>
          <a:p>
            <a:pPr algn="just"/>
            <a:r>
              <a:rPr lang="ar-SA" sz="2800" dirty="0" smtClean="0">
                <a:latin typeface="Simplified Arabic" pitchFamily="18" charset="-78"/>
                <a:cs typeface="Simplified Arabic" pitchFamily="18" charset="-78"/>
              </a:rPr>
              <a:t>يقوم المدرس في هذه المرحلة بتوفير الفرصة للمتعلمين للانتقال من الخبرات المادية المحسوسة إلى المرحلة التأملية، ويستحسن البدء معهم في بيان قيمة خبرات التعلم ثم منحهم الوقت المطلوب لاكتشاف المعنى المتضمن في هذه الخبرات الذي يبرر سبب التعلم، ويمكن تلخيص ما يقوم </a:t>
            </a:r>
            <a:r>
              <a:rPr lang="ar-SA" sz="2800" dirty="0" err="1" smtClean="0">
                <a:latin typeface="Simplified Arabic" pitchFamily="18" charset="-78"/>
                <a:cs typeface="Simplified Arabic" pitchFamily="18" charset="-78"/>
              </a:rPr>
              <a:t>به</a:t>
            </a:r>
            <a:r>
              <a:rPr lang="ar-SA" sz="2800" dirty="0" smtClean="0">
                <a:latin typeface="Simplified Arabic" pitchFamily="18" charset="-78"/>
                <a:cs typeface="Simplified Arabic" pitchFamily="18" charset="-78"/>
              </a:rPr>
              <a:t> المدرس في هذه المرحلة بالنقاط الآتية:</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بيان قيمة خبرات التعلم التي سوف تدرس.</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التأكد من أن للدرس أهمية شخصية بالنسبة للمتعلم.</a:t>
            </a:r>
            <a:endParaRPr lang="en-US" sz="2800" dirty="0" smtClean="0">
              <a:latin typeface="Simplified Arabic" pitchFamily="18" charset="-78"/>
              <a:cs typeface="Simplified Arabic" pitchFamily="18" charset="-78"/>
            </a:endParaRPr>
          </a:p>
          <a:p>
            <a:pPr algn="just"/>
            <a:r>
              <a:rPr lang="ar-SA" sz="2800" dirty="0" err="1" smtClean="0">
                <a:latin typeface="Simplified Arabic" pitchFamily="18" charset="-78"/>
                <a:cs typeface="Simplified Arabic" pitchFamily="18" charset="-78"/>
              </a:rPr>
              <a:t>ايجاد</a:t>
            </a:r>
            <a:r>
              <a:rPr lang="ar-SA" sz="2800" dirty="0" smtClean="0">
                <a:latin typeface="Simplified Arabic" pitchFamily="18" charset="-78"/>
                <a:cs typeface="Simplified Arabic" pitchFamily="18" charset="-78"/>
              </a:rPr>
              <a:t> بيئة تعلم تعين المتعلمين على اكتشاف الأفكار من دون تقويم.</a:t>
            </a:r>
            <a:endParaRPr lang="en-US" sz="2800" dirty="0" smtClean="0">
              <a:latin typeface="Simplified Arabic" pitchFamily="18" charset="-78"/>
              <a:cs typeface="Simplified Arabic" pitchFamily="18" charset="-78"/>
            </a:endParaRPr>
          </a:p>
          <a:p>
            <a:pPr algn="just"/>
            <a:endParaRPr lang="ar-SA" sz="2800"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58204" cy="5340369"/>
          </a:xfrm>
        </p:spPr>
        <p:style>
          <a:lnRef idx="1">
            <a:schemeClr val="accent1"/>
          </a:lnRef>
          <a:fillRef idx="3">
            <a:schemeClr val="accent1"/>
          </a:fillRef>
          <a:effectRef idx="2">
            <a:schemeClr val="accent1"/>
          </a:effectRef>
          <a:fontRef idx="minor">
            <a:schemeClr val="lt1"/>
          </a:fontRef>
        </p:style>
        <p:txBody>
          <a:bodyPr>
            <a:normAutofit/>
          </a:bodyPr>
          <a:lstStyle/>
          <a:p>
            <a:pPr algn="just"/>
            <a:r>
              <a:rPr lang="ar-SA" sz="2800" dirty="0" smtClean="0">
                <a:latin typeface="Simplified Arabic" pitchFamily="18" charset="-78"/>
                <a:cs typeface="Simplified Arabic" pitchFamily="18" charset="-78"/>
              </a:rPr>
              <a:t>2- المرحلة الثانية: بلورة المفهوم </a:t>
            </a:r>
            <a:r>
              <a:rPr lang="en-US" sz="2800" dirty="0" smtClean="0">
                <a:latin typeface="Simplified Arabic" pitchFamily="18" charset="-78"/>
                <a:cs typeface="Simplified Arabic" pitchFamily="18" charset="-78"/>
              </a:rPr>
              <a:t>Concept Formulation </a:t>
            </a:r>
          </a:p>
          <a:p>
            <a:pPr algn="just"/>
            <a:r>
              <a:rPr lang="ar-SA" sz="2800" dirty="0" smtClean="0">
                <a:latin typeface="Simplified Arabic" pitchFamily="18" charset="-78"/>
                <a:cs typeface="Simplified Arabic" pitchFamily="18" charset="-78"/>
              </a:rPr>
              <a:t>في هذه المرحلة ينتقل المتعلم من الملاحظة التأملية </a:t>
            </a:r>
            <a:r>
              <a:rPr lang="ar-SA" sz="2800" dirty="0" err="1" smtClean="0">
                <a:latin typeface="Simplified Arabic" pitchFamily="18" charset="-78"/>
                <a:cs typeface="Simplified Arabic" pitchFamily="18" charset="-78"/>
              </a:rPr>
              <a:t>الى</a:t>
            </a:r>
            <a:r>
              <a:rPr lang="ar-SA" sz="2800" dirty="0" smtClean="0">
                <a:latin typeface="Simplified Arabic" pitchFamily="18" charset="-78"/>
                <a:cs typeface="Simplified Arabic" pitchFamily="18" charset="-78"/>
              </a:rPr>
              <a:t> بلورة المفهوم عن طريق ملاحظاته، ويجري التدريس في هذه المرحلة بالأسلوب التقليدي، ويمكن تلخيص ما يقوم </a:t>
            </a:r>
            <a:r>
              <a:rPr lang="ar-SA" sz="2800" dirty="0" err="1" smtClean="0">
                <a:latin typeface="Simplified Arabic" pitchFamily="18" charset="-78"/>
                <a:cs typeface="Simplified Arabic" pitchFamily="18" charset="-78"/>
              </a:rPr>
              <a:t>به</a:t>
            </a:r>
            <a:r>
              <a:rPr lang="ar-SA" sz="2800" dirty="0" smtClean="0">
                <a:latin typeface="Simplified Arabic" pitchFamily="18" charset="-78"/>
                <a:cs typeface="Simplified Arabic" pitchFamily="18" charset="-78"/>
              </a:rPr>
              <a:t> المدرس في هذه المرحلة بالنقاط الآتية:</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تزويد المتعلمين بالمعلومات الضرورية. </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تقديم المعلومات بطريقة منظمة.</a:t>
            </a:r>
            <a:endParaRPr lang="en-US" sz="2800" dirty="0" smtClean="0">
              <a:latin typeface="Simplified Arabic" pitchFamily="18" charset="-78"/>
              <a:cs typeface="Simplified Arabic" pitchFamily="18" charset="-78"/>
            </a:endParaRPr>
          </a:p>
          <a:p>
            <a:pPr algn="just"/>
            <a:r>
              <a:rPr lang="ar-SA" sz="2800" dirty="0" smtClean="0">
                <a:latin typeface="Simplified Arabic" pitchFamily="18" charset="-78"/>
                <a:cs typeface="Simplified Arabic" pitchFamily="18" charset="-78"/>
              </a:rPr>
              <a:t>تشجيع المتعلمين على تحليل البيانات وتكوين المفاهيم.</a:t>
            </a:r>
            <a:endParaRPr lang="en-US" sz="2800" dirty="0" smtClean="0">
              <a:latin typeface="Simplified Arabic" pitchFamily="18" charset="-78"/>
              <a:cs typeface="Simplified Arabic" pitchFamily="18" charset="-78"/>
            </a:endParaRPr>
          </a:p>
          <a:p>
            <a:pPr algn="just"/>
            <a:endParaRPr lang="ar-SA" sz="2800"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TotalTime>
  <Words>712</Words>
  <Application>Microsoft Office PowerPoint</Application>
  <PresentationFormat>عرض على الشاشة (3:4)‏</PresentationFormat>
  <Paragraphs>58</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حضري</vt:lpstr>
      <vt:lpstr>نموذج 4mart مكارثي</vt:lpstr>
      <vt:lpstr>مقدمة </vt:lpstr>
      <vt:lpstr>الشريحة 3</vt:lpstr>
      <vt:lpstr>الشريحة 4</vt:lpstr>
      <vt:lpstr>الشريحة 5</vt:lpstr>
      <vt:lpstr>الشريحة 6</vt:lpstr>
      <vt:lpstr>افتراضات النموذج :</vt:lpstr>
      <vt:lpstr>خطوات انموذج مكارثي:  </vt:lpstr>
      <vt:lpstr>الشريحة 9</vt:lpstr>
      <vt:lpstr>الشريحة 10</vt:lpstr>
      <vt:lpstr>الشريحة 11</vt:lpstr>
      <vt:lpstr>تقويم النموذج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نموذج 4mart مكارثي</dc:title>
  <dc:creator>pv</dc:creator>
  <cp:lastModifiedBy>pv</cp:lastModifiedBy>
  <cp:revision>10</cp:revision>
  <dcterms:created xsi:type="dcterms:W3CDTF">2019-11-09T08:04:15Z</dcterms:created>
  <dcterms:modified xsi:type="dcterms:W3CDTF">2019-11-09T09:06:26Z</dcterms:modified>
</cp:coreProperties>
</file>