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24727E6-C85A-485A-BFDF-169650DC57B0}"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24727E6-C85A-485A-BFDF-169650DC57B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24727E6-C85A-485A-BFDF-169650DC57B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24727E6-C85A-485A-BFDF-169650DC57B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24727E6-C85A-485A-BFDF-169650DC57B0}"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24727E6-C85A-485A-BFDF-169650DC57B0}"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24727E6-C85A-485A-BFDF-169650DC57B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24727E6-C85A-485A-BFDF-169650DC57B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24727E6-C85A-485A-BFDF-169650DC57B0}"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24727E6-C85A-485A-BFDF-169650DC57B0}"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C661825D-6C4F-40AA-82D7-F0C701859151}" type="datetimeFigureOut">
              <a:rPr lang="ar-SA" smtClean="0"/>
              <a:t>04/03/1441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24727E6-C85A-485A-BFDF-169650DC57B0}"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661825D-6C4F-40AA-82D7-F0C701859151}" type="datetimeFigureOut">
              <a:rPr lang="ar-SA" smtClean="0"/>
              <a:t>04/03/1441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24727E6-C85A-485A-BFDF-169650DC57B0}"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00298" y="1000108"/>
            <a:ext cx="5929354" cy="1500198"/>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t>
            </a:r>
            <a:br>
              <a:rPr lang="ar-IQ" dirty="0" smtClean="0"/>
            </a:br>
            <a:r>
              <a:rPr lang="ar-IQ" dirty="0" smtClean="0"/>
              <a:t>  نموذج التعلم ذي المعنى     </a:t>
            </a:r>
            <a:br>
              <a:rPr lang="ar-IQ" dirty="0" smtClean="0"/>
            </a:br>
            <a:r>
              <a:rPr lang="ar-IQ" dirty="0" smtClean="0"/>
              <a:t>  </a:t>
            </a:r>
            <a:r>
              <a:rPr lang="ar-IQ" dirty="0" err="1" smtClean="0"/>
              <a:t>اوزوبل</a:t>
            </a:r>
            <a:endParaRPr lang="ar-SA" dirty="0"/>
          </a:p>
        </p:txBody>
      </p:sp>
      <p:sp>
        <p:nvSpPr>
          <p:cNvPr id="3" name="عنوان فرعي 2"/>
          <p:cNvSpPr>
            <a:spLocks noGrp="1"/>
          </p:cNvSpPr>
          <p:nvPr>
            <p:ph type="subTitle" idx="1"/>
          </p:nvPr>
        </p:nvSpPr>
        <p:spPr>
          <a:xfrm>
            <a:off x="2143108" y="3000372"/>
            <a:ext cx="6215106" cy="1785950"/>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ar-IQ" dirty="0" smtClean="0"/>
              <a:t> </a:t>
            </a:r>
            <a:r>
              <a:rPr lang="ar-IQ" dirty="0" err="1" smtClean="0"/>
              <a:t>الاستاذ</a:t>
            </a:r>
            <a:r>
              <a:rPr lang="ar-IQ" dirty="0" smtClean="0"/>
              <a:t> الدكتور  </a:t>
            </a:r>
          </a:p>
          <a:p>
            <a:pPr algn="ctr"/>
            <a:r>
              <a:rPr lang="ar-IQ" dirty="0" smtClean="0"/>
              <a:t>حيدر كريم سكر </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ar-IQ" sz="2600" dirty="0">
                <a:latin typeface="Simplified Arabic" pitchFamily="18" charset="-78"/>
                <a:cs typeface="Simplified Arabic" pitchFamily="18" charset="-78"/>
              </a:rPr>
              <a:t>يرى </a:t>
            </a:r>
            <a:r>
              <a:rPr lang="ar-IQ" sz="2600" dirty="0" err="1">
                <a:latin typeface="Simplified Arabic" pitchFamily="18" charset="-78"/>
                <a:cs typeface="Simplified Arabic" pitchFamily="18" charset="-78"/>
              </a:rPr>
              <a:t>اوزوبل</a:t>
            </a:r>
            <a:r>
              <a:rPr lang="ar-IQ" sz="2600" dirty="0">
                <a:latin typeface="Simplified Arabic" pitchFamily="18" charset="-78"/>
                <a:cs typeface="Simplified Arabic" pitchFamily="18" charset="-78"/>
              </a:rPr>
              <a:t> أن المنظمات المتقدمة يجب أن تعمل كنوع من </a:t>
            </a:r>
            <a:r>
              <a:rPr lang="ar-IQ" sz="2600" dirty="0" err="1">
                <a:latin typeface="Simplified Arabic" pitchFamily="18" charset="-78"/>
                <a:cs typeface="Simplified Arabic" pitchFamily="18" charset="-78"/>
              </a:rPr>
              <a:t>التسقيل</a:t>
            </a:r>
            <a:r>
              <a:rPr lang="ar-IQ" sz="2600" dirty="0">
                <a:latin typeface="Simplified Arabic" pitchFamily="18" charset="-78"/>
                <a:cs typeface="Simplified Arabic" pitchFamily="18" charset="-78"/>
              </a:rPr>
              <a:t> المعرفي</a:t>
            </a:r>
            <a:r>
              <a:rPr lang="en-US" sz="2600" dirty="0">
                <a:latin typeface="Simplified Arabic" pitchFamily="18" charset="-78"/>
                <a:cs typeface="Simplified Arabic" pitchFamily="18" charset="-78"/>
              </a:rPr>
              <a:t>Mental Scaffolding</a:t>
            </a:r>
            <a:r>
              <a:rPr lang="ar-IQ" sz="2600" dirty="0">
                <a:latin typeface="Simplified Arabic" pitchFamily="18" charset="-78"/>
                <a:cs typeface="Simplified Arabic" pitchFamily="18" charset="-78"/>
              </a:rPr>
              <a:t> ، إن هذه المنظمات تشبه كثيراً </a:t>
            </a:r>
            <a:r>
              <a:rPr lang="ar-IQ" sz="2600" dirty="0" err="1">
                <a:latin typeface="Simplified Arabic" pitchFamily="18" charset="-78"/>
                <a:cs typeface="Simplified Arabic" pitchFamily="18" charset="-78"/>
              </a:rPr>
              <a:t>السقالات</a:t>
            </a:r>
            <a:r>
              <a:rPr lang="ar-IQ" sz="2600" dirty="0">
                <a:latin typeface="Simplified Arabic" pitchFamily="18" charset="-78"/>
                <a:cs typeface="Simplified Arabic" pitchFamily="18" charset="-78"/>
              </a:rPr>
              <a:t> المستخدمة في عملية البناء والتي تقدم خدمات كبيرة للعامل مثل توسيع المدى الذي يتحرك فيه ، إنجاز عمل يستحيل إنجازه بدونها  فكما هو الحال في البناء فإن المنظمات المتقدمة تعمل على سد الفجوة بين ما يعرفه المتعلم وما </a:t>
            </a:r>
            <a:r>
              <a:rPr lang="ar-IQ" sz="2600" dirty="0" err="1">
                <a:latin typeface="Simplified Arabic" pitchFamily="18" charset="-78"/>
                <a:cs typeface="Simplified Arabic" pitchFamily="18" charset="-78"/>
              </a:rPr>
              <a:t>لايعرفه</a:t>
            </a:r>
            <a:r>
              <a:rPr lang="ar-IQ" sz="2600" dirty="0">
                <a:latin typeface="Simplified Arabic" pitchFamily="18" charset="-78"/>
                <a:cs typeface="Simplified Arabic" pitchFamily="18" charset="-78"/>
              </a:rPr>
              <a:t> ، فالمعلم الذي </a:t>
            </a:r>
            <a:r>
              <a:rPr lang="ar-IQ" sz="2600" dirty="0" err="1">
                <a:latin typeface="Simplified Arabic" pitchFamily="18" charset="-78"/>
                <a:cs typeface="Simplified Arabic" pitchFamily="18" charset="-78"/>
              </a:rPr>
              <a:t>بيدأ</a:t>
            </a:r>
            <a:r>
              <a:rPr lang="ar-IQ" sz="2600" dirty="0">
                <a:latin typeface="Simplified Arabic" pitchFamily="18" charset="-78"/>
                <a:cs typeface="Simplified Arabic" pitchFamily="18" charset="-78"/>
              </a:rPr>
              <a:t> حصته التدريسية بالمنظمات التقدمية يجعل المعلومات الجديدة مألوفة أكثر وذات معنى وسهلة الاسترجاع ، فقد أكد </a:t>
            </a:r>
            <a:r>
              <a:rPr lang="ar-IQ" sz="2600" dirty="0" err="1">
                <a:latin typeface="Simplified Arabic" pitchFamily="18" charset="-78"/>
                <a:cs typeface="Simplified Arabic" pitchFamily="18" charset="-78"/>
              </a:rPr>
              <a:t>اوزوبل</a:t>
            </a:r>
            <a:r>
              <a:rPr lang="ar-IQ" sz="2600" dirty="0">
                <a:latin typeface="Simplified Arabic" pitchFamily="18" charset="-78"/>
                <a:cs typeface="Simplified Arabic" pitchFamily="18" charset="-78"/>
              </a:rPr>
              <a:t> أن المنظم المتقدم يجب أن يقدم على مستوى عال من التجريد والعمومية والشمول ، إن هذا </a:t>
            </a:r>
            <a:r>
              <a:rPr lang="ar-IQ" sz="2600" dirty="0" err="1">
                <a:latin typeface="Simplified Arabic" pitchFamily="18" charset="-78"/>
                <a:cs typeface="Simplified Arabic" pitchFamily="18" charset="-78"/>
              </a:rPr>
              <a:t>الاجراء</a:t>
            </a:r>
            <a:r>
              <a:rPr lang="ar-IQ" sz="2600" dirty="0">
                <a:latin typeface="Simplified Arabic" pitchFamily="18" charset="-78"/>
                <a:cs typeface="Simplified Arabic" pitchFamily="18" charset="-78"/>
              </a:rPr>
              <a:t> يناسب التعلم الصفي ، لأن الطلبة غالباً يمتلكون </a:t>
            </a:r>
            <a:r>
              <a:rPr lang="ar-IQ" sz="2600" dirty="0" err="1">
                <a:latin typeface="Simplified Arabic" pitchFamily="18" charset="-78"/>
                <a:cs typeface="Simplified Arabic" pitchFamily="18" charset="-78"/>
              </a:rPr>
              <a:t>بنى</a:t>
            </a:r>
            <a:r>
              <a:rPr lang="ar-IQ" sz="2600" dirty="0">
                <a:latin typeface="Simplified Arabic" pitchFamily="18" charset="-78"/>
                <a:cs typeface="Simplified Arabic" pitchFamily="18" charset="-78"/>
              </a:rPr>
              <a:t> معرفية متقاربة </a:t>
            </a:r>
            <a:r>
              <a:rPr lang="ar-IQ" sz="2600" dirty="0" err="1">
                <a:latin typeface="Simplified Arabic" pitchFamily="18" charset="-78"/>
                <a:cs typeface="Simplified Arabic" pitchFamily="18" charset="-78"/>
              </a:rPr>
              <a:t>الى</a:t>
            </a:r>
            <a:r>
              <a:rPr lang="ar-IQ" sz="2600" dirty="0">
                <a:latin typeface="Simplified Arabic" pitchFamily="18" charset="-78"/>
                <a:cs typeface="Simplified Arabic" pitchFamily="18" charset="-78"/>
              </a:rPr>
              <a:t> حد ما ، ولن يكون أمراً عملياً وسهلاً أن يفكر المعلم بمنظمات متقدمة تخص كل واحد من الطلبة ، ولذلك فإن المنظم المتقدم العام والشامل </a:t>
            </a:r>
            <a:r>
              <a:rPr lang="ar-IQ" sz="2600" dirty="0" err="1">
                <a:latin typeface="Simplified Arabic" pitchFamily="18" charset="-78"/>
                <a:cs typeface="Simplified Arabic" pitchFamily="18" charset="-78"/>
              </a:rPr>
              <a:t>يلائم</a:t>
            </a:r>
            <a:r>
              <a:rPr lang="ar-IQ" sz="2600" dirty="0">
                <a:latin typeface="Simplified Arabic" pitchFamily="18" charset="-78"/>
                <a:cs typeface="Simplified Arabic" pitchFamily="18" charset="-78"/>
              </a:rPr>
              <a:t> غالبية الطلبة . </a:t>
            </a:r>
            <a:endParaRPr lang="en-US" sz="2600" dirty="0">
              <a:latin typeface="Simplified Arabic" pitchFamily="18" charset="-78"/>
              <a:cs typeface="Simplified Arabic" pitchFamily="18" charset="-78"/>
            </a:endParaRPr>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ar-SA" sz="2800" dirty="0">
                <a:latin typeface="Simplified Arabic" pitchFamily="18" charset="-78"/>
                <a:cs typeface="Simplified Arabic" pitchFamily="18" charset="-78"/>
              </a:rPr>
              <a:t>تمايز المنظمات المسبقة في نمطين هما:</a:t>
            </a:r>
            <a:endParaRPr lang="en-US" sz="2800" dirty="0">
              <a:latin typeface="Simplified Arabic" pitchFamily="18" charset="-78"/>
              <a:cs typeface="Simplified Arabic" pitchFamily="18" charset="-78"/>
            </a:endParaRPr>
          </a:p>
          <a:p>
            <a:pPr algn="just"/>
            <a:r>
              <a:rPr lang="ar-SA" sz="2800" b="1" dirty="0">
                <a:latin typeface="Simplified Arabic" pitchFamily="18" charset="-78"/>
                <a:cs typeface="Simplified Arabic" pitchFamily="18" charset="-78"/>
              </a:rPr>
              <a:t>نمط </a:t>
            </a:r>
            <a:r>
              <a:rPr lang="ar-SA" sz="2800" b="1" dirty="0" smtClean="0">
                <a:latin typeface="Simplified Arabic" pitchFamily="18" charset="-78"/>
                <a:cs typeface="Simplified Arabic" pitchFamily="18" charset="-78"/>
              </a:rPr>
              <a:t>المنظمات</a:t>
            </a:r>
            <a:r>
              <a:rPr lang="en-US" sz="2800" b="1" dirty="0" smtClean="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الشارحة</a:t>
            </a:r>
            <a:r>
              <a:rPr lang="en-US" sz="2800" b="1" dirty="0" smtClean="0">
                <a:latin typeface="Simplified Arabic" pitchFamily="18" charset="-78"/>
                <a:cs typeface="Simplified Arabic" pitchFamily="18" charset="-78"/>
              </a:rPr>
              <a:t>Explicative Advance </a:t>
            </a:r>
            <a:r>
              <a:rPr lang="en-US" sz="2800" b="1" dirty="0">
                <a:latin typeface="Simplified Arabic" pitchFamily="18" charset="-78"/>
                <a:cs typeface="Simplified Arabic" pitchFamily="18" charset="-78"/>
              </a:rPr>
              <a:t>Organizers</a:t>
            </a:r>
            <a:r>
              <a:rPr lang="ar-SA" sz="2800" b="1" dirty="0">
                <a:latin typeface="Simplified Arabic" pitchFamily="18" charset="-78"/>
                <a:cs typeface="Simplified Arabic" pitchFamily="18" charset="-78"/>
              </a:rPr>
              <a:t>  </a:t>
            </a:r>
            <a:endParaRPr lang="en-US" sz="2800" b="1"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تستخدم حين تكون المادة المراد تعلمها جديدة تماما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غير مألوفة للمتعلم، حيث تزوده ببناء تصوري لموضوع التعلم يمكن ربطه بتفاصيل ذلك الموضوع.</a:t>
            </a:r>
            <a:endParaRPr lang="en-US" sz="2800" dirty="0">
              <a:latin typeface="Simplified Arabic" pitchFamily="18" charset="-78"/>
              <a:cs typeface="Simplified Arabic" pitchFamily="18" charset="-78"/>
            </a:endParaRPr>
          </a:p>
          <a:p>
            <a:pPr algn="just"/>
            <a:r>
              <a:rPr lang="ar-SA" sz="2800" b="1" dirty="0">
                <a:latin typeface="Simplified Arabic" pitchFamily="18" charset="-78"/>
                <a:cs typeface="Simplified Arabic" pitchFamily="18" charset="-78"/>
              </a:rPr>
              <a:t>نمط </a:t>
            </a:r>
            <a:r>
              <a:rPr lang="ar-SA" sz="2800" b="1" dirty="0" smtClean="0">
                <a:latin typeface="Simplified Arabic" pitchFamily="18" charset="-78"/>
                <a:cs typeface="Simplified Arabic" pitchFamily="18" charset="-78"/>
              </a:rPr>
              <a:t>المنظمات المقارنة</a:t>
            </a:r>
            <a:r>
              <a:rPr lang="en-US" sz="2800" b="1" dirty="0" smtClean="0">
                <a:latin typeface="Simplified Arabic" pitchFamily="18" charset="-78"/>
                <a:cs typeface="Simplified Arabic" pitchFamily="18" charset="-78"/>
              </a:rPr>
              <a:t>Comparative Advance </a:t>
            </a:r>
            <a:r>
              <a:rPr lang="en-US" sz="2800" b="1" dirty="0">
                <a:latin typeface="Simplified Arabic" pitchFamily="18" charset="-78"/>
                <a:cs typeface="Simplified Arabic" pitchFamily="18" charset="-78"/>
              </a:rPr>
              <a:t>Organizers</a:t>
            </a:r>
            <a:r>
              <a:rPr lang="ar-SA" sz="2800" b="1" dirty="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 تستخدم </a:t>
            </a:r>
            <a:r>
              <a:rPr lang="ar-SA" sz="2800" dirty="0">
                <a:latin typeface="Simplified Arabic" pitchFamily="18" charset="-78"/>
                <a:cs typeface="Simplified Arabic" pitchFamily="18" charset="-78"/>
              </a:rPr>
              <a:t>حين تكون المادة موضوع التعلم </a:t>
            </a:r>
            <a:r>
              <a:rPr lang="ar-SA" sz="2800" dirty="0" err="1">
                <a:latin typeface="Simplified Arabic" pitchFamily="18" charset="-78"/>
                <a:cs typeface="Simplified Arabic" pitchFamily="18" charset="-78"/>
              </a:rPr>
              <a:t>مالوفة</a:t>
            </a:r>
            <a:r>
              <a:rPr lang="ar-SA" sz="2800" dirty="0">
                <a:latin typeface="Simplified Arabic" pitchFamily="18" charset="-78"/>
                <a:cs typeface="Simplified Arabic" pitchFamily="18" charset="-78"/>
              </a:rPr>
              <a:t> و من خصائص هذا النمط مساعدة المتعلم على إيجاد تكامل بين المفاهيم الجديدة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المفاهيم المشابهة لها في البناء المعرفي للفرد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مساعدته على التمييز بين الأفكار الجديدة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الأفكار القديمة الموجودة في بنائه المعرفي </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42910" y="357166"/>
            <a:ext cx="8143932" cy="5643603"/>
          </a:xfrm>
        </p:spPr>
        <p:style>
          <a:lnRef idx="1">
            <a:schemeClr val="accent6"/>
          </a:lnRef>
          <a:fillRef idx="3">
            <a:schemeClr val="accent6"/>
          </a:fillRef>
          <a:effectRef idx="2">
            <a:schemeClr val="accent6"/>
          </a:effectRef>
          <a:fontRef idx="minor">
            <a:schemeClr val="lt1"/>
          </a:fontRef>
        </p:style>
        <p:txBody>
          <a:bodyPr>
            <a:noAutofit/>
          </a:bodyPr>
          <a:lstStyle/>
          <a:p>
            <a:pPr algn="just"/>
            <a:r>
              <a:rPr lang="ar-IQ" sz="2800" b="1" dirty="0">
                <a:latin typeface="Simplified Arabic" pitchFamily="18" charset="-78"/>
                <a:cs typeface="Simplified Arabic" pitchFamily="18" charset="-78"/>
              </a:rPr>
              <a:t>4ــ التمايز التدريجي </a:t>
            </a:r>
            <a:r>
              <a:rPr lang="en-US" sz="2800" b="1" dirty="0">
                <a:latin typeface="Simplified Arabic" pitchFamily="18" charset="-78"/>
                <a:cs typeface="Simplified Arabic" pitchFamily="18" charset="-78"/>
              </a:rPr>
              <a:t>Progressive Differentiation</a:t>
            </a:r>
            <a:r>
              <a:rPr lang="ar-IQ" sz="2800" b="1" dirty="0">
                <a:latin typeface="Simplified Arabic" pitchFamily="18" charset="-78"/>
                <a:cs typeface="Simplified Arabic" pitchFamily="18" charset="-78"/>
              </a:rPr>
              <a:t>:</a:t>
            </a:r>
            <a:r>
              <a:rPr lang="ar-IQ"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يمثل هذا المفهوم واحد من أهم مفاهيم نظرية </a:t>
            </a:r>
            <a:r>
              <a:rPr lang="ar-SA" sz="2800" dirty="0" err="1">
                <a:latin typeface="Simplified Arabic" pitchFamily="18" charset="-78"/>
                <a:cs typeface="Simplified Arabic" pitchFamily="18" charset="-78"/>
              </a:rPr>
              <a:t>اوزوبل</a:t>
            </a:r>
            <a:r>
              <a:rPr lang="ar-SA" sz="2800" dirty="0">
                <a:latin typeface="Simplified Arabic" pitchFamily="18" charset="-78"/>
                <a:cs typeface="Simplified Arabic" pitchFamily="18" charset="-78"/>
              </a:rPr>
              <a:t> , حيث يرى انه يمكن تحليل أي فرع من فروع العلم إلى مفاهيم , وهكذا يمكن ترتيبها هرمياً من المفاهيم الرئيسية في قمة الهرم إلى المفاهيم الأساسية التي تليها , ثم المفاهيم الفرعية أسفل الهرم ، وهو خطوة تأتي بعد تقديم المنظم ، ‫وهي عملية تحليل </a:t>
            </a:r>
            <a:r>
              <a:rPr lang="ar-SA" sz="2800" dirty="0" err="1">
                <a:latin typeface="Simplified Arabic" pitchFamily="18" charset="-78"/>
                <a:cs typeface="Simplified Arabic" pitchFamily="18" charset="-78"/>
              </a:rPr>
              <a:t>الافكار</a:t>
            </a:r>
            <a:r>
              <a:rPr lang="ar-SA" sz="2800" dirty="0">
                <a:latin typeface="Simplified Arabic" pitchFamily="18" charset="-78"/>
                <a:cs typeface="Simplified Arabic" pitchFamily="18" charset="-78"/>
              </a:rPr>
              <a:t> الرئيسية إلى </a:t>
            </a:r>
            <a:r>
              <a:rPr lang="en-US" sz="2800" dirty="0">
                <a:latin typeface="Simplified Arabic" pitchFamily="18" charset="-78"/>
                <a:cs typeface="Simplified Arabic" pitchFamily="18" charset="-78"/>
              </a:rPr>
              <a:t>‫</a:t>
            </a:r>
            <a:r>
              <a:rPr lang="ar-SA" sz="2800" dirty="0" err="1" smtClean="0">
                <a:latin typeface="Simplified Arabic" pitchFamily="18" charset="-78"/>
                <a:cs typeface="Simplified Arabic" pitchFamily="18" charset="-78"/>
              </a:rPr>
              <a:t>الافكار</a:t>
            </a:r>
            <a:r>
              <a:rPr lang="ar-IQ" sz="2800" dirty="0" smtClean="0">
                <a:latin typeface="Simplified Arabic" pitchFamily="18" charset="-78"/>
                <a:cs typeface="Simplified Arabic" pitchFamily="18" charset="-78"/>
              </a:rPr>
              <a:t> </a:t>
            </a:r>
            <a:r>
              <a:rPr lang="ar-SA" sz="2800" dirty="0" err="1" smtClean="0">
                <a:latin typeface="Simplified Arabic" pitchFamily="18" charset="-78"/>
                <a:cs typeface="Simplified Arabic" pitchFamily="18" charset="-78"/>
              </a:rPr>
              <a:t>الاقل</a:t>
            </a:r>
            <a:r>
              <a:rPr lang="ar-SA" sz="2800" dirty="0" smtClean="0">
                <a:latin typeface="Simplified Arabic" pitchFamily="18" charset="-78"/>
                <a:cs typeface="Simplified Arabic" pitchFamily="18" charset="-78"/>
              </a:rPr>
              <a:t> </a:t>
            </a:r>
            <a:r>
              <a:rPr lang="ar-SA" sz="2800" dirty="0" err="1">
                <a:latin typeface="Simplified Arabic" pitchFamily="18" charset="-78"/>
                <a:cs typeface="Simplified Arabic" pitchFamily="18" charset="-78"/>
              </a:rPr>
              <a:t>فالاقل</a:t>
            </a:r>
            <a:r>
              <a:rPr lang="ar-SA" sz="2800" dirty="0">
                <a:latin typeface="Simplified Arabic" pitchFamily="18" charset="-78"/>
                <a:cs typeface="Simplified Arabic" pitchFamily="18" charset="-78"/>
              </a:rPr>
              <a:t>، ويكون بإظهار </a:t>
            </a:r>
            <a:r>
              <a:rPr lang="en-US" sz="2800" dirty="0">
                <a:latin typeface="Simplified Arabic" pitchFamily="18" charset="-78"/>
                <a:cs typeface="Simplified Arabic" pitchFamily="18" charset="-78"/>
              </a:rPr>
              <a:t>‫</a:t>
            </a:r>
            <a:r>
              <a:rPr lang="ar-SA" sz="2800" dirty="0">
                <a:latin typeface="Simplified Arabic" pitchFamily="18" charset="-78"/>
                <a:cs typeface="Simplified Arabic" pitchFamily="18" charset="-78"/>
              </a:rPr>
              <a:t>الفروق والتمييز بين </a:t>
            </a:r>
            <a:r>
              <a:rPr lang="ar-SA" sz="2800" dirty="0" err="1">
                <a:latin typeface="Simplified Arabic" pitchFamily="18" charset="-78"/>
                <a:cs typeface="Simplified Arabic" pitchFamily="18" charset="-78"/>
              </a:rPr>
              <a:t>الافكار</a:t>
            </a:r>
            <a:r>
              <a:rPr lang="ar-SA" sz="2800" dirty="0">
                <a:latin typeface="Simplified Arabic" pitchFamily="18" charset="-78"/>
                <a:cs typeface="Simplified Arabic" pitchFamily="18" charset="-78"/>
              </a:rPr>
              <a:t>، ويستمر‫هذا التمايز تدريجياً مع المفهوم العام ، </a:t>
            </a:r>
            <a:r>
              <a:rPr lang="en-US" sz="2800" dirty="0">
                <a:latin typeface="Simplified Arabic" pitchFamily="18" charset="-78"/>
                <a:cs typeface="Simplified Arabic" pitchFamily="18" charset="-78"/>
              </a:rPr>
              <a:t>‫</a:t>
            </a:r>
            <a:r>
              <a:rPr lang="ar-SA" sz="2800" dirty="0">
                <a:latin typeface="Simplified Arabic" pitchFamily="18" charset="-78"/>
                <a:cs typeface="Simplified Arabic" pitchFamily="18" charset="-78"/>
              </a:rPr>
              <a:t>والفكرة الرئيسة حتى يصل </a:t>
            </a:r>
            <a:r>
              <a:rPr lang="ar-SA" sz="2800" dirty="0" err="1">
                <a:latin typeface="Simplified Arabic" pitchFamily="18" charset="-78"/>
                <a:cs typeface="Simplified Arabic" pitchFamily="18" charset="-78"/>
              </a:rPr>
              <a:t>الى</a:t>
            </a:r>
            <a:r>
              <a:rPr lang="ar-SA" sz="2800" dirty="0">
                <a:latin typeface="Simplified Arabic" pitchFamily="18" charset="-78"/>
                <a:cs typeface="Simplified Arabic" pitchFamily="18" charset="-78"/>
              </a:rPr>
              <a:t> ‫مجموعة المفاهيم أو </a:t>
            </a:r>
            <a:r>
              <a:rPr lang="ar-SA" sz="2800" dirty="0" err="1">
                <a:latin typeface="Simplified Arabic" pitchFamily="18" charset="-78"/>
                <a:cs typeface="Simplified Arabic" pitchFamily="18" charset="-78"/>
              </a:rPr>
              <a:t>الافكارالاولية</a:t>
            </a:r>
            <a:r>
              <a:rPr lang="ar-SA" sz="2800" dirty="0">
                <a:latin typeface="Simplified Arabic" pitchFamily="18" charset="-78"/>
                <a:cs typeface="Simplified Arabic" pitchFamily="18" charset="-78"/>
              </a:rPr>
              <a:t>  </a:t>
            </a:r>
            <a:r>
              <a:rPr lang="ar-IQ" sz="2800" dirty="0">
                <a:latin typeface="Simplified Arabic" pitchFamily="18" charset="-78"/>
                <a:cs typeface="Simplified Arabic" pitchFamily="18" charset="-78"/>
              </a:rPr>
              <a:t>يتضمن هذا المبدأ عرض </a:t>
            </a:r>
            <a:r>
              <a:rPr lang="ar-IQ" sz="2800" dirty="0" err="1">
                <a:latin typeface="Simplified Arabic" pitchFamily="18" charset="-78"/>
                <a:cs typeface="Simplified Arabic" pitchFamily="18" charset="-78"/>
              </a:rPr>
              <a:t>الافكار</a:t>
            </a:r>
            <a:r>
              <a:rPr lang="ar-IQ" sz="2800" dirty="0">
                <a:latin typeface="Simplified Arabic" pitchFamily="18" charset="-78"/>
                <a:cs typeface="Simplified Arabic" pitchFamily="18" charset="-78"/>
              </a:rPr>
              <a:t> الرئيسة للمادة الدراسية </a:t>
            </a:r>
            <a:r>
              <a:rPr lang="ar-IQ" sz="2800" dirty="0" err="1">
                <a:latin typeface="Simplified Arabic" pitchFamily="18" charset="-78"/>
                <a:cs typeface="Simplified Arabic" pitchFamily="18" charset="-78"/>
              </a:rPr>
              <a:t>اولا</a:t>
            </a:r>
            <a:r>
              <a:rPr lang="ar-IQ" sz="2800" dirty="0">
                <a:latin typeface="Simplified Arabic" pitchFamily="18" charset="-78"/>
                <a:cs typeface="Simplified Arabic" pitchFamily="18" charset="-78"/>
              </a:rPr>
              <a:t> وتتبع بتفصيلات متدرجة ومحددة </a:t>
            </a:r>
            <a:r>
              <a:rPr lang="ar-SA" sz="2800" dirty="0" smtClean="0">
                <a:latin typeface="Simplified Arabic" pitchFamily="18" charset="-78"/>
                <a:cs typeface="Simplified Arabic" pitchFamily="18" charset="-78"/>
              </a:rPr>
              <a:t>وهو</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التعديل </a:t>
            </a:r>
            <a:r>
              <a:rPr lang="ar-SA" sz="2800" dirty="0">
                <a:latin typeface="Simplified Arabic" pitchFamily="18" charset="-78"/>
                <a:cs typeface="Simplified Arabic" pitchFamily="18" charset="-78"/>
              </a:rPr>
              <a:t>والتطوير المستمر للمفاهيم التي يملكها الفرد بحيث تصبح أكثر اتساعاً وعمومية وشمولية وكلما استمر الفرد في عملية التعلم ذي المعنى فإن المفاهيم الموجودة في البنية المعرفية تزداد وضوحاً وثباتاً</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428604"/>
            <a:ext cx="7715304" cy="5697559"/>
          </a:xfrm>
        </p:spPr>
        <p:style>
          <a:lnRef idx="1">
            <a:schemeClr val="accent6"/>
          </a:lnRef>
          <a:fillRef idx="3">
            <a:schemeClr val="accent6"/>
          </a:fillRef>
          <a:effectRef idx="2">
            <a:schemeClr val="accent6"/>
          </a:effectRef>
          <a:fontRef idx="minor">
            <a:schemeClr val="lt1"/>
          </a:fontRef>
        </p:style>
        <p:txBody>
          <a:bodyPr/>
          <a:lstStyle/>
          <a:p>
            <a:pPr algn="just"/>
            <a:r>
              <a:rPr lang="ar-IQ" sz="2800" b="1" dirty="0">
                <a:latin typeface="Simplified Arabic" pitchFamily="18" charset="-78"/>
                <a:cs typeface="Simplified Arabic" pitchFamily="18" charset="-78"/>
              </a:rPr>
              <a:t>5 </a:t>
            </a:r>
            <a:r>
              <a:rPr lang="ar-IQ" sz="2800" b="1" dirty="0" smtClean="0">
                <a:latin typeface="Simplified Arabic" pitchFamily="18" charset="-78"/>
                <a:cs typeface="Simplified Arabic" pitchFamily="18" charset="-78"/>
              </a:rPr>
              <a:t>ــ </a:t>
            </a:r>
            <a:r>
              <a:rPr lang="ar-IQ" sz="2800" b="1" dirty="0">
                <a:latin typeface="Simplified Arabic" pitchFamily="18" charset="-78"/>
                <a:cs typeface="Simplified Arabic" pitchFamily="18" charset="-78"/>
              </a:rPr>
              <a:t>التوفيق التكاملي </a:t>
            </a:r>
            <a:r>
              <a:rPr lang="en-US" sz="2800" b="1" dirty="0">
                <a:latin typeface="Simplified Arabic" pitchFamily="18" charset="-78"/>
                <a:cs typeface="Simplified Arabic" pitchFamily="18" charset="-78"/>
              </a:rPr>
              <a:t>Integrative Reconciliation </a:t>
            </a:r>
            <a:r>
              <a:rPr lang="ar-IQ" sz="2800" b="1" dirty="0">
                <a:latin typeface="Simplified Arabic" pitchFamily="18" charset="-78"/>
                <a:cs typeface="Simplified Arabic" pitchFamily="18" charset="-78"/>
              </a:rPr>
              <a:t>:</a:t>
            </a:r>
            <a:r>
              <a:rPr lang="ar-IQ" sz="2800" dirty="0">
                <a:latin typeface="Simplified Arabic" pitchFamily="18" charset="-78"/>
                <a:cs typeface="Simplified Arabic" pitchFamily="18" charset="-78"/>
              </a:rPr>
              <a:t> يتضمن هذا المبدأ ، ربط </a:t>
            </a:r>
            <a:r>
              <a:rPr lang="ar-IQ" sz="2800" dirty="0" err="1">
                <a:latin typeface="Simplified Arabic" pitchFamily="18" charset="-78"/>
                <a:cs typeface="Simplified Arabic" pitchFamily="18" charset="-78"/>
              </a:rPr>
              <a:t>الافكار</a:t>
            </a:r>
            <a:r>
              <a:rPr lang="ar-IQ" sz="2800" dirty="0">
                <a:latin typeface="Simplified Arabic" pitchFamily="18" charset="-78"/>
                <a:cs typeface="Simplified Arabic" pitchFamily="18" charset="-78"/>
              </a:rPr>
              <a:t> الجديدة بوعي من المحتوى الذي يتم تعلمه سابقاً ، ويتضمن ذلك إن المنهج المتتابع ينظم بطريقة إن التعلم المتتابع يتم ربطه بما تم عرضه في السابق ، </a:t>
            </a:r>
            <a:r>
              <a:rPr lang="ar-IQ" sz="2800" dirty="0" err="1">
                <a:latin typeface="Simplified Arabic" pitchFamily="18" charset="-78"/>
                <a:cs typeface="Simplified Arabic" pitchFamily="18" charset="-78"/>
              </a:rPr>
              <a:t>واذا</a:t>
            </a:r>
            <a:r>
              <a:rPr lang="ar-IQ" sz="2800" dirty="0">
                <a:latin typeface="Simplified Arabic" pitchFamily="18" charset="-78"/>
                <a:cs typeface="Simplified Arabic" pitchFamily="18" charset="-78"/>
              </a:rPr>
              <a:t> </a:t>
            </a:r>
            <a:r>
              <a:rPr lang="ar-IQ" sz="2800" dirty="0" err="1">
                <a:latin typeface="Simplified Arabic" pitchFamily="18" charset="-78"/>
                <a:cs typeface="Simplified Arabic" pitchFamily="18" charset="-78"/>
              </a:rPr>
              <a:t>ماتم</a:t>
            </a:r>
            <a:r>
              <a:rPr lang="ar-IQ" sz="2800" dirty="0">
                <a:latin typeface="Simplified Arabic" pitchFamily="18" charset="-78"/>
                <a:cs typeface="Simplified Arabic" pitchFamily="18" charset="-78"/>
              </a:rPr>
              <a:t> تحديد </a:t>
            </a:r>
            <a:r>
              <a:rPr lang="ar-IQ" sz="2800" dirty="0" err="1">
                <a:latin typeface="Simplified Arabic" pitchFamily="18" charset="-78"/>
                <a:cs typeface="Simplified Arabic" pitchFamily="18" charset="-78"/>
              </a:rPr>
              <a:t>مفاهيمية</a:t>
            </a:r>
            <a:r>
              <a:rPr lang="ar-IQ" sz="2800" dirty="0">
                <a:latin typeface="Simplified Arabic" pitchFamily="18" charset="-78"/>
                <a:cs typeface="Simplified Arabic" pitchFamily="18" charset="-78"/>
              </a:rPr>
              <a:t> كل المادة التعليمية التي تم عرضها وفق خطة التمايز التدريجي ، فأنه يتم إتباع ذلك </a:t>
            </a:r>
            <a:r>
              <a:rPr lang="ar-IQ" sz="2800" dirty="0" err="1">
                <a:latin typeface="Simplified Arabic" pitchFamily="18" charset="-78"/>
                <a:cs typeface="Simplified Arabic" pitchFamily="18" charset="-78"/>
              </a:rPr>
              <a:t>باستراتيجية</a:t>
            </a:r>
            <a:r>
              <a:rPr lang="ar-IQ" sz="2800" dirty="0">
                <a:latin typeface="Simplified Arabic" pitchFamily="18" charset="-78"/>
                <a:cs typeface="Simplified Arabic" pitchFamily="18" charset="-78"/>
              </a:rPr>
              <a:t> التوفيق التكاملي مع توافر نية المعلم من اجل تحقيق ذلك ، وبالتدريج وكنتيجة لتوظيف هذين المبدأين ، فأن المادة المتعلمة يتم بناؤها وإدماجها في ذهن المتعلم </a:t>
            </a:r>
            <a:r>
              <a:rPr lang="ar-IQ" dirty="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مراحل النموذج : </a:t>
            </a:r>
            <a:endParaRPr lang="ar-SA" dirty="0"/>
          </a:p>
        </p:txBody>
      </p:sp>
      <p:sp>
        <p:nvSpPr>
          <p:cNvPr id="3" name="عنصر نائب للمحتوى 2"/>
          <p:cNvSpPr>
            <a:spLocks noGrp="1"/>
          </p:cNvSpPr>
          <p:nvPr>
            <p:ph idx="1"/>
          </p:nvPr>
        </p:nvSpPr>
        <p:spPr>
          <a:xfrm>
            <a:off x="1435608" y="1643050"/>
            <a:ext cx="7494110" cy="4605350"/>
          </a:xfrm>
        </p:spPr>
        <p:style>
          <a:lnRef idx="1">
            <a:schemeClr val="accent6"/>
          </a:lnRef>
          <a:fillRef idx="3">
            <a:schemeClr val="accent6"/>
          </a:fillRef>
          <a:effectRef idx="2">
            <a:schemeClr val="accent6"/>
          </a:effectRef>
          <a:fontRef idx="minor">
            <a:schemeClr val="lt1"/>
          </a:fontRef>
        </p:style>
        <p:txBody>
          <a:bodyPr>
            <a:normAutofit fontScale="92500" lnSpcReduction="10000"/>
          </a:bodyPr>
          <a:lstStyle/>
          <a:p>
            <a:pPr algn="just"/>
            <a:r>
              <a:rPr lang="ar-SA" dirty="0" smtClean="0"/>
              <a:t> </a:t>
            </a:r>
            <a:r>
              <a:rPr lang="ar-SA" sz="3000" dirty="0">
                <a:latin typeface="Simplified Arabic" pitchFamily="18" charset="-78"/>
                <a:cs typeface="Simplified Arabic" pitchFamily="18" charset="-78"/>
              </a:rPr>
              <a:t>حدد ثلاثة مراحل أساسية </a:t>
            </a:r>
            <a:r>
              <a:rPr lang="ar-IQ" sz="3000" dirty="0" smtClean="0">
                <a:latin typeface="Simplified Arabic" pitchFamily="18" charset="-78"/>
                <a:cs typeface="Simplified Arabic" pitchFamily="18" charset="-78"/>
              </a:rPr>
              <a:t>للنموذج </a:t>
            </a:r>
            <a:r>
              <a:rPr lang="ar-SA" sz="3000" dirty="0" smtClean="0">
                <a:latin typeface="Simplified Arabic" pitchFamily="18" charset="-78"/>
                <a:cs typeface="Simplified Arabic" pitchFamily="18" charset="-78"/>
              </a:rPr>
              <a:t>هي</a:t>
            </a:r>
            <a:r>
              <a:rPr lang="ar-SA" sz="3000" dirty="0">
                <a:latin typeface="Simplified Arabic" pitchFamily="18" charset="-78"/>
                <a:cs typeface="Simplified Arabic" pitchFamily="18" charset="-78"/>
              </a:rPr>
              <a:t>:</a:t>
            </a:r>
            <a:endParaRPr lang="en-US" sz="3000" dirty="0">
              <a:latin typeface="Simplified Arabic" pitchFamily="18" charset="-78"/>
              <a:cs typeface="Simplified Arabic" pitchFamily="18" charset="-78"/>
            </a:endParaRPr>
          </a:p>
          <a:p>
            <a:pPr algn="just"/>
            <a:r>
              <a:rPr lang="ar-SA" sz="3000" b="1" dirty="0">
                <a:latin typeface="Simplified Arabic" pitchFamily="18" charset="-78"/>
                <a:cs typeface="Simplified Arabic" pitchFamily="18" charset="-78"/>
              </a:rPr>
              <a:t>المرحلة الأولى:</a:t>
            </a:r>
            <a:r>
              <a:rPr lang="ar-SA" sz="3000" dirty="0">
                <a:latin typeface="Simplified Arabic" pitchFamily="18" charset="-78"/>
                <a:cs typeface="Simplified Arabic" pitchFamily="18" charset="-78"/>
              </a:rPr>
              <a:t> تقديم المنظم المتقدم </a:t>
            </a:r>
            <a:r>
              <a:rPr lang="ar-SA" sz="3000" dirty="0" err="1">
                <a:latin typeface="Simplified Arabic" pitchFamily="18" charset="-78"/>
                <a:cs typeface="Simplified Arabic" pitchFamily="18" charset="-78"/>
              </a:rPr>
              <a:t>و</a:t>
            </a:r>
            <a:r>
              <a:rPr lang="ar-SA" sz="3000" dirty="0">
                <a:latin typeface="Simplified Arabic" pitchFamily="18" charset="-78"/>
                <a:cs typeface="Simplified Arabic" pitchFamily="18" charset="-78"/>
              </a:rPr>
              <a:t> تتضمن النشاطات التالية:</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 توضيح أهداف الدرس.</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 تقديم المنظم المتقدم.</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 استشارة وعي المتعلم بالمعرفة ذات العلاقة.</a:t>
            </a:r>
            <a:endParaRPr lang="en-US" sz="3000" dirty="0">
              <a:latin typeface="Simplified Arabic" pitchFamily="18" charset="-78"/>
              <a:cs typeface="Simplified Arabic" pitchFamily="18" charset="-78"/>
            </a:endParaRPr>
          </a:p>
          <a:p>
            <a:pPr algn="just"/>
            <a:r>
              <a:rPr lang="ar-SA" sz="3000" b="1" dirty="0">
                <a:latin typeface="Simplified Arabic" pitchFamily="18" charset="-78"/>
                <a:cs typeface="Simplified Arabic" pitchFamily="18" charset="-78"/>
              </a:rPr>
              <a:t>المرحلة الثانية: </a:t>
            </a:r>
            <a:r>
              <a:rPr lang="ar-SA" sz="3000" dirty="0">
                <a:latin typeface="Simplified Arabic" pitchFamily="18" charset="-78"/>
                <a:cs typeface="Simplified Arabic" pitchFamily="18" charset="-78"/>
              </a:rPr>
              <a:t>تقديم المادة الدراسية </a:t>
            </a:r>
            <a:r>
              <a:rPr lang="ar-SA" sz="3000" dirty="0" err="1">
                <a:latin typeface="Simplified Arabic" pitchFamily="18" charset="-78"/>
                <a:cs typeface="Simplified Arabic" pitchFamily="18" charset="-78"/>
              </a:rPr>
              <a:t>و</a:t>
            </a:r>
            <a:r>
              <a:rPr lang="ar-SA" sz="3000" dirty="0">
                <a:latin typeface="Simplified Arabic" pitchFamily="18" charset="-78"/>
                <a:cs typeface="Simplified Arabic" pitchFamily="18" charset="-78"/>
              </a:rPr>
              <a:t> تتضمن إجراءين هما:</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 إظهار البنية التنظيمية للمادة الدراسية وبيان تسلسلها المنطقي.</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 الاحتفاظ بانتباه الطلاب طيلة فترة تقديم المادة التعليمية.</a:t>
            </a:r>
            <a:endParaRPr lang="en-US" sz="3000" dirty="0">
              <a:latin typeface="Simplified Arabic" pitchFamily="18" charset="-78"/>
              <a:cs typeface="Simplified Arabic" pitchFamily="18" charset="-78"/>
            </a:endParaRPr>
          </a:p>
          <a:p>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714356"/>
            <a:ext cx="7715304" cy="5411807"/>
          </a:xfrm>
        </p:spPr>
        <p:style>
          <a:lnRef idx="1">
            <a:schemeClr val="accent6"/>
          </a:lnRef>
          <a:fillRef idx="3">
            <a:schemeClr val="accent6"/>
          </a:fillRef>
          <a:effectRef idx="2">
            <a:schemeClr val="accent6"/>
          </a:effectRef>
          <a:fontRef idx="minor">
            <a:schemeClr val="lt1"/>
          </a:fontRef>
        </p:style>
        <p:txBody>
          <a:bodyPr/>
          <a:lstStyle/>
          <a:p>
            <a:pPr algn="just"/>
            <a:r>
              <a:rPr lang="ar-SA" sz="2800" b="1" dirty="0">
                <a:latin typeface="Simplified Arabic" pitchFamily="18" charset="-78"/>
                <a:cs typeface="Simplified Arabic" pitchFamily="18" charset="-78"/>
              </a:rPr>
              <a:t>المرحلة الثالثة:</a:t>
            </a:r>
            <a:r>
              <a:rPr lang="ar-SA" sz="2800" dirty="0">
                <a:latin typeface="Simplified Arabic" pitchFamily="18" charset="-78"/>
                <a:cs typeface="Simplified Arabic" pitchFamily="18" charset="-78"/>
              </a:rPr>
              <a:t> تقوية التنظيم المعرفي،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تهدف إلى تثبيت المادة الدراسية الجديدة في بنية المتعلم المعرفية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تتضمن مجموعة من النشاطات التعليمية قد يندمج بعضها في المرحلة الثانية أثناء تنفيذ عملية التعليم في سياق صفي طبيعي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أهم الإجراءات التي يجب أن يؤديها المدرس في هذه المرحلة هي:</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ا- </a:t>
            </a:r>
            <a:r>
              <a:rPr lang="ar-SA" sz="2800" dirty="0" err="1">
                <a:latin typeface="Simplified Arabic" pitchFamily="18" charset="-78"/>
                <a:cs typeface="Simplified Arabic" pitchFamily="18" charset="-78"/>
              </a:rPr>
              <a:t>استخدام</a:t>
            </a:r>
            <a:r>
              <a:rPr lang="ar-SA" sz="2800" dirty="0">
                <a:latin typeface="Simplified Arabic" pitchFamily="18" charset="-78"/>
                <a:cs typeface="Simplified Arabic" pitchFamily="18" charset="-78"/>
              </a:rPr>
              <a:t> مبادئ التوفيق </a:t>
            </a:r>
            <a:r>
              <a:rPr lang="ar-SA" sz="2800" dirty="0" err="1">
                <a:latin typeface="Simplified Arabic" pitchFamily="18" charset="-78"/>
                <a:cs typeface="Simplified Arabic" pitchFamily="18" charset="-78"/>
              </a:rPr>
              <a:t>الدمجي</a:t>
            </a:r>
            <a:r>
              <a:rPr lang="ar-SA" sz="2800" dirty="0">
                <a:latin typeface="Simplified Arabic" pitchFamily="18" charset="-78"/>
                <a:cs typeface="Simplified Arabic" pitchFamily="18" charset="-78"/>
              </a:rPr>
              <a:t>.</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ب- حث التعلم الاستقبالي النشط.</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ج- استخدام المنحى النقدي.</a:t>
            </a:r>
            <a:endParaRPr lang="en-US" sz="2800"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د- التوضيح.</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تطبيقات النموذج :</a:t>
            </a:r>
            <a:endParaRPr lang="ar-SA" dirty="0"/>
          </a:p>
        </p:txBody>
      </p:sp>
      <p:sp>
        <p:nvSpPr>
          <p:cNvPr id="3" name="عنصر نائب للمحتوى 2"/>
          <p:cNvSpPr>
            <a:spLocks noGrp="1"/>
          </p:cNvSpPr>
          <p:nvPr>
            <p:ph idx="1"/>
          </p:nvPr>
        </p:nvSpPr>
        <p:spPr>
          <a:xfrm>
            <a:off x="1435608" y="1714488"/>
            <a:ext cx="7422672" cy="4533912"/>
          </a:xfrm>
        </p:spPr>
        <p:style>
          <a:lnRef idx="1">
            <a:schemeClr val="accent6"/>
          </a:lnRef>
          <a:fillRef idx="3">
            <a:schemeClr val="accent6"/>
          </a:fillRef>
          <a:effectRef idx="2">
            <a:schemeClr val="accent6"/>
          </a:effectRef>
          <a:fontRef idx="minor">
            <a:schemeClr val="lt1"/>
          </a:fontRef>
        </p:style>
        <p:txBody>
          <a:bodyPr>
            <a:normAutofit/>
          </a:bodyPr>
          <a:lstStyle/>
          <a:p>
            <a:r>
              <a:rPr lang="ar-SA" sz="2400" dirty="0">
                <a:latin typeface="Simplified Arabic" pitchFamily="18" charset="-78"/>
                <a:cs typeface="Simplified Arabic" pitchFamily="18" charset="-78"/>
              </a:rPr>
              <a:t>من </a:t>
            </a:r>
            <a:r>
              <a:rPr lang="ar-SA" sz="2400" dirty="0" err="1">
                <a:latin typeface="Simplified Arabic" pitchFamily="18" charset="-78"/>
                <a:cs typeface="Simplified Arabic" pitchFamily="18" charset="-78"/>
              </a:rPr>
              <a:t>اهم</a:t>
            </a:r>
            <a:r>
              <a:rPr lang="ar-SA" sz="2400" dirty="0">
                <a:latin typeface="Simplified Arabic" pitchFamily="18" charset="-78"/>
                <a:cs typeface="Simplified Arabic" pitchFamily="18" charset="-78"/>
              </a:rPr>
              <a:t> التطبيقات التربوية التي يمكن الاستفادة منها من نظرية </a:t>
            </a:r>
            <a:r>
              <a:rPr lang="ar-SA" sz="2400" dirty="0" err="1">
                <a:latin typeface="Simplified Arabic" pitchFamily="18" charset="-78"/>
                <a:cs typeface="Simplified Arabic" pitchFamily="18" charset="-78"/>
              </a:rPr>
              <a:t>اوزوبل</a:t>
            </a:r>
            <a:r>
              <a:rPr lang="ar-SA" sz="2400" dirty="0">
                <a:latin typeface="Simplified Arabic" pitchFamily="18" charset="-78"/>
                <a:cs typeface="Simplified Arabic" pitchFamily="18" charset="-78"/>
              </a:rPr>
              <a:t> في العملية التعليمية </a:t>
            </a:r>
            <a:r>
              <a:rPr lang="ar-SA" sz="2400" dirty="0" err="1">
                <a:latin typeface="Simplified Arabic" pitchFamily="18" charset="-78"/>
                <a:cs typeface="Simplified Arabic" pitchFamily="18" charset="-78"/>
              </a:rPr>
              <a:t>كالاتي</a:t>
            </a:r>
            <a:r>
              <a:rPr lang="ar-SA" sz="2400" dirty="0">
                <a:latin typeface="Simplified Arabic" pitchFamily="18" charset="-78"/>
                <a:cs typeface="Simplified Arabic" pitchFamily="18" charset="-78"/>
              </a:rPr>
              <a:t> : </a:t>
            </a:r>
            <a:endParaRPr lang="en-US" sz="24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استراتيجيات تدرس حديثة في تدريس العلوم وقد كانت مبنية على نظرية </a:t>
            </a:r>
            <a:r>
              <a:rPr lang="ar-SA" sz="2800" dirty="0" err="1">
                <a:latin typeface="Simplified Arabic" pitchFamily="18" charset="-78"/>
                <a:cs typeface="Simplified Arabic" pitchFamily="18" charset="-78"/>
              </a:rPr>
              <a:t>أوزوبل</a:t>
            </a:r>
            <a:r>
              <a:rPr lang="ar-SA" sz="2800" dirty="0">
                <a:latin typeface="Simplified Arabic" pitchFamily="18" charset="-78"/>
                <a:cs typeface="Simplified Arabic" pitchFamily="18" charset="-78"/>
              </a:rPr>
              <a:t> للتمثيل المعرفي وتعرف باستراتيجيات " المعرفة الخارقة</a:t>
            </a:r>
            <a:r>
              <a:rPr lang="en-US" sz="2800" dirty="0">
                <a:latin typeface="Simplified Arabic" pitchFamily="18" charset="-78"/>
                <a:cs typeface="Simplified Arabic" pitchFamily="18" charset="-78"/>
              </a:rPr>
              <a:t> " Meta Cognitive Strategies </a:t>
            </a:r>
          </a:p>
          <a:p>
            <a:r>
              <a:rPr lang="ar-SA" sz="2800" dirty="0">
                <a:latin typeface="Simplified Arabic" pitchFamily="18" charset="-78"/>
                <a:cs typeface="Simplified Arabic" pitchFamily="18" charset="-78"/>
              </a:rPr>
              <a:t>1ـــ خرائط المفاهيم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2ـــ شبكات المفاهيم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3 ـــ الرسوم التخطيطية ذات الشكل</a:t>
            </a:r>
            <a:r>
              <a:rPr lang="en-US" sz="2800" dirty="0">
                <a:latin typeface="Simplified Arabic" pitchFamily="18" charset="-78"/>
                <a:cs typeface="Simplified Arabic" pitchFamily="18" charset="-78"/>
              </a:rPr>
              <a:t>v .</a:t>
            </a:r>
          </a:p>
          <a:p>
            <a:r>
              <a:rPr lang="ar-SA" sz="2800" dirty="0">
                <a:latin typeface="Simplified Arabic" pitchFamily="18" charset="-78"/>
                <a:cs typeface="Simplified Arabic" pitchFamily="18" charset="-78"/>
              </a:rPr>
              <a:t>4ـــ الرسوم التخطيطية الدائرية للمفهوم </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28662" y="642918"/>
            <a:ext cx="7929618" cy="5483245"/>
          </a:xfrm>
        </p:spPr>
        <p:style>
          <a:lnRef idx="1">
            <a:schemeClr val="accent6"/>
          </a:lnRef>
          <a:fillRef idx="3">
            <a:schemeClr val="accent6"/>
          </a:fillRef>
          <a:effectRef idx="2">
            <a:schemeClr val="accent6"/>
          </a:effectRef>
          <a:fontRef idx="minor">
            <a:schemeClr val="lt1"/>
          </a:fontRef>
        </p:style>
        <p:txBody>
          <a:bodyPr>
            <a:normAutofit fontScale="77500" lnSpcReduction="20000"/>
          </a:bodyPr>
          <a:lstStyle/>
          <a:p>
            <a:pPr algn="just"/>
            <a:r>
              <a:rPr lang="ar-IQ" dirty="0">
                <a:latin typeface="Simplified Arabic" pitchFamily="18" charset="-78"/>
                <a:cs typeface="Simplified Arabic" pitchFamily="18" charset="-78"/>
              </a:rPr>
              <a:t>ويمكن تلخيص استخدام </a:t>
            </a:r>
            <a:r>
              <a:rPr lang="ar-IQ" dirty="0" err="1">
                <a:latin typeface="Simplified Arabic" pitchFamily="18" charset="-78"/>
                <a:cs typeface="Simplified Arabic" pitchFamily="18" charset="-78"/>
              </a:rPr>
              <a:t>افكار</a:t>
            </a:r>
            <a:r>
              <a:rPr lang="ar-IQ" dirty="0">
                <a:latin typeface="Simplified Arabic" pitchFamily="18" charset="-78"/>
                <a:cs typeface="Simplified Arabic" pitchFamily="18" charset="-78"/>
              </a:rPr>
              <a:t> </a:t>
            </a:r>
            <a:r>
              <a:rPr lang="ar-IQ" dirty="0" err="1">
                <a:latin typeface="Simplified Arabic" pitchFamily="18" charset="-78"/>
                <a:cs typeface="Simplified Arabic" pitchFamily="18" charset="-78"/>
              </a:rPr>
              <a:t>اوزوبل</a:t>
            </a:r>
            <a:r>
              <a:rPr lang="ar-IQ" dirty="0">
                <a:latin typeface="Simplified Arabic" pitchFamily="18" charset="-78"/>
                <a:cs typeface="Simplified Arabic" pitchFamily="18" charset="-78"/>
              </a:rPr>
              <a:t> في التعلم الصفي </a:t>
            </a:r>
            <a:r>
              <a:rPr lang="ar-IQ" dirty="0" err="1">
                <a:latin typeface="Simplified Arabic" pitchFamily="18" charset="-78"/>
                <a:cs typeface="Simplified Arabic" pitchFamily="18" charset="-78"/>
              </a:rPr>
              <a:t>كالاتي</a:t>
            </a:r>
            <a:r>
              <a:rPr lang="ar-IQ" dirty="0">
                <a:latin typeface="Simplified Arabic" pitchFamily="18" charset="-78"/>
                <a:cs typeface="Simplified Arabic" pitchFamily="18" charset="-78"/>
              </a:rPr>
              <a:t> :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1ــ استخدام المنظم المتقدم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أ ـــ إعطاء قائمة من التعريفات للمفردات </a:t>
            </a:r>
            <a:r>
              <a:rPr lang="ar-IQ" dirty="0" err="1">
                <a:latin typeface="Simplified Arabic" pitchFamily="18" charset="-78"/>
                <a:cs typeface="Simplified Arabic" pitchFamily="18" charset="-78"/>
              </a:rPr>
              <a:t>الاكثر</a:t>
            </a:r>
            <a:r>
              <a:rPr lang="ar-IQ" dirty="0">
                <a:latin typeface="Simplified Arabic" pitchFamily="18" charset="-78"/>
                <a:cs typeface="Simplified Arabic" pitchFamily="18" charset="-78"/>
              </a:rPr>
              <a:t> </a:t>
            </a:r>
            <a:r>
              <a:rPr lang="ar-IQ" dirty="0" err="1">
                <a:latin typeface="Simplified Arabic" pitchFamily="18" charset="-78"/>
                <a:cs typeface="Simplified Arabic" pitchFamily="18" charset="-78"/>
              </a:rPr>
              <a:t>اهمية</a:t>
            </a:r>
            <a:r>
              <a:rPr lang="ar-IQ" dirty="0">
                <a:latin typeface="Simplified Arabic" pitchFamily="18" charset="-78"/>
                <a:cs typeface="Simplified Arabic" pitchFamily="18" charset="-78"/>
              </a:rPr>
              <a:t> والتي سيتم استخدامها في الدرس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ب ــ صف باختيار المفاهيم الرئيسية التي تريد مناقشتها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2 ـــ استخدام عدداً من </a:t>
            </a:r>
            <a:r>
              <a:rPr lang="ar-IQ" dirty="0" err="1">
                <a:latin typeface="Simplified Arabic" pitchFamily="18" charset="-78"/>
                <a:cs typeface="Simplified Arabic" pitchFamily="18" charset="-78"/>
              </a:rPr>
              <a:t>الامثلة</a:t>
            </a:r>
            <a:r>
              <a:rPr lang="ar-IQ" dirty="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أ ـــ أطلب إلى الطلبة أن يقدموا أمثلة عن موضوع التعلم بما يتعلق بمن حولهم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ب ــ أعط أصنافاً متعددة من النباتات والحيوانات والتي تمت مناقشتها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3ـــ </a:t>
            </a:r>
            <a:r>
              <a:rPr lang="ar-IQ" dirty="0" err="1">
                <a:latin typeface="Simplified Arabic" pitchFamily="18" charset="-78"/>
                <a:cs typeface="Simplified Arabic" pitchFamily="18" charset="-78"/>
              </a:rPr>
              <a:t>ركزعلى</a:t>
            </a:r>
            <a:r>
              <a:rPr lang="ar-IQ" dirty="0">
                <a:latin typeface="Simplified Arabic" pitchFamily="18" charset="-78"/>
                <a:cs typeface="Simplified Arabic" pitchFamily="18" charset="-78"/>
              </a:rPr>
              <a:t> التشابهات والاختلافات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أ ــ </a:t>
            </a:r>
            <a:r>
              <a:rPr lang="ar-IQ" dirty="0" err="1">
                <a:latin typeface="Simplified Arabic" pitchFamily="18" charset="-78"/>
                <a:cs typeface="Simplified Arabic" pitchFamily="18" charset="-78"/>
              </a:rPr>
              <a:t>إطلب</a:t>
            </a:r>
            <a:r>
              <a:rPr lang="ar-IQ" dirty="0">
                <a:latin typeface="Simplified Arabic" pitchFamily="18" charset="-78"/>
                <a:cs typeface="Simplified Arabic" pitchFamily="18" charset="-78"/>
              </a:rPr>
              <a:t> </a:t>
            </a:r>
            <a:r>
              <a:rPr lang="ar-IQ" dirty="0" err="1">
                <a:latin typeface="Simplified Arabic" pitchFamily="18" charset="-78"/>
                <a:cs typeface="Simplified Arabic" pitchFamily="18" charset="-78"/>
              </a:rPr>
              <a:t>الى</a:t>
            </a:r>
            <a:r>
              <a:rPr lang="ar-IQ" dirty="0">
                <a:latin typeface="Simplified Arabic" pitchFamily="18" charset="-78"/>
                <a:cs typeface="Simplified Arabic" pitchFamily="18" charset="-78"/>
              </a:rPr>
              <a:t> الطلبة </a:t>
            </a:r>
            <a:r>
              <a:rPr lang="ar-IQ" dirty="0" err="1">
                <a:latin typeface="Simplified Arabic" pitchFamily="18" charset="-78"/>
                <a:cs typeface="Simplified Arabic" pitchFamily="18" charset="-78"/>
              </a:rPr>
              <a:t>ان</a:t>
            </a:r>
            <a:r>
              <a:rPr lang="ar-IQ" dirty="0">
                <a:latin typeface="Simplified Arabic" pitchFamily="18" charset="-78"/>
                <a:cs typeface="Simplified Arabic" pitchFamily="18" charset="-78"/>
              </a:rPr>
              <a:t> يعطوا طرقاً مختلفة لتضيف </a:t>
            </a:r>
            <a:r>
              <a:rPr lang="ar-IQ" dirty="0" err="1">
                <a:latin typeface="Simplified Arabic" pitchFamily="18" charset="-78"/>
                <a:cs typeface="Simplified Arabic" pitchFamily="18" charset="-78"/>
              </a:rPr>
              <a:t>للاشياء</a:t>
            </a:r>
            <a:r>
              <a:rPr lang="ar-IQ" dirty="0">
                <a:latin typeface="Simplified Arabic" pitchFamily="18" charset="-78"/>
                <a:cs typeface="Simplified Arabic" pitchFamily="18" charset="-78"/>
              </a:rPr>
              <a:t> التي تتشابه </a:t>
            </a:r>
            <a:r>
              <a:rPr lang="ar-IQ" dirty="0" err="1">
                <a:latin typeface="Simplified Arabic" pitchFamily="18" charset="-78"/>
                <a:cs typeface="Simplified Arabic" pitchFamily="18" charset="-78"/>
              </a:rPr>
              <a:t>والاشياء</a:t>
            </a:r>
            <a:r>
              <a:rPr lang="ar-IQ" dirty="0">
                <a:latin typeface="Simplified Arabic" pitchFamily="18" charset="-78"/>
                <a:cs typeface="Simplified Arabic" pitchFamily="18" charset="-78"/>
              </a:rPr>
              <a:t> التي تختلف فيها هذه الطرق .</a:t>
            </a:r>
            <a:endParaRPr lang="en-US" dirty="0">
              <a:latin typeface="Simplified Arabic" pitchFamily="18" charset="-78"/>
              <a:cs typeface="Simplified Arabic" pitchFamily="18" charset="-78"/>
            </a:endParaRPr>
          </a:p>
          <a:p>
            <a:pPr algn="just"/>
            <a:r>
              <a:rPr lang="ar-IQ" dirty="0">
                <a:latin typeface="Simplified Arabic" pitchFamily="18" charset="-78"/>
                <a:cs typeface="Simplified Arabic" pitchFamily="18" charset="-78"/>
              </a:rPr>
              <a:t>ب ــ </a:t>
            </a:r>
            <a:r>
              <a:rPr lang="ar-IQ" dirty="0" err="1">
                <a:latin typeface="Simplified Arabic" pitchFamily="18" charset="-78"/>
                <a:cs typeface="Simplified Arabic" pitchFamily="18" charset="-78"/>
              </a:rPr>
              <a:t>إطلب</a:t>
            </a:r>
            <a:r>
              <a:rPr lang="ar-IQ" dirty="0">
                <a:latin typeface="Simplified Arabic" pitchFamily="18" charset="-78"/>
                <a:cs typeface="Simplified Arabic" pitchFamily="18" charset="-78"/>
              </a:rPr>
              <a:t> </a:t>
            </a:r>
            <a:r>
              <a:rPr lang="ar-IQ" dirty="0" err="1">
                <a:latin typeface="Simplified Arabic" pitchFamily="18" charset="-78"/>
                <a:cs typeface="Simplified Arabic" pitchFamily="18" charset="-78"/>
              </a:rPr>
              <a:t>الى</a:t>
            </a:r>
            <a:r>
              <a:rPr lang="ar-IQ" dirty="0">
                <a:latin typeface="Simplified Arabic" pitchFamily="18" charset="-78"/>
                <a:cs typeface="Simplified Arabic" pitchFamily="18" charset="-78"/>
              </a:rPr>
              <a:t> الطلبة </a:t>
            </a:r>
            <a:r>
              <a:rPr lang="ar-IQ" dirty="0" err="1">
                <a:latin typeface="Simplified Arabic" pitchFamily="18" charset="-78"/>
                <a:cs typeface="Simplified Arabic" pitchFamily="18" charset="-78"/>
              </a:rPr>
              <a:t>ان</a:t>
            </a:r>
            <a:r>
              <a:rPr lang="ar-IQ" dirty="0">
                <a:latin typeface="Simplified Arabic" pitchFamily="18" charset="-78"/>
                <a:cs typeface="Simplified Arabic" pitchFamily="18" charset="-78"/>
              </a:rPr>
              <a:t> يعطوك طريقة لكي يجعلوا العنكبوت مثلاً </a:t>
            </a:r>
            <a:r>
              <a:rPr lang="ar-IQ" dirty="0" err="1">
                <a:latin typeface="Simplified Arabic" pitchFamily="18" charset="-78"/>
                <a:cs typeface="Simplified Arabic" pitchFamily="18" charset="-78"/>
              </a:rPr>
              <a:t>يلائم</a:t>
            </a:r>
            <a:r>
              <a:rPr lang="ar-IQ" dirty="0">
                <a:latin typeface="Simplified Arabic" pitchFamily="18" charset="-78"/>
                <a:cs typeface="Simplified Arabic" pitchFamily="18" charset="-78"/>
              </a:rPr>
              <a:t> تصنيفاً آخر من الحشرات .</a:t>
            </a:r>
            <a:endParaRPr lang="en-US" dirty="0">
              <a:latin typeface="Simplified Arabic" pitchFamily="18" charset="-78"/>
              <a:cs typeface="Simplified Arabic" pitchFamily="18" charset="-78"/>
            </a:endParaRPr>
          </a:p>
          <a:p>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normAutofit/>
          </a:bodyPr>
          <a:lstStyle/>
          <a:p>
            <a:r>
              <a:rPr lang="ar-IQ" sz="2800" dirty="0">
                <a:latin typeface="Simplified Arabic" pitchFamily="18" charset="-78"/>
                <a:cs typeface="Simplified Arabic" pitchFamily="18" charset="-78"/>
              </a:rPr>
              <a:t>4 ــ </a:t>
            </a:r>
            <a:r>
              <a:rPr lang="ar-IQ" sz="2800" dirty="0" err="1">
                <a:latin typeface="Simplified Arabic" pitchFamily="18" charset="-78"/>
                <a:cs typeface="Simplified Arabic" pitchFamily="18" charset="-78"/>
              </a:rPr>
              <a:t>إعرض</a:t>
            </a:r>
            <a:r>
              <a:rPr lang="ar-IQ" sz="2800" dirty="0">
                <a:latin typeface="Simplified Arabic" pitchFamily="18" charset="-78"/>
                <a:cs typeface="Simplified Arabic" pitchFamily="18" charset="-78"/>
              </a:rPr>
              <a:t> المواد بطريقة منظمة </a:t>
            </a:r>
            <a:endParaRPr lang="en-US" sz="2800" dirty="0">
              <a:latin typeface="Simplified Arabic" pitchFamily="18" charset="-78"/>
              <a:cs typeface="Simplified Arabic" pitchFamily="18" charset="-78"/>
            </a:endParaRPr>
          </a:p>
          <a:p>
            <a:r>
              <a:rPr lang="ar-IQ" sz="2800" dirty="0">
                <a:latin typeface="Simplified Arabic" pitchFamily="18" charset="-78"/>
                <a:cs typeface="Simplified Arabic" pitchFamily="18" charset="-78"/>
              </a:rPr>
              <a:t>أ ــ أستخدم أشكالاً بسيطة كلما أمكن ذلك </a:t>
            </a:r>
            <a:endParaRPr lang="en-US" sz="2800" dirty="0">
              <a:latin typeface="Simplified Arabic" pitchFamily="18" charset="-78"/>
              <a:cs typeface="Simplified Arabic" pitchFamily="18" charset="-78"/>
            </a:endParaRPr>
          </a:p>
          <a:p>
            <a:r>
              <a:rPr lang="ar-IQ" sz="2800" dirty="0">
                <a:latin typeface="Simplified Arabic" pitchFamily="18" charset="-78"/>
                <a:cs typeface="Simplified Arabic" pitchFamily="18" charset="-78"/>
              </a:rPr>
              <a:t>ب ــ ابدأ الدرس بفكرة عامة ، وأعط تلخيصاً جزئياً للنقاط الهامة أثناء وفي نهاية التلخيص العام </a:t>
            </a:r>
            <a:endParaRPr lang="en-US" sz="2800" dirty="0">
              <a:latin typeface="Simplified Arabic" pitchFamily="18" charset="-78"/>
              <a:cs typeface="Simplified Arabic" pitchFamily="18" charset="-78"/>
            </a:endParaRPr>
          </a:p>
          <a:p>
            <a:r>
              <a:rPr lang="ar-IQ" sz="2800" dirty="0">
                <a:latin typeface="Simplified Arabic" pitchFamily="18" charset="-78"/>
                <a:cs typeface="Simplified Arabic" pitchFamily="18" charset="-78"/>
              </a:rPr>
              <a:t>5 ــ </a:t>
            </a:r>
            <a:r>
              <a:rPr lang="ar-IQ" sz="2800" dirty="0" err="1">
                <a:latin typeface="Simplified Arabic" pitchFamily="18" charset="-78"/>
                <a:cs typeface="Simplified Arabic" pitchFamily="18" charset="-78"/>
              </a:rPr>
              <a:t>لاتشجع</a:t>
            </a:r>
            <a:r>
              <a:rPr lang="ar-IQ" sz="2800" dirty="0">
                <a:latin typeface="Simplified Arabic" pitchFamily="18" charset="-78"/>
                <a:cs typeface="Simplified Arabic" pitchFamily="18" charset="-78"/>
              </a:rPr>
              <a:t> على تعلم المواد تعلماً آلياً ، وهي التي يمكن تعلمها أكثر بطريقة ذات معنى </a:t>
            </a:r>
            <a:endParaRPr lang="en-US" sz="2800" dirty="0">
              <a:latin typeface="Simplified Arabic" pitchFamily="18" charset="-78"/>
              <a:cs typeface="Simplified Arabic" pitchFamily="18" charset="-78"/>
            </a:endParaRPr>
          </a:p>
          <a:p>
            <a:r>
              <a:rPr lang="ar-IQ" sz="2800" dirty="0">
                <a:latin typeface="Simplified Arabic" pitchFamily="18" charset="-78"/>
                <a:cs typeface="Simplified Arabic" pitchFamily="18" charset="-78"/>
              </a:rPr>
              <a:t>أ ـــ إذا أعطيت الطلبة مثالاً مأخوذاً من الكتاب ، فأطلب إليهم </a:t>
            </a:r>
            <a:r>
              <a:rPr lang="ar-IQ" sz="2800" dirty="0" err="1">
                <a:latin typeface="Simplified Arabic" pitchFamily="18" charset="-78"/>
                <a:cs typeface="Simplified Arabic" pitchFamily="18" charset="-78"/>
              </a:rPr>
              <a:t>ان</a:t>
            </a:r>
            <a:r>
              <a:rPr lang="ar-IQ" sz="2800" dirty="0">
                <a:latin typeface="Simplified Arabic" pitchFamily="18" charset="-78"/>
                <a:cs typeface="Simplified Arabic" pitchFamily="18" charset="-78"/>
              </a:rPr>
              <a:t> يعطوا أمثلة أخرى بلغتهم وبكلماتهم .</a:t>
            </a:r>
            <a:endParaRPr lang="en-US" sz="2800" dirty="0">
              <a:latin typeface="Simplified Arabic" pitchFamily="18" charset="-78"/>
              <a:cs typeface="Simplified Arabic" pitchFamily="18" charset="-78"/>
            </a:endParaRPr>
          </a:p>
          <a:p>
            <a:r>
              <a:rPr lang="ar-IQ" sz="2800" dirty="0">
                <a:latin typeface="Simplified Arabic" pitchFamily="18" charset="-78"/>
                <a:cs typeface="Simplified Arabic" pitchFamily="18" charset="-78"/>
              </a:rPr>
              <a:t>ب ــ اقترح النشاطات التي تضمن إعطاء الطلبة الفرص لشرح أفكارهم لبعضهم البعض بينما تقوم </a:t>
            </a:r>
            <a:r>
              <a:rPr lang="ar-IQ" sz="2800" dirty="0" err="1">
                <a:latin typeface="Simplified Arabic" pitchFamily="18" charset="-78"/>
                <a:cs typeface="Simplified Arabic" pitchFamily="18" charset="-78"/>
              </a:rPr>
              <a:t>انت</a:t>
            </a:r>
            <a:r>
              <a:rPr lang="ar-IQ" sz="2800" dirty="0">
                <a:latin typeface="Simplified Arabic" pitchFamily="18" charset="-78"/>
                <a:cs typeface="Simplified Arabic" pitchFamily="18" charset="-78"/>
              </a:rPr>
              <a:t> بالمراقبة والضبط  </a:t>
            </a:r>
            <a:r>
              <a:rPr lang="en-US" sz="2800" dirty="0">
                <a:latin typeface="Simplified Arabic" pitchFamily="18" charset="-78"/>
                <a:cs typeface="Simplified Arabic" pitchFamily="18" charset="-78"/>
              </a:rPr>
              <a:t/>
            </a:r>
            <a:br>
              <a:rPr lang="en-US" sz="2800" dirty="0">
                <a:latin typeface="Simplified Arabic" pitchFamily="18" charset="-78"/>
                <a:cs typeface="Simplified Arabic" pitchFamily="18" charset="-78"/>
              </a:rPr>
            </a:br>
            <a:endParaRPr lang="ar-SA" sz="2800" dirty="0">
              <a:latin typeface="Simplified Arabic" pitchFamily="18" charset="-78"/>
              <a:cs typeface="Simplified Arabic"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تقويم النموذج : </a:t>
            </a:r>
            <a:endParaRPr lang="ar-SA" dirty="0"/>
          </a:p>
        </p:txBody>
      </p:sp>
      <p:sp>
        <p:nvSpPr>
          <p:cNvPr id="3" name="عنصر نائب للمحتوى 2"/>
          <p:cNvSpPr>
            <a:spLocks noGrp="1"/>
          </p:cNvSpPr>
          <p:nvPr>
            <p:ph idx="1"/>
          </p:nvPr>
        </p:nvSpPr>
        <p:spPr>
          <a:xfrm>
            <a:off x="1435608" y="1714488"/>
            <a:ext cx="7422672" cy="4533912"/>
          </a:xfrm>
        </p:spPr>
        <p:style>
          <a:lnRef idx="1">
            <a:schemeClr val="accent6"/>
          </a:lnRef>
          <a:fillRef idx="3">
            <a:schemeClr val="accent6"/>
          </a:fillRef>
          <a:effectRef idx="2">
            <a:schemeClr val="accent6"/>
          </a:effectRef>
          <a:fontRef idx="minor">
            <a:schemeClr val="lt1"/>
          </a:fontRef>
        </p:style>
        <p:txBody>
          <a:bodyPr/>
          <a:lstStyle/>
          <a:p>
            <a:r>
              <a:rPr lang="ar-IQ" dirty="0" smtClean="0"/>
              <a:t>الايجابيات : </a:t>
            </a:r>
          </a:p>
          <a:p>
            <a:pPr algn="just"/>
            <a:r>
              <a:rPr lang="ar-SA" sz="2800" dirty="0">
                <a:latin typeface="Simplified Arabic" pitchFamily="18" charset="-78"/>
                <a:cs typeface="Simplified Arabic" pitchFamily="18" charset="-78"/>
              </a:rPr>
              <a:t>1ـــ </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نظرية </a:t>
            </a:r>
            <a:r>
              <a:rPr lang="ar-SA" sz="2800" dirty="0" err="1" smtClean="0">
                <a:latin typeface="Simplified Arabic" pitchFamily="18" charset="-78"/>
                <a:cs typeface="Simplified Arabic" pitchFamily="18" charset="-78"/>
              </a:rPr>
              <a:t>أوز</a:t>
            </a:r>
            <a:r>
              <a:rPr lang="ar-IQ" sz="2800" dirty="0" smtClean="0">
                <a:latin typeface="Simplified Arabic" pitchFamily="18" charset="-78"/>
                <a:cs typeface="Simplified Arabic" pitchFamily="18" charset="-78"/>
              </a:rPr>
              <a:t>و</a:t>
            </a:r>
            <a:r>
              <a:rPr lang="ar-SA" sz="2800" dirty="0" smtClean="0">
                <a:latin typeface="Simplified Arabic" pitchFamily="18" charset="-78"/>
                <a:cs typeface="Simplified Arabic" pitchFamily="18" charset="-78"/>
              </a:rPr>
              <a:t>بل </a:t>
            </a:r>
            <a:r>
              <a:rPr lang="ar-SA" sz="2800" dirty="0">
                <a:latin typeface="Simplified Arabic" pitchFamily="18" charset="-78"/>
                <a:cs typeface="Simplified Arabic" pitchFamily="18" charset="-78"/>
              </a:rPr>
              <a:t>لم تعط أهميَّة لتعلم المهارات الحركيَّة وذلك لأن النظرية تقوم على التعلم المعرفي، وكون </a:t>
            </a:r>
            <a:r>
              <a:rPr lang="ar-SA" sz="2800" dirty="0" err="1" smtClean="0">
                <a:latin typeface="Simplified Arabic" pitchFamily="18" charset="-78"/>
                <a:cs typeface="Simplified Arabic" pitchFamily="18" charset="-78"/>
              </a:rPr>
              <a:t>أوز</a:t>
            </a:r>
            <a:r>
              <a:rPr lang="ar-IQ" sz="2800" dirty="0" smtClean="0">
                <a:latin typeface="Simplified Arabic" pitchFamily="18" charset="-78"/>
                <a:cs typeface="Simplified Arabic" pitchFamily="18" charset="-78"/>
              </a:rPr>
              <a:t>و</a:t>
            </a:r>
            <a:r>
              <a:rPr lang="ar-SA" sz="2800" dirty="0" smtClean="0">
                <a:latin typeface="Simplified Arabic" pitchFamily="18" charset="-78"/>
                <a:cs typeface="Simplified Arabic" pitchFamily="18" charset="-78"/>
              </a:rPr>
              <a:t>بل </a:t>
            </a:r>
            <a:r>
              <a:rPr lang="ar-SA" sz="2800" dirty="0">
                <a:latin typeface="Simplified Arabic" pitchFamily="18" charset="-78"/>
                <a:cs typeface="Simplified Arabic" pitchFamily="18" charset="-78"/>
              </a:rPr>
              <a:t>يعدُّ من أصحاب المدرسة المعرفيَّة</a:t>
            </a:r>
            <a:r>
              <a:rPr lang="en-US" sz="2800" dirty="0">
                <a:latin typeface="Simplified Arabic" pitchFamily="18" charset="-78"/>
                <a:cs typeface="Simplified Arabic" pitchFamily="18" charset="-78"/>
              </a:rPr>
              <a:t>.</a:t>
            </a:r>
          </a:p>
          <a:p>
            <a:pPr algn="just"/>
            <a:r>
              <a:rPr lang="ar-SA" sz="2800" dirty="0">
                <a:latin typeface="Simplified Arabic" pitchFamily="18" charset="-78"/>
                <a:cs typeface="Simplified Arabic" pitchFamily="18" charset="-78"/>
              </a:rPr>
              <a:t>2ــــ</a:t>
            </a:r>
            <a:r>
              <a:rPr lang="en-US" sz="2800" dirty="0">
                <a:latin typeface="Simplified Arabic" pitchFamily="18" charset="-78"/>
                <a:cs typeface="Simplified Arabic" pitchFamily="18" charset="-78"/>
              </a:rPr>
              <a:t> </a:t>
            </a:r>
            <a:r>
              <a:rPr lang="ar-IQ" sz="2800" dirty="0">
                <a:latin typeface="Simplified Arabic" pitchFamily="18" charset="-78"/>
                <a:cs typeface="Simplified Arabic" pitchFamily="18" charset="-78"/>
              </a:rPr>
              <a:t>أق</a:t>
            </a:r>
            <a:r>
              <a:rPr lang="ar-SA" sz="2800" dirty="0" err="1">
                <a:latin typeface="Simplified Arabic" pitchFamily="18" charset="-78"/>
                <a:cs typeface="Simplified Arabic" pitchFamily="18" charset="-78"/>
              </a:rPr>
              <a:t>تصرت</a:t>
            </a:r>
            <a:r>
              <a:rPr lang="ar-SA" sz="2800" dirty="0">
                <a:latin typeface="Simplified Arabic" pitchFamily="18" charset="-78"/>
                <a:cs typeface="Simplified Arabic" pitchFamily="18" charset="-78"/>
              </a:rPr>
              <a:t> التضمينات التربويَّة لنظريَّة </a:t>
            </a:r>
            <a:r>
              <a:rPr lang="ar-SA" sz="2800" dirty="0" err="1" smtClean="0">
                <a:latin typeface="Simplified Arabic" pitchFamily="18" charset="-78"/>
                <a:cs typeface="Simplified Arabic" pitchFamily="18" charset="-78"/>
              </a:rPr>
              <a:t>أوز</a:t>
            </a:r>
            <a:r>
              <a:rPr lang="ar-IQ" sz="2800" dirty="0" smtClean="0">
                <a:latin typeface="Simplified Arabic" pitchFamily="18" charset="-78"/>
                <a:cs typeface="Simplified Arabic" pitchFamily="18" charset="-78"/>
              </a:rPr>
              <a:t>و</a:t>
            </a:r>
            <a:r>
              <a:rPr lang="ar-SA" sz="2800" dirty="0" smtClean="0">
                <a:latin typeface="Simplified Arabic" pitchFamily="18" charset="-78"/>
                <a:cs typeface="Simplified Arabic" pitchFamily="18" charset="-78"/>
              </a:rPr>
              <a:t>بل </a:t>
            </a:r>
            <a:r>
              <a:rPr lang="ar-SA" sz="2800" dirty="0">
                <a:latin typeface="Simplified Arabic" pitchFamily="18" charset="-78"/>
                <a:cs typeface="Simplified Arabic" pitchFamily="18" charset="-78"/>
              </a:rPr>
              <a:t>على التعلُّم اللغوي للأطفال الصِّغار عن طريق التعلم التلقائي، وذلك لأنَّ الأطفال في هذه السن لا يعتمدون في تعليمهم على الاكتشاف، لعدم وجود القدر الكافي من المعلومات لديهم</a:t>
            </a:r>
            <a:r>
              <a:rPr lang="en-US" sz="2800" dirty="0">
                <a:latin typeface="Simplified Arabic" pitchFamily="18" charset="-78"/>
                <a:cs typeface="Simplified Arabic" pitchFamily="18" charset="-78"/>
              </a:rPr>
              <a:t>.</a:t>
            </a:r>
          </a:p>
          <a:p>
            <a:pPr algn="just"/>
            <a:endParaRPr lang="ar-SA" sz="28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مقدمة :</a:t>
            </a:r>
            <a:endParaRPr lang="ar-SA" dirty="0"/>
          </a:p>
        </p:txBody>
      </p:sp>
      <p:sp>
        <p:nvSpPr>
          <p:cNvPr id="3" name="عنصر نائب للمحتوى 2"/>
          <p:cNvSpPr>
            <a:spLocks noGrp="1"/>
          </p:cNvSpPr>
          <p:nvPr>
            <p:ph idx="1"/>
          </p:nvPr>
        </p:nvSpPr>
        <p:spPr>
          <a:xfrm>
            <a:off x="1435608" y="1571612"/>
            <a:ext cx="7494110" cy="4676788"/>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ar-SA" dirty="0"/>
              <a:t> </a:t>
            </a:r>
            <a:r>
              <a:rPr lang="ar-SA" sz="2400" dirty="0">
                <a:latin typeface="Simplified Arabic" pitchFamily="18" charset="-78"/>
                <a:cs typeface="Simplified Arabic" pitchFamily="18" charset="-78"/>
              </a:rPr>
              <a:t>يهدف النموذج إلى مساعدة المدرس في تصميم </a:t>
            </a:r>
            <a:r>
              <a:rPr lang="ar-SA" sz="2400" dirty="0" smtClean="0">
                <a:latin typeface="Simplified Arabic" pitchFamily="18" charset="-78"/>
                <a:cs typeface="Simplified Arabic" pitchFamily="18" charset="-78"/>
              </a:rPr>
              <a:t>وإعداد </a:t>
            </a:r>
            <a:r>
              <a:rPr lang="ar-SA" sz="2400" dirty="0">
                <a:latin typeface="Simplified Arabic" pitchFamily="18" charset="-78"/>
                <a:cs typeface="Simplified Arabic" pitchFamily="18" charset="-78"/>
              </a:rPr>
              <a:t>المادة الدراسية وطريقة تقديمها، بحيث يتمكن من إيصال اكبر كمية ممكنة من المعلومات إلى المتعلمين على نحو فعال </a:t>
            </a:r>
            <a:r>
              <a:rPr lang="ar-SA" sz="2400" dirty="0" smtClean="0">
                <a:latin typeface="Simplified Arabic" pitchFamily="18" charset="-78"/>
                <a:cs typeface="Simplified Arabic" pitchFamily="18" charset="-78"/>
              </a:rPr>
              <a:t>وذي </a:t>
            </a:r>
            <a:r>
              <a:rPr lang="ar-SA" sz="2400" dirty="0">
                <a:latin typeface="Simplified Arabic" pitchFamily="18" charset="-78"/>
                <a:cs typeface="Simplified Arabic" pitchFamily="18" charset="-78"/>
              </a:rPr>
              <a:t>معنى </a:t>
            </a:r>
            <a:r>
              <a:rPr lang="ar-SA" sz="2400" dirty="0" smtClean="0">
                <a:latin typeface="Simplified Arabic" pitchFamily="18" charset="-78"/>
                <a:cs typeface="Simplified Arabic" pitchFamily="18" charset="-78"/>
              </a:rPr>
              <a:t>ويعتقد </a:t>
            </a:r>
            <a:r>
              <a:rPr lang="ar-SA" sz="2400" dirty="0">
                <a:latin typeface="Simplified Arabic" pitchFamily="18" charset="-78"/>
                <a:cs typeface="Simplified Arabic" pitchFamily="18" charset="-78"/>
              </a:rPr>
              <a:t>أن غاية التعليم المدرسي هي تمكين المتعلم من اكتساب المعلومات </a:t>
            </a:r>
            <a:r>
              <a:rPr lang="ar-SA" sz="2400" dirty="0" smtClean="0">
                <a:latin typeface="Simplified Arabic" pitchFamily="18" charset="-78"/>
                <a:cs typeface="Simplified Arabic" pitchFamily="18" charset="-78"/>
              </a:rPr>
              <a:t>والاحتفاظ </a:t>
            </a:r>
            <a:r>
              <a:rPr lang="ar-SA" sz="2400" dirty="0" err="1">
                <a:latin typeface="Simplified Arabic" pitchFamily="18" charset="-78"/>
                <a:cs typeface="Simplified Arabic" pitchFamily="18" charset="-78"/>
              </a:rPr>
              <a:t>بها</a:t>
            </a:r>
            <a:r>
              <a:rPr lang="ar-SA" sz="2400" dirty="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ونقلها </a:t>
            </a:r>
            <a:r>
              <a:rPr lang="ar-SA" sz="2400" dirty="0">
                <a:latin typeface="Simplified Arabic" pitchFamily="18" charset="-78"/>
                <a:cs typeface="Simplified Arabic" pitchFamily="18" charset="-78"/>
              </a:rPr>
              <a:t>إلى أوضاع جديدة، </a:t>
            </a:r>
            <a:r>
              <a:rPr lang="ar-SA" sz="2400" dirty="0" smtClean="0">
                <a:latin typeface="Simplified Arabic" pitchFamily="18" charset="-78"/>
                <a:cs typeface="Simplified Arabic" pitchFamily="18" charset="-78"/>
              </a:rPr>
              <a:t>وأن </a:t>
            </a:r>
            <a:r>
              <a:rPr lang="ar-SA" sz="2400" dirty="0">
                <a:latin typeface="Simplified Arabic" pitchFamily="18" charset="-78"/>
                <a:cs typeface="Simplified Arabic" pitchFamily="18" charset="-78"/>
              </a:rPr>
              <a:t>أسلوب الشرح القائم على تنظيم المادة الدراسية </a:t>
            </a:r>
            <a:r>
              <a:rPr lang="ar-SA" sz="2400" dirty="0" smtClean="0">
                <a:latin typeface="Simplified Arabic" pitchFamily="18" charset="-78"/>
                <a:cs typeface="Simplified Arabic" pitchFamily="18" charset="-78"/>
              </a:rPr>
              <a:t>وعرضها </a:t>
            </a:r>
            <a:r>
              <a:rPr lang="ar-SA" sz="2400" dirty="0">
                <a:latin typeface="Simplified Arabic" pitchFamily="18" charset="-78"/>
                <a:cs typeface="Simplified Arabic" pitchFamily="18" charset="-78"/>
              </a:rPr>
              <a:t>بشكل هرمي واضح بدءا بالمفاهيم الأكثر عمومية </a:t>
            </a:r>
            <a:r>
              <a:rPr lang="ar-SA" sz="2400" dirty="0" smtClean="0">
                <a:latin typeface="Simplified Arabic" pitchFamily="18" charset="-78"/>
                <a:cs typeface="Simplified Arabic" pitchFamily="18" charset="-78"/>
              </a:rPr>
              <a:t>وشمولا والانتهاء </a:t>
            </a:r>
            <a:r>
              <a:rPr lang="ar-SA" sz="2400" dirty="0">
                <a:latin typeface="Simplified Arabic" pitchFamily="18" charset="-78"/>
                <a:cs typeface="Simplified Arabic" pitchFamily="18" charset="-78"/>
              </a:rPr>
              <a:t>بالحقائق المحددة هو انسب الأساليب التي تحقق هذه المهام على نحو </a:t>
            </a:r>
            <a:r>
              <a:rPr lang="ar-SA" sz="2400" dirty="0" smtClean="0">
                <a:latin typeface="Simplified Arabic" pitchFamily="18" charset="-78"/>
                <a:cs typeface="Simplified Arabic" pitchFamily="18" charset="-78"/>
              </a:rPr>
              <a:t>فعال</a:t>
            </a:r>
            <a:r>
              <a:rPr lang="ar-IQ" sz="2400" dirty="0" smtClean="0">
                <a:latin typeface="Simplified Arabic" pitchFamily="18" charset="-78"/>
                <a:cs typeface="Simplified Arabic" pitchFamily="18" charset="-78"/>
              </a:rPr>
              <a:t> .</a:t>
            </a:r>
          </a:p>
          <a:p>
            <a:pPr algn="just"/>
            <a:r>
              <a:rPr lang="ar-SA" sz="2400" dirty="0" smtClean="0"/>
              <a:t>الفكرة </a:t>
            </a:r>
            <a:r>
              <a:rPr lang="ar-SA" sz="2400" dirty="0"/>
              <a:t>الرئيسية </a:t>
            </a:r>
            <a:r>
              <a:rPr lang="ar-IQ" sz="2400" dirty="0" smtClean="0"/>
              <a:t>لديه</a:t>
            </a:r>
            <a:r>
              <a:rPr lang="ar-SA" sz="2400" dirty="0" smtClean="0"/>
              <a:t>، </a:t>
            </a:r>
            <a:r>
              <a:rPr lang="ar-SA" sz="2400" dirty="0"/>
              <a:t>هي مفهوم التعلم ذا المعنى ، والذي يتحقق عندما ترتبط المعلومات الجديدة بوعي وإدراك من المتعلم بالمفاهيم والمعرفة الموجودة لديه قبلاً</a:t>
            </a:r>
            <a:endParaRPr lang="ar-SA" sz="2400" dirty="0">
              <a:latin typeface="Simplified Arabic" pitchFamily="18" charset="-78"/>
              <a:cs typeface="Simplified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lstStyle/>
          <a:p>
            <a:pPr algn="just"/>
            <a:r>
              <a:rPr lang="ar-SA" dirty="0"/>
              <a:t>3</a:t>
            </a:r>
            <a:r>
              <a:rPr lang="ar-SA" sz="2800" dirty="0">
                <a:latin typeface="Simplified Arabic" pitchFamily="18" charset="-78"/>
                <a:cs typeface="Simplified Arabic" pitchFamily="18" charset="-78"/>
              </a:rPr>
              <a:t>ــــ</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قسمت نظرية </a:t>
            </a:r>
            <a:r>
              <a:rPr lang="ar-SA" sz="2800" dirty="0" err="1">
                <a:latin typeface="Simplified Arabic" pitchFamily="18" charset="-78"/>
                <a:cs typeface="Simplified Arabic" pitchFamily="18" charset="-78"/>
              </a:rPr>
              <a:t>أوزبل</a:t>
            </a:r>
            <a:r>
              <a:rPr lang="ar-SA" sz="2800" dirty="0">
                <a:latin typeface="Simplified Arabic" pitchFamily="18" charset="-78"/>
                <a:cs typeface="Simplified Arabic" pitchFamily="18" charset="-78"/>
              </a:rPr>
              <a:t> التعلُّم إلى نوعين، النوع الأول: تعلم بالتلقي والاستقبال، والنوع الثاني: التعلم بالاكتشاف، ولكنَّها أعطت الأولويَّة والاهتمام الشَّديد للتعلم بالتلقي، على الرغم من أن </a:t>
            </a:r>
            <a:r>
              <a:rPr lang="ar-SA" sz="2800" dirty="0" err="1">
                <a:latin typeface="Simplified Arabic" pitchFamily="18" charset="-78"/>
                <a:cs typeface="Simplified Arabic" pitchFamily="18" charset="-78"/>
              </a:rPr>
              <a:t>أوزبل</a:t>
            </a:r>
            <a:r>
              <a:rPr lang="ar-SA" sz="2800" dirty="0">
                <a:latin typeface="Simplified Arabic" pitchFamily="18" charset="-78"/>
                <a:cs typeface="Simplified Arabic" pitchFamily="18" charset="-78"/>
              </a:rPr>
              <a:t> لا يقلل من أهمية التعلم بالاكتشاف، لكنَّه يؤكد أهميَّة التعلم بالتلقي؛ لأنَّ التعلُّم بالاكتشاف ضروري لتنمية القدرة على حلِّ المشكلات، غير أنَّه يمكن أن يحدث التعلُّم ذو المعنى </a:t>
            </a:r>
            <a:r>
              <a:rPr lang="ar-SA" sz="2800" dirty="0" smtClean="0">
                <a:latin typeface="Simplified Arabic" pitchFamily="18" charset="-78"/>
                <a:cs typeface="Simplified Arabic" pitchFamily="18" charset="-78"/>
              </a:rPr>
              <a:t>بدونه</a:t>
            </a:r>
            <a:endParaRPr lang="en-US" sz="2800" dirty="0" smtClean="0">
              <a:latin typeface="Simplified Arabic" pitchFamily="18" charset="-78"/>
              <a:cs typeface="Simplified Arabic" pitchFamily="18" charset="-78"/>
            </a:endParaRPr>
          </a:p>
          <a:p>
            <a:pPr algn="just"/>
            <a:r>
              <a:rPr lang="ar-IQ" sz="2800" dirty="0" smtClean="0">
                <a:latin typeface="Simplified Arabic" pitchFamily="18" charset="-78"/>
                <a:cs typeface="Simplified Arabic" pitchFamily="18" charset="-78"/>
              </a:rPr>
              <a:t>4</a:t>
            </a:r>
            <a:r>
              <a:rPr lang="ar-SA" sz="2800" dirty="0" smtClean="0">
                <a:latin typeface="Simplified Arabic" pitchFamily="18" charset="-78"/>
                <a:cs typeface="Simplified Arabic" pitchFamily="18" charset="-78"/>
              </a:rPr>
              <a:t>ــــ</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اقتصرت التَّضمينات التربويَّة للنظرية على الطُّلبة الَّذين يستطيعون القراءة، والذين لديْهِم قدر لا بأس </a:t>
            </a:r>
            <a:r>
              <a:rPr lang="ar-SA" sz="2800" dirty="0" err="1">
                <a:latin typeface="Simplified Arabic" pitchFamily="18" charset="-78"/>
                <a:cs typeface="Simplified Arabic" pitchFamily="18" charset="-78"/>
              </a:rPr>
              <a:t>به</a:t>
            </a:r>
            <a:r>
              <a:rPr lang="ar-SA" sz="2800" dirty="0">
                <a:latin typeface="Simplified Arabic" pitchFamily="18" charset="-78"/>
                <a:cs typeface="Simplified Arabic" pitchFamily="18" charset="-78"/>
              </a:rPr>
              <a:t> من المفاهيم الأساسيَّة في مجال الدِّراسة؛ لأنَّ التعلُّم بالاستقبال يعتمد على المعلومات الأوَّليَّة لدى الفرد</a:t>
            </a:r>
            <a:r>
              <a:rPr lang="en-US" sz="2800" dirty="0">
                <a:latin typeface="Simplified Arabic" pitchFamily="18" charset="-78"/>
                <a:cs typeface="Simplified Arabic" pitchFamily="18" charset="-78"/>
              </a:rPr>
              <a:t>.</a:t>
            </a:r>
          </a:p>
          <a:p>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lstStyle/>
          <a:p>
            <a:pPr algn="just"/>
            <a:r>
              <a:rPr lang="ar-SA" dirty="0"/>
              <a:t>5</a:t>
            </a:r>
            <a:r>
              <a:rPr lang="ar-SA" sz="2800" dirty="0">
                <a:latin typeface="Simplified Arabic" pitchFamily="18" charset="-78"/>
                <a:cs typeface="Simplified Arabic" pitchFamily="18" charset="-78"/>
              </a:rPr>
              <a:t>ــــ قد يتَّهم المتعلِّم في نموذج التعليم الاستقبال ذي المعنى بالسلبيَّة، لعدم مساهمَتِه في اكتشاف المادَّة التعليميَّة، واقتصار دوْرِه في الاستقبال والرَّبط بين الأفكار القديمة والحديثة</a:t>
            </a:r>
            <a:r>
              <a:rPr lang="en-US" sz="2800" dirty="0">
                <a:latin typeface="Simplified Arabic" pitchFamily="18" charset="-78"/>
                <a:cs typeface="Simplified Arabic" pitchFamily="18" charset="-78"/>
              </a:rPr>
              <a:t>.</a:t>
            </a:r>
          </a:p>
          <a:p>
            <a:pPr algn="just"/>
            <a:r>
              <a:rPr lang="ar-SA" sz="2800" dirty="0">
                <a:latin typeface="Simplified Arabic" pitchFamily="18" charset="-78"/>
                <a:cs typeface="Simplified Arabic" pitchFamily="18" charset="-78"/>
              </a:rPr>
              <a:t>6ـــ أنَّ تعليم المتعلمين المجرَّدات قبل </a:t>
            </a:r>
            <a:r>
              <a:rPr lang="ar-SA" sz="2800" dirty="0" err="1">
                <a:latin typeface="Simplified Arabic" pitchFamily="18" charset="-78"/>
                <a:cs typeface="Simplified Arabic" pitchFamily="18" charset="-78"/>
              </a:rPr>
              <a:t>المحسوسات</a:t>
            </a:r>
            <a:r>
              <a:rPr lang="ar-SA" sz="2800" dirty="0">
                <a:latin typeface="Simplified Arabic" pitchFamily="18" charset="-78"/>
                <a:cs typeface="Simplified Arabic" pitchFamily="18" charset="-78"/>
              </a:rPr>
              <a:t> قد لا يستوعِبها عقل المتعلم، لأنَّ تعليم المجرَّدات يحتاج لاستعداد من قبل المتعلم، وأن يكون ذهنه مستعدًّا لتعلُّم هذه المجرَّدات</a:t>
            </a:r>
            <a:r>
              <a:rPr lang="en-US" sz="2800" dirty="0">
                <a:latin typeface="Simplified Arabic" pitchFamily="18" charset="-78"/>
                <a:cs typeface="Simplified Arabic" pitchFamily="18" charset="-78"/>
              </a:rPr>
              <a:t>.</a:t>
            </a:r>
          </a:p>
          <a:p>
            <a:pPr algn="just"/>
            <a:endParaRPr lang="ar-SA" sz="2800" dirty="0">
              <a:latin typeface="Simplified Arabic" pitchFamily="18" charset="-78"/>
              <a:cs typeface="Simplified Arabic"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571480"/>
            <a:ext cx="7858180" cy="5554683"/>
          </a:xfrm>
        </p:spPr>
        <p:style>
          <a:lnRef idx="1">
            <a:schemeClr val="accent6"/>
          </a:lnRef>
          <a:fillRef idx="3">
            <a:schemeClr val="accent6"/>
          </a:fillRef>
          <a:effectRef idx="2">
            <a:schemeClr val="accent6"/>
          </a:effectRef>
          <a:fontRef idx="minor">
            <a:schemeClr val="lt1"/>
          </a:fontRef>
        </p:style>
        <p:txBody>
          <a:bodyPr/>
          <a:lstStyle/>
          <a:p>
            <a:r>
              <a:rPr lang="ar-IQ" b="1" dirty="0"/>
              <a:t>السلبيات :</a:t>
            </a:r>
            <a:endParaRPr lang="en-US" dirty="0"/>
          </a:p>
          <a:p>
            <a:pPr algn="just"/>
            <a:r>
              <a:rPr lang="ar-SA" sz="2800" dirty="0">
                <a:latin typeface="Simplified Arabic" pitchFamily="18" charset="-78"/>
                <a:cs typeface="Simplified Arabic" pitchFamily="18" charset="-78"/>
              </a:rPr>
              <a:t>1ـــ نجد أنها قسمت التعلم ذي المعنى إلى نوعين : تعلم بالاستقبال وتعلم بالاكتشاف ولكنها أعطت أهمية كبرى للتعلم بالاستقبال وأغفلت التعلم بالاستكشاف</a:t>
            </a:r>
            <a:r>
              <a:rPr lang="en-US" sz="2800" dirty="0">
                <a:latin typeface="Simplified Arabic" pitchFamily="18" charset="-78"/>
                <a:cs typeface="Simplified Arabic" pitchFamily="18" charset="-78"/>
              </a:rPr>
              <a:t> .</a:t>
            </a:r>
          </a:p>
          <a:p>
            <a:pPr algn="just"/>
            <a:r>
              <a:rPr lang="ar-SA" sz="2800" dirty="0">
                <a:latin typeface="Simplified Arabic" pitchFamily="18" charset="-78"/>
                <a:cs typeface="Simplified Arabic" pitchFamily="18" charset="-78"/>
              </a:rPr>
              <a:t> </a:t>
            </a:r>
            <a:r>
              <a:rPr lang="ar-IQ" sz="2800" dirty="0">
                <a:latin typeface="Simplified Arabic" pitchFamily="18" charset="-78"/>
                <a:cs typeface="Simplified Arabic" pitchFamily="18" charset="-78"/>
              </a:rPr>
              <a:t>2ـــ </a:t>
            </a:r>
            <a:r>
              <a:rPr lang="ar-SA" sz="2800" dirty="0">
                <a:latin typeface="Simplified Arabic" pitchFamily="18" charset="-78"/>
                <a:cs typeface="Simplified Arabic" pitchFamily="18" charset="-78"/>
              </a:rPr>
              <a:t>كما أنها ترفض مبدأ التعزيز على الرغم من أن رضا واستحسان الوالدين أو المعلمين أو الأفراد يشير إلى نوع من التعزيز كما أن حل المشكلة أو إتمام العمل التعليمي المطلوب تحقيقه والشعور بالرضا أو الاقتدار الذي يلي ذلك هو نوع من التعزيز</a:t>
            </a:r>
            <a:r>
              <a:rPr lang="ar-IQ" sz="2800" dirty="0">
                <a:latin typeface="Simplified Arabic" pitchFamily="18" charset="-78"/>
                <a:cs typeface="Simplified Arabic" pitchFamily="18" charset="-78"/>
              </a:rPr>
              <a:t> .</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1538" y="571480"/>
            <a:ext cx="7786742" cy="5554683"/>
          </a:xfrm>
        </p:spPr>
        <p:style>
          <a:lnRef idx="1">
            <a:schemeClr val="accent6"/>
          </a:lnRef>
          <a:fillRef idx="3">
            <a:schemeClr val="accent6"/>
          </a:fillRef>
          <a:effectRef idx="2">
            <a:schemeClr val="accent6"/>
          </a:effectRef>
          <a:fontRef idx="minor">
            <a:schemeClr val="lt1"/>
          </a:fontRef>
        </p:style>
        <p:txBody>
          <a:bodyPr/>
          <a:lstStyle/>
          <a:p>
            <a:pPr algn="just"/>
            <a:r>
              <a:rPr lang="en-US" dirty="0"/>
              <a:t> </a:t>
            </a:r>
            <a:r>
              <a:rPr lang="ar-IQ" dirty="0"/>
              <a:t>3</a:t>
            </a:r>
            <a:r>
              <a:rPr lang="ar-IQ" sz="2800" dirty="0">
                <a:latin typeface="Simplified Arabic" pitchFamily="18" charset="-78"/>
                <a:cs typeface="Simplified Arabic" pitchFamily="18" charset="-78"/>
              </a:rPr>
              <a:t>ـــ </a:t>
            </a:r>
            <a:r>
              <a:rPr lang="ar-SA" sz="2800" dirty="0">
                <a:latin typeface="Simplified Arabic" pitchFamily="18" charset="-78"/>
                <a:cs typeface="Simplified Arabic" pitchFamily="18" charset="-78"/>
              </a:rPr>
              <a:t>تركيزها على الناحية اللغوية في عرض الأفكار يجعلها تناسب التعليم الثانوي والجامعي أكثر من تعليم الأطفال لعدم وصولهم لمرحلة التجريد .</a:t>
            </a:r>
            <a:endParaRPr lang="en-US" sz="2800" dirty="0">
              <a:latin typeface="Simplified Arabic" pitchFamily="18" charset="-78"/>
              <a:cs typeface="Simplified Arabic" pitchFamily="18" charset="-78"/>
            </a:endParaRPr>
          </a:p>
          <a:p>
            <a:pPr algn="just"/>
            <a:r>
              <a:rPr lang="en-US" sz="2800" dirty="0">
                <a:latin typeface="Simplified Arabic" pitchFamily="18" charset="-78"/>
                <a:cs typeface="Simplified Arabic" pitchFamily="18" charset="-78"/>
              </a:rPr>
              <a:t> </a:t>
            </a:r>
            <a:r>
              <a:rPr lang="ar-IQ" sz="2800" dirty="0">
                <a:latin typeface="Simplified Arabic" pitchFamily="18" charset="-78"/>
                <a:cs typeface="Simplified Arabic" pitchFamily="18" charset="-78"/>
              </a:rPr>
              <a:t>4ــ </a:t>
            </a:r>
            <a:r>
              <a:rPr lang="ar-SA" sz="2800" dirty="0">
                <a:latin typeface="Simplified Arabic" pitchFamily="18" charset="-78"/>
                <a:cs typeface="Simplified Arabic" pitchFamily="18" charset="-78"/>
              </a:rPr>
              <a:t>تركيزها على المحتوى فالهدف من التربية عند </a:t>
            </a:r>
            <a:r>
              <a:rPr lang="ar-SA" sz="2800" dirty="0" err="1">
                <a:latin typeface="Simplified Arabic" pitchFamily="18" charset="-78"/>
                <a:cs typeface="Simplified Arabic" pitchFamily="18" charset="-78"/>
              </a:rPr>
              <a:t>أوزوبل</a:t>
            </a:r>
            <a:r>
              <a:rPr lang="ar-SA" sz="2800" dirty="0">
                <a:latin typeface="Simplified Arabic" pitchFamily="18" charset="-78"/>
                <a:cs typeface="Simplified Arabic" pitchFamily="18" charset="-78"/>
              </a:rPr>
              <a:t> كان هو تعليم المحتوى بما فيه من حقائق ومفاهيم ومعارف .</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normAutofit lnSpcReduction="10000"/>
          </a:bodyPr>
          <a:lstStyle/>
          <a:p>
            <a:pPr algn="just"/>
            <a:r>
              <a:rPr lang="ar-SA" sz="2800" dirty="0" smtClean="0">
                <a:latin typeface="Simplified Arabic" pitchFamily="18" charset="-78"/>
                <a:cs typeface="Simplified Arabic" pitchFamily="18" charset="-78"/>
              </a:rPr>
              <a:t>أشار </a:t>
            </a:r>
            <a:r>
              <a:rPr lang="ar-SA" sz="2800" dirty="0" err="1">
                <a:latin typeface="Simplified Arabic" pitchFamily="18" charset="-78"/>
                <a:cs typeface="Simplified Arabic" pitchFamily="18" charset="-78"/>
              </a:rPr>
              <a:t>اوزوبل</a:t>
            </a:r>
            <a:r>
              <a:rPr lang="en-US" sz="2800" dirty="0" err="1">
                <a:latin typeface="Simplified Arabic" pitchFamily="18" charset="-78"/>
                <a:cs typeface="Simplified Arabic" pitchFamily="18" charset="-78"/>
              </a:rPr>
              <a:t>Ausuble</a:t>
            </a:r>
            <a:r>
              <a:rPr lang="ar-SA" sz="2800" dirty="0">
                <a:latin typeface="Simplified Arabic" pitchFamily="18" charset="-78"/>
                <a:cs typeface="Simplified Arabic" pitchFamily="18" charset="-78"/>
              </a:rPr>
              <a:t> </a:t>
            </a:r>
            <a:r>
              <a:rPr lang="ar-SA" sz="2800" dirty="0" err="1">
                <a:latin typeface="Simplified Arabic" pitchFamily="18" charset="-78"/>
                <a:cs typeface="Simplified Arabic" pitchFamily="18" charset="-78"/>
              </a:rPr>
              <a:t>الى</a:t>
            </a:r>
            <a:r>
              <a:rPr lang="ar-SA" sz="2800" dirty="0">
                <a:latin typeface="Simplified Arabic" pitchFamily="18" charset="-78"/>
                <a:cs typeface="Simplified Arabic" pitchFamily="18" charset="-78"/>
              </a:rPr>
              <a:t> مبدئه الموحد للتعلم عام  1968</a:t>
            </a:r>
            <a:r>
              <a:rPr lang="ar-IQ" sz="2800" dirty="0">
                <a:latin typeface="Simplified Arabic" pitchFamily="18" charset="-78"/>
                <a:cs typeface="Simplified Arabic" pitchFamily="18" charset="-78"/>
              </a:rPr>
              <a:t>وهو</a:t>
            </a:r>
            <a:r>
              <a:rPr lang="ar-SA" sz="2800" dirty="0">
                <a:latin typeface="Simplified Arabic" pitchFamily="18" charset="-78"/>
                <a:cs typeface="Simplified Arabic" pitchFamily="18" charset="-78"/>
              </a:rPr>
              <a:t> أنني إذا أردت أن اختصر كل علم النفس المعرفي في مبدأ واحد فأقول</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إن أعظم عامل مؤثر في التعلم هو ما يعرفه المتعلم بالفعل فلنتحقق منه ولندرس له بناءً على </a:t>
            </a:r>
            <a:r>
              <a:rPr lang="ar-SA" sz="2800" dirty="0" smtClean="0">
                <a:latin typeface="Simplified Arabic" pitchFamily="18" charset="-78"/>
                <a:cs typeface="Simplified Arabic" pitchFamily="18" charset="-78"/>
              </a:rPr>
              <a:t>ذلك</a:t>
            </a:r>
            <a:r>
              <a:rPr lang="ar-IQ" sz="2800" dirty="0" smtClean="0">
                <a:latin typeface="Simplified Arabic" pitchFamily="18" charset="-78"/>
                <a:cs typeface="Simplified Arabic" pitchFamily="18" charset="-78"/>
              </a:rPr>
              <a:t> .</a:t>
            </a:r>
          </a:p>
          <a:p>
            <a:pPr algn="just"/>
            <a:r>
              <a:rPr lang="ar-SA" sz="2800" dirty="0">
                <a:latin typeface="Simplified Arabic" pitchFamily="18" charset="-78"/>
                <a:cs typeface="Simplified Arabic" pitchFamily="18" charset="-78"/>
              </a:rPr>
              <a:t>تقوم نظرية </a:t>
            </a:r>
            <a:r>
              <a:rPr lang="ar-SA" sz="2800" dirty="0" err="1">
                <a:latin typeface="Simplified Arabic" pitchFamily="18" charset="-78"/>
                <a:cs typeface="Simplified Arabic" pitchFamily="18" charset="-78"/>
              </a:rPr>
              <a:t>أوزوبل</a:t>
            </a:r>
            <a:r>
              <a:rPr lang="ar-SA" sz="2800" dirty="0">
                <a:latin typeface="Simplified Arabic" pitchFamily="18" charset="-78"/>
                <a:cs typeface="Simplified Arabic" pitchFamily="18" charset="-78"/>
              </a:rPr>
              <a:t> </a:t>
            </a:r>
            <a:r>
              <a:rPr lang="en-US" sz="2800" dirty="0" err="1">
                <a:latin typeface="Simplified Arabic" pitchFamily="18" charset="-78"/>
                <a:cs typeface="Simplified Arabic" pitchFamily="18" charset="-78"/>
              </a:rPr>
              <a:t>Ausuble</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على مبدأ وهو، أن المعلومات تحفظ بشكل هرمي متسلسل وهذا يسهل </a:t>
            </a:r>
            <a:r>
              <a:rPr lang="ar-SA" sz="2800" dirty="0" err="1">
                <a:latin typeface="Simplified Arabic" pitchFamily="18" charset="-78"/>
                <a:cs typeface="Simplified Arabic" pitchFamily="18" charset="-78"/>
              </a:rPr>
              <a:t>إكتساب</a:t>
            </a:r>
            <a:r>
              <a:rPr lang="ar-SA" sz="2800" dirty="0">
                <a:latin typeface="Simplified Arabic" pitchFamily="18" charset="-78"/>
                <a:cs typeface="Simplified Arabic" pitchFamily="18" charset="-78"/>
              </a:rPr>
              <a:t> المعلومة ، وسرعة تذكرها ، وطرحها بطريقة مناسبة </a:t>
            </a:r>
            <a:r>
              <a:rPr lang="ar-SA" sz="2800" dirty="0" err="1">
                <a:latin typeface="Simplified Arabic" pitchFamily="18" charset="-78"/>
                <a:cs typeface="Simplified Arabic" pitchFamily="18" charset="-78"/>
              </a:rPr>
              <a:t>تلائم</a:t>
            </a:r>
            <a:r>
              <a:rPr lang="ar-SA" sz="2800" dirty="0">
                <a:latin typeface="Simplified Arabic" pitchFamily="18" charset="-78"/>
                <a:cs typeface="Simplified Arabic" pitchFamily="18" charset="-78"/>
              </a:rPr>
              <a:t> الحالة التعليمية والمعلومة المراد طرحها ، وبشكل أيضا مرتب ومتناسق، ولتطبيق هذه النظرية (المنظمات المتقدمة) يستلزم </a:t>
            </a:r>
            <a:r>
              <a:rPr lang="ar-SA" sz="2800" dirty="0" err="1">
                <a:latin typeface="Simplified Arabic" pitchFamily="18" charset="-78"/>
                <a:cs typeface="Simplified Arabic" pitchFamily="18" charset="-78"/>
              </a:rPr>
              <a:t>إستخدام</a:t>
            </a:r>
            <a:r>
              <a:rPr lang="ar-SA" sz="2800" dirty="0">
                <a:latin typeface="Simplified Arabic" pitchFamily="18" charset="-78"/>
                <a:cs typeface="Simplified Arabic" pitchFamily="18" charset="-78"/>
              </a:rPr>
              <a:t> عروض تمهيدية أي مقدمات لدخول الدرس ، ويجب أن تتضمن هذه المقدمات مستوى عال من التعميم أي ( قاعدة عامة) مما يسهل عملية التعلم، ولذلك يمكن أن تكون هذه القاعدة كمرسى لترسيخ الأفكار الجديدة المكتسبة</a:t>
            </a:r>
            <a:r>
              <a:rPr lang="ar-SA" sz="2800" dirty="0"/>
              <a:t>. </a:t>
            </a:r>
            <a:endParaRPr lang="en-US" sz="2800" dirty="0"/>
          </a:p>
          <a:p>
            <a:pPr algn="just"/>
            <a:endParaRPr lang="ar-SA" sz="2800"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ar-SA" sz="2800" dirty="0" smtClean="0">
                <a:latin typeface="Simplified Arabic" pitchFamily="18" charset="-78"/>
                <a:cs typeface="Simplified Arabic" pitchFamily="18" charset="-78"/>
              </a:rPr>
              <a:t>الفكرة </a:t>
            </a:r>
            <a:r>
              <a:rPr lang="ar-SA" sz="2800" dirty="0">
                <a:latin typeface="Simplified Arabic" pitchFamily="18" charset="-78"/>
                <a:cs typeface="Simplified Arabic" pitchFamily="18" charset="-78"/>
              </a:rPr>
              <a:t>الأساسية في نظرية </a:t>
            </a:r>
            <a:r>
              <a:rPr lang="ar-SA" sz="2800" dirty="0" err="1">
                <a:latin typeface="Simplified Arabic" pitchFamily="18" charset="-78"/>
                <a:cs typeface="Simplified Arabic" pitchFamily="18" charset="-78"/>
              </a:rPr>
              <a:t>اوزوبل</a:t>
            </a:r>
            <a:r>
              <a:rPr lang="ar-SA" sz="2800" dirty="0">
                <a:latin typeface="Simplified Arabic" pitchFamily="18" charset="-78"/>
                <a:cs typeface="Simplified Arabic" pitchFamily="18" charset="-78"/>
              </a:rPr>
              <a:t> </a:t>
            </a:r>
            <a:r>
              <a:rPr lang="en-US" sz="2800" dirty="0" err="1">
                <a:latin typeface="Simplified Arabic" pitchFamily="18" charset="-78"/>
                <a:cs typeface="Simplified Arabic" pitchFamily="18" charset="-78"/>
              </a:rPr>
              <a:t>Ausuble</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هي التعلم ذو المعنى ، والذي يحدث عندما ترتبط المعلومات الجديدة بوعي ، وإدراك من المتعلم ، بالمعلومات الموجودة لديه فعلا في بنيته المعرفية , أي أن التعلم لا يحدث نتيجة تراكم المعلومات الجديدة ، وإضافتها إلى المعلومات التي سبق تعلمها , ولكنه يحدث عندما يتمكن المتعلم من ربط المعلومات الجديدة بالمفاهيم الموجودة </a:t>
            </a:r>
            <a:r>
              <a:rPr lang="ar-SA" sz="2800" dirty="0" smtClean="0">
                <a:latin typeface="Simplified Arabic" pitchFamily="18" charset="-78"/>
                <a:cs typeface="Simplified Arabic" pitchFamily="18" charset="-78"/>
              </a:rPr>
              <a:t>في </a:t>
            </a:r>
            <a:r>
              <a:rPr lang="ar-SA" sz="2800" dirty="0">
                <a:latin typeface="Simplified Arabic" pitchFamily="18" charset="-78"/>
                <a:cs typeface="Simplified Arabic" pitchFamily="18" charset="-78"/>
              </a:rPr>
              <a:t>بنيته المعرفية </a:t>
            </a:r>
            <a:r>
              <a:rPr lang="ar-IQ" sz="2800" dirty="0" smtClean="0">
                <a:latin typeface="Simplified Arabic" pitchFamily="18" charset="-78"/>
                <a:cs typeface="Simplified Arabic" pitchFamily="18" charset="-78"/>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افتراضات النموذج :</a:t>
            </a:r>
            <a:endParaRPr lang="ar-SA" dirty="0"/>
          </a:p>
        </p:txBody>
      </p:sp>
      <p:sp>
        <p:nvSpPr>
          <p:cNvPr id="3" name="عنصر نائب للمحتوى 2"/>
          <p:cNvSpPr>
            <a:spLocks noGrp="1"/>
          </p:cNvSpPr>
          <p:nvPr>
            <p:ph idx="1"/>
          </p:nvPr>
        </p:nvSpPr>
        <p:spPr>
          <a:xfrm>
            <a:off x="1435608" y="1714488"/>
            <a:ext cx="7422672" cy="4533912"/>
          </a:xfrm>
        </p:spPr>
        <p:style>
          <a:lnRef idx="1">
            <a:schemeClr val="accent6"/>
          </a:lnRef>
          <a:fillRef idx="3">
            <a:schemeClr val="accent6"/>
          </a:fillRef>
          <a:effectRef idx="2">
            <a:schemeClr val="accent6"/>
          </a:effectRef>
          <a:fontRef idx="minor">
            <a:schemeClr val="lt1"/>
          </a:fontRef>
        </p:style>
        <p:txBody>
          <a:bodyPr>
            <a:normAutofit fontScale="77500" lnSpcReduction="20000"/>
          </a:bodyPr>
          <a:lstStyle/>
          <a:p>
            <a:pPr algn="just"/>
            <a:r>
              <a:rPr lang="ar-SA" dirty="0">
                <a:latin typeface="Simplified Arabic" pitchFamily="18" charset="-78"/>
                <a:cs typeface="Simplified Arabic" pitchFamily="18" charset="-78"/>
              </a:rPr>
              <a:t>- تختلف مواد التعلم الجديدة التي يتعلمها الفرد في درجة ارتباطها بمحتوى البناء المعرفي لديه، ويصبح التعلم </a:t>
            </a:r>
            <a:r>
              <a:rPr lang="ar-SA" dirty="0" err="1">
                <a:latin typeface="Simplified Arabic" pitchFamily="18" charset="-78"/>
                <a:cs typeface="Simplified Arabic" pitchFamily="18" charset="-78"/>
              </a:rPr>
              <a:t>اكثر</a:t>
            </a:r>
            <a:r>
              <a:rPr lang="ar-SA" dirty="0">
                <a:latin typeface="Simplified Arabic" pitchFamily="18" charset="-78"/>
                <a:cs typeface="Simplified Arabic" pitchFamily="18" charset="-78"/>
              </a:rPr>
              <a:t> يسرا كلما كان حجم هذا الارتباط كبيرا.</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 لكل فرد أسلوبه الخاص المميز في استقبال </a:t>
            </a:r>
            <a:r>
              <a:rPr lang="ar-SA" dirty="0" smtClean="0">
                <a:latin typeface="Simplified Arabic" pitchFamily="18" charset="-78"/>
                <a:cs typeface="Simplified Arabic" pitchFamily="18" charset="-78"/>
              </a:rPr>
              <a:t>ومعالجة </a:t>
            </a:r>
            <a:r>
              <a:rPr lang="ar-SA" dirty="0">
                <a:latin typeface="Simplified Arabic" pitchFamily="18" charset="-78"/>
                <a:cs typeface="Simplified Arabic" pitchFamily="18" charset="-78"/>
              </a:rPr>
              <a:t>المعلومات </a:t>
            </a:r>
            <a:r>
              <a:rPr lang="ar-SA" dirty="0" err="1">
                <a:latin typeface="Simplified Arabic" pitchFamily="18" charset="-78"/>
                <a:cs typeface="Simplified Arabic" pitchFamily="18" charset="-78"/>
              </a:rPr>
              <a:t>و</a:t>
            </a:r>
            <a:r>
              <a:rPr lang="ar-SA" dirty="0">
                <a:latin typeface="Simplified Arabic" pitchFamily="18" charset="-78"/>
                <a:cs typeface="Simplified Arabic" pitchFamily="18" charset="-78"/>
              </a:rPr>
              <a:t> تكتسب المعلومات معناها الخاص في ضوء ما لدى المتعلم من خبرات شعورية </a:t>
            </a:r>
            <a:r>
              <a:rPr lang="ar-SA" dirty="0" smtClean="0">
                <a:latin typeface="Simplified Arabic" pitchFamily="18" charset="-78"/>
                <a:cs typeface="Simplified Arabic" pitchFamily="18" charset="-78"/>
              </a:rPr>
              <a:t>ومعلومات </a:t>
            </a:r>
            <a:r>
              <a:rPr lang="ar-SA" dirty="0">
                <a:latin typeface="Simplified Arabic" pitchFamily="18" charset="-78"/>
                <a:cs typeface="Simplified Arabic" pitchFamily="18" charset="-78"/>
              </a:rPr>
              <a:t>سابقة.</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 تعتمد سرعة </a:t>
            </a:r>
            <a:r>
              <a:rPr lang="ar-SA" dirty="0" err="1">
                <a:latin typeface="Simplified Arabic" pitchFamily="18" charset="-78"/>
                <a:cs typeface="Simplified Arabic" pitchFamily="18" charset="-78"/>
              </a:rPr>
              <a:t>و</a:t>
            </a:r>
            <a:r>
              <a:rPr lang="ar-SA" dirty="0">
                <a:latin typeface="Simplified Arabic" pitchFamily="18" charset="-78"/>
                <a:cs typeface="Simplified Arabic" pitchFamily="18" charset="-78"/>
              </a:rPr>
              <a:t> فاعلية التعلم على قدرة المتعلم على أحداث ارتباطات جوهرية بين المعلومات الجديدة </a:t>
            </a:r>
            <a:r>
              <a:rPr lang="ar-SA" dirty="0" err="1">
                <a:latin typeface="Simplified Arabic" pitchFamily="18" charset="-78"/>
                <a:cs typeface="Simplified Arabic" pitchFamily="18" charset="-78"/>
              </a:rPr>
              <a:t>و</a:t>
            </a:r>
            <a:r>
              <a:rPr lang="ar-SA" dirty="0">
                <a:latin typeface="Simplified Arabic" pitchFamily="18" charset="-78"/>
                <a:cs typeface="Simplified Arabic" pitchFamily="18" charset="-78"/>
              </a:rPr>
              <a:t> المعلومات القديمة، </a:t>
            </a:r>
            <a:r>
              <a:rPr lang="ar-SA" dirty="0" err="1">
                <a:latin typeface="Simplified Arabic" pitchFamily="18" charset="-78"/>
                <a:cs typeface="Simplified Arabic" pitchFamily="18" charset="-78"/>
              </a:rPr>
              <a:t>و</a:t>
            </a:r>
            <a:r>
              <a:rPr lang="ar-SA" dirty="0">
                <a:latin typeface="Simplified Arabic" pitchFamily="18" charset="-78"/>
                <a:cs typeface="Simplified Arabic" pitchFamily="18" charset="-78"/>
              </a:rPr>
              <a:t> يتم تعلم المعلومات الجديدة اعتمادا على المعنى أو اعتمادا على الحفظ الصم أو الاستظهار.</a:t>
            </a:r>
            <a:endParaRPr lang="en-US" dirty="0">
              <a:latin typeface="Simplified Arabic" pitchFamily="18" charset="-78"/>
              <a:cs typeface="Simplified Arabic" pitchFamily="18" charset="-78"/>
            </a:endParaRPr>
          </a:p>
          <a:p>
            <a:pPr algn="just"/>
            <a:r>
              <a:rPr lang="ar-SA" dirty="0">
                <a:latin typeface="Simplified Arabic" pitchFamily="18" charset="-78"/>
                <a:cs typeface="Simplified Arabic" pitchFamily="18" charset="-78"/>
              </a:rPr>
              <a:t>- استخدام المنظمات المسبقة يرفع من كفاءة عمليتي التعليم </a:t>
            </a:r>
            <a:r>
              <a:rPr lang="ar-SA" dirty="0" err="1">
                <a:latin typeface="Simplified Arabic" pitchFamily="18" charset="-78"/>
                <a:cs typeface="Simplified Arabic" pitchFamily="18" charset="-78"/>
              </a:rPr>
              <a:t>و</a:t>
            </a:r>
            <a:r>
              <a:rPr lang="ar-SA" dirty="0">
                <a:latin typeface="Simplified Arabic" pitchFamily="18" charset="-78"/>
                <a:cs typeface="Simplified Arabic" pitchFamily="18" charset="-78"/>
              </a:rPr>
              <a:t> التعلم </a:t>
            </a:r>
            <a:r>
              <a:rPr lang="ar-SA" dirty="0" err="1">
                <a:latin typeface="Simplified Arabic" pitchFamily="18" charset="-78"/>
                <a:cs typeface="Simplified Arabic" pitchFamily="18" charset="-78"/>
              </a:rPr>
              <a:t>و</a:t>
            </a:r>
            <a:r>
              <a:rPr lang="ar-SA" dirty="0">
                <a:latin typeface="Simplified Arabic" pitchFamily="18" charset="-78"/>
                <a:cs typeface="Simplified Arabic" pitchFamily="18" charset="-78"/>
              </a:rPr>
              <a:t> ييسر عملية إحداث </a:t>
            </a:r>
            <a:r>
              <a:rPr lang="ar-SA" dirty="0" err="1">
                <a:latin typeface="Simplified Arabic" pitchFamily="18" charset="-78"/>
                <a:cs typeface="Simplified Arabic" pitchFamily="18" charset="-78"/>
              </a:rPr>
              <a:t>ترابطات</a:t>
            </a:r>
            <a:r>
              <a:rPr lang="ar-SA" dirty="0">
                <a:latin typeface="Simplified Arabic" pitchFamily="18" charset="-78"/>
                <a:cs typeface="Simplified Arabic" pitchFamily="18" charset="-78"/>
              </a:rPr>
              <a:t> لشبكة المعاني داخل </a:t>
            </a:r>
            <a:r>
              <a:rPr lang="ar-SA" dirty="0" smtClean="0">
                <a:latin typeface="Simplified Arabic" pitchFamily="18" charset="-78"/>
                <a:cs typeface="Simplified Arabic" pitchFamily="18" charset="-78"/>
              </a:rPr>
              <a:t>الذاكرة</a:t>
            </a:r>
            <a:r>
              <a:rPr lang="ar-IQ" dirty="0" smtClean="0">
                <a:latin typeface="Simplified Arabic" pitchFamily="18" charset="-78"/>
                <a:cs typeface="Simplified Arabic" pitchFamily="18" charset="-78"/>
              </a:rPr>
              <a:t> </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15304" cy="5483245"/>
          </a:xfrm>
        </p:spPr>
        <p:style>
          <a:lnRef idx="1">
            <a:schemeClr val="accent6"/>
          </a:lnRef>
          <a:fillRef idx="3">
            <a:schemeClr val="accent6"/>
          </a:fillRef>
          <a:effectRef idx="2">
            <a:schemeClr val="accent6"/>
          </a:effectRef>
          <a:fontRef idx="minor">
            <a:schemeClr val="lt1"/>
          </a:fontRef>
        </p:style>
        <p:txBody>
          <a:bodyPr/>
          <a:lstStyle/>
          <a:p>
            <a:pPr algn="just"/>
            <a:r>
              <a:rPr lang="ar-SA" sz="2800" dirty="0">
                <a:latin typeface="Simplified Arabic" pitchFamily="18" charset="-78"/>
                <a:cs typeface="Simplified Arabic" pitchFamily="18" charset="-78"/>
              </a:rPr>
              <a:t>و في ضوء هذه الفروض يتحدد دور المدرس حسب هذا النموذج في دور </a:t>
            </a:r>
            <a:r>
              <a:rPr lang="ar-SA" sz="2800" dirty="0" smtClean="0">
                <a:latin typeface="Simplified Arabic" pitchFamily="18" charset="-78"/>
                <a:cs typeface="Simplified Arabic" pitchFamily="18" charset="-78"/>
              </a:rPr>
              <a:t>المحاضر</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والشارح</a:t>
            </a:r>
            <a:r>
              <a:rPr lang="ar-SA" sz="2800" dirty="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والمفسر</a:t>
            </a:r>
            <a:r>
              <a:rPr lang="ar-SA" sz="2800" dirty="0">
                <a:latin typeface="Simplified Arabic" pitchFamily="18" charset="-78"/>
                <a:cs typeface="Simplified Arabic" pitchFamily="18" charset="-78"/>
              </a:rPr>
              <a:t>، حيث يعرض المعلومات الجديدة بصيغتها النهائية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على نحو مباشر، في حين يقتصر دور المتعلم على استقبال هذه المعلومات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دمجها في بنيته المعرفية للتمكن منها. </a:t>
            </a:r>
            <a:endParaRPr lang="ar-IQ" sz="2800" dirty="0" smtClean="0">
              <a:latin typeface="Simplified Arabic" pitchFamily="18" charset="-78"/>
              <a:cs typeface="Simplified Arabic" pitchFamily="18" charset="-78"/>
            </a:endParaRPr>
          </a:p>
          <a:p>
            <a:pPr algn="just"/>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t>مفاهيم النموذج :</a:t>
            </a:r>
            <a:endParaRPr lang="ar-SA" dirty="0"/>
          </a:p>
        </p:txBody>
      </p:sp>
      <p:sp>
        <p:nvSpPr>
          <p:cNvPr id="3" name="عنصر نائب للمحتوى 2"/>
          <p:cNvSpPr>
            <a:spLocks noGrp="1"/>
          </p:cNvSpPr>
          <p:nvPr>
            <p:ph idx="1"/>
          </p:nvPr>
        </p:nvSpPr>
        <p:spPr>
          <a:xfrm>
            <a:off x="1435608" y="1714488"/>
            <a:ext cx="7494110" cy="4533912"/>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ar-IQ" sz="2800" b="1" dirty="0" smtClean="0">
                <a:latin typeface="Simplified Arabic" pitchFamily="18" charset="-78"/>
                <a:cs typeface="Simplified Arabic" pitchFamily="18" charset="-78"/>
              </a:rPr>
              <a:t>1</a:t>
            </a:r>
            <a:r>
              <a:rPr lang="ar-SA" sz="2800" b="1" dirty="0" smtClean="0">
                <a:latin typeface="Simplified Arabic" pitchFamily="18" charset="-78"/>
                <a:cs typeface="Simplified Arabic" pitchFamily="18" charset="-78"/>
              </a:rPr>
              <a:t>-</a:t>
            </a:r>
            <a:r>
              <a:rPr lang="ar-IQ" sz="2800" b="1" dirty="0" smtClean="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المعنى </a:t>
            </a:r>
            <a:r>
              <a:rPr lang="ar-SA" sz="2800" b="1" dirty="0">
                <a:latin typeface="Simplified Arabic" pitchFamily="18" charset="-78"/>
                <a:cs typeface="Simplified Arabic" pitchFamily="18" charset="-78"/>
              </a:rPr>
              <a:t>(</a:t>
            </a:r>
            <a:r>
              <a:rPr lang="en-US" sz="2800" b="1" dirty="0">
                <a:latin typeface="Simplified Arabic" pitchFamily="18" charset="-78"/>
                <a:cs typeface="Simplified Arabic" pitchFamily="18" charset="-78"/>
              </a:rPr>
              <a:t>Meaning</a:t>
            </a:r>
            <a:r>
              <a:rPr lang="ar-SA" sz="2800" dirty="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وعرفه </a:t>
            </a:r>
            <a:r>
              <a:rPr lang="ar-SA" sz="2800" dirty="0">
                <a:latin typeface="Simplified Arabic" pitchFamily="18" charset="-78"/>
                <a:cs typeface="Simplified Arabic" pitchFamily="18" charset="-78"/>
              </a:rPr>
              <a:t>بأنه خبرة شعورية متمايزة بدقة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محددة بوضوح تنبثق لدى الفرد حين تتفاعل العلامات </a:t>
            </a:r>
            <a:r>
              <a:rPr lang="ar-SA" sz="2800" dirty="0" smtClean="0">
                <a:latin typeface="Simplified Arabic" pitchFamily="18" charset="-78"/>
                <a:cs typeface="Simplified Arabic" pitchFamily="18" charset="-78"/>
              </a:rPr>
              <a:t>والرموز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المفاهيم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الوظائف المرتبطة بمضمون </a:t>
            </a:r>
            <a:r>
              <a:rPr lang="ar-SA" sz="2800" dirty="0" smtClean="0">
                <a:latin typeface="Simplified Arabic" pitchFamily="18" charset="-78"/>
                <a:cs typeface="Simplified Arabic" pitchFamily="18" charset="-78"/>
              </a:rPr>
              <a:t>المعنى</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ويتم </a:t>
            </a:r>
            <a:r>
              <a:rPr lang="ar-SA" sz="2800" dirty="0">
                <a:latin typeface="Simplified Arabic" pitchFamily="18" charset="-78"/>
                <a:cs typeface="Simplified Arabic" pitchFamily="18" charset="-78"/>
              </a:rPr>
              <a:t>استيعابها </a:t>
            </a:r>
            <a:r>
              <a:rPr lang="ar-SA" sz="2800" dirty="0" err="1">
                <a:latin typeface="Simplified Arabic" pitchFamily="18" charset="-78"/>
                <a:cs typeface="Simplified Arabic" pitchFamily="18" charset="-78"/>
              </a:rPr>
              <a:t>و</a:t>
            </a:r>
            <a:r>
              <a:rPr lang="ar-SA" sz="2800" dirty="0">
                <a:latin typeface="Simplified Arabic" pitchFamily="18" charset="-78"/>
                <a:cs typeface="Simplified Arabic" pitchFamily="18" charset="-78"/>
              </a:rPr>
              <a:t> تمثلها في البناء المعرفي للفرد، يشكل المعنى أساس هام للتعلم الفعال حيث تختلف مواد التعلم الجديدة التي يتعلمها الفرد في درجة وضوح عامل المعنى فيها، </a:t>
            </a:r>
            <a:r>
              <a:rPr lang="ar-SA" sz="2800" dirty="0" smtClean="0">
                <a:latin typeface="Simplified Arabic" pitchFamily="18" charset="-78"/>
                <a:cs typeface="Simplified Arabic" pitchFamily="18" charset="-78"/>
              </a:rPr>
              <a:t>ويصبح </a:t>
            </a:r>
            <a:r>
              <a:rPr lang="ar-SA" sz="2800" dirty="0" err="1">
                <a:latin typeface="Simplified Arabic" pitchFamily="18" charset="-78"/>
                <a:cs typeface="Simplified Arabic" pitchFamily="18" charset="-78"/>
              </a:rPr>
              <a:t>اكثر</a:t>
            </a:r>
            <a:r>
              <a:rPr lang="ar-SA" sz="2800" dirty="0">
                <a:latin typeface="Simplified Arabic" pitchFamily="18" charset="-78"/>
                <a:cs typeface="Simplified Arabic" pitchFamily="18" charset="-78"/>
              </a:rPr>
              <a:t> يسرا كلما تشبعت هذه المواد بعامل المعنى.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642918"/>
            <a:ext cx="7786742" cy="5483245"/>
          </a:xfrm>
        </p:spPr>
        <p:style>
          <a:lnRef idx="1">
            <a:schemeClr val="accent6"/>
          </a:lnRef>
          <a:fillRef idx="3">
            <a:schemeClr val="accent6"/>
          </a:fillRef>
          <a:effectRef idx="2">
            <a:schemeClr val="accent6"/>
          </a:effectRef>
          <a:fontRef idx="minor">
            <a:schemeClr val="lt1"/>
          </a:fontRef>
        </p:style>
        <p:txBody>
          <a:bodyPr>
            <a:normAutofit fontScale="92500" lnSpcReduction="10000"/>
          </a:bodyPr>
          <a:lstStyle/>
          <a:p>
            <a:pPr algn="just"/>
            <a:r>
              <a:rPr lang="ar-IQ" b="1" dirty="0" smtClean="0"/>
              <a:t>2</a:t>
            </a:r>
            <a:r>
              <a:rPr lang="ar-SA" sz="2600" b="1" dirty="0" smtClean="0">
                <a:latin typeface="Simplified Arabic" pitchFamily="18" charset="-78"/>
                <a:cs typeface="Simplified Arabic" pitchFamily="18" charset="-78"/>
              </a:rPr>
              <a:t>- </a:t>
            </a:r>
            <a:r>
              <a:rPr lang="ar-SA" sz="2600" b="1" dirty="0">
                <a:latin typeface="Simplified Arabic" pitchFamily="18" charset="-78"/>
                <a:cs typeface="Simplified Arabic" pitchFamily="18" charset="-78"/>
              </a:rPr>
              <a:t>البنية المعرفية (</a:t>
            </a:r>
            <a:r>
              <a:rPr lang="en-US" sz="2600" b="1" dirty="0">
                <a:latin typeface="Simplified Arabic" pitchFamily="18" charset="-78"/>
                <a:cs typeface="Simplified Arabic" pitchFamily="18" charset="-78"/>
              </a:rPr>
              <a:t>Cognitive structure</a:t>
            </a:r>
            <a:r>
              <a:rPr lang="ar-SA" sz="2600" b="1" dirty="0">
                <a:latin typeface="Simplified Arabic" pitchFamily="18" charset="-78"/>
                <a:cs typeface="Simplified Arabic" pitchFamily="18" charset="-78"/>
              </a:rPr>
              <a:t>)</a:t>
            </a:r>
            <a:r>
              <a:rPr lang="ar-SA" sz="2600" dirty="0">
                <a:latin typeface="Simplified Arabic" pitchFamily="18" charset="-78"/>
                <a:cs typeface="Simplified Arabic" pitchFamily="18" charset="-78"/>
              </a:rPr>
              <a:t> </a:t>
            </a:r>
            <a:r>
              <a:rPr lang="ar-SA" sz="2600" dirty="0" smtClean="0">
                <a:latin typeface="Simplified Arabic" pitchFamily="18" charset="-78"/>
                <a:cs typeface="Simplified Arabic" pitchFamily="18" charset="-78"/>
              </a:rPr>
              <a:t> </a:t>
            </a:r>
            <a:r>
              <a:rPr lang="ar-SA" sz="2600" dirty="0">
                <a:latin typeface="Simplified Arabic" pitchFamily="18" charset="-78"/>
                <a:cs typeface="Simplified Arabic" pitchFamily="18" charset="-78"/>
              </a:rPr>
              <a:t>يقصد </a:t>
            </a:r>
            <a:r>
              <a:rPr lang="ar-SA" sz="2600" dirty="0" err="1">
                <a:latin typeface="Simplified Arabic" pitchFamily="18" charset="-78"/>
                <a:cs typeface="Simplified Arabic" pitchFamily="18" charset="-78"/>
              </a:rPr>
              <a:t>بها</a:t>
            </a:r>
            <a:r>
              <a:rPr lang="ar-SA" sz="2600" dirty="0">
                <a:latin typeface="Simplified Arabic" pitchFamily="18" charset="-78"/>
                <a:cs typeface="Simplified Arabic" pitchFamily="18" charset="-78"/>
              </a:rPr>
              <a:t> المحتوى الشامل للمعرفة البنائية للفرد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خواصها التنظيمية المتميزة التي تميز المجال المعرفي للفرد أو هي العامل الرئيسي المؤثر في مبنى التعلم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معناه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الاحتفاظ </a:t>
            </a:r>
            <a:r>
              <a:rPr lang="ar-SA" sz="2600" dirty="0" err="1">
                <a:latin typeface="Simplified Arabic" pitchFamily="18" charset="-78"/>
                <a:cs typeface="Simplified Arabic" pitchFamily="18" charset="-78"/>
              </a:rPr>
              <a:t>به</a:t>
            </a:r>
            <a:r>
              <a:rPr lang="ar-SA" sz="2600" dirty="0">
                <a:latin typeface="Simplified Arabic" pitchFamily="18" charset="-78"/>
                <a:cs typeface="Simplified Arabic" pitchFamily="18" charset="-78"/>
              </a:rPr>
              <a:t> </a:t>
            </a:r>
            <a:r>
              <a:rPr lang="ar-SA" sz="2600" dirty="0" smtClean="0">
                <a:latin typeface="Simplified Arabic" pitchFamily="18" charset="-78"/>
                <a:cs typeface="Simplified Arabic" pitchFamily="18" charset="-78"/>
              </a:rPr>
              <a:t>واسترجاعه فتمثل </a:t>
            </a:r>
            <a:r>
              <a:rPr lang="ar-SA" sz="2600" dirty="0">
                <a:latin typeface="Simplified Arabic" pitchFamily="18" charset="-78"/>
                <a:cs typeface="Simplified Arabic" pitchFamily="18" charset="-78"/>
              </a:rPr>
              <a:t>بذلك البنية المعرفية ما يعرفه المتعلم عن مادة أو موضوع ما، في وقت معين، </a:t>
            </a:r>
            <a:r>
              <a:rPr lang="ar-SA" sz="2600" dirty="0" smtClean="0">
                <a:latin typeface="Simplified Arabic" pitchFamily="18" charset="-78"/>
                <a:cs typeface="Simplified Arabic" pitchFamily="18" charset="-78"/>
              </a:rPr>
              <a:t>ومدى </a:t>
            </a:r>
            <a:r>
              <a:rPr lang="ar-SA" sz="2600" dirty="0">
                <a:latin typeface="Simplified Arabic" pitchFamily="18" charset="-78"/>
                <a:cs typeface="Simplified Arabic" pitchFamily="18" charset="-78"/>
              </a:rPr>
              <a:t>تنظيم هذه المعرفة في </a:t>
            </a:r>
            <a:r>
              <a:rPr lang="ar-SA" sz="2600" dirty="0" smtClean="0">
                <a:latin typeface="Simplified Arabic" pitchFamily="18" charset="-78"/>
                <a:cs typeface="Simplified Arabic" pitchFamily="18" charset="-78"/>
              </a:rPr>
              <a:t>عقله</a:t>
            </a:r>
            <a:r>
              <a:rPr lang="ar-IQ" sz="2600" dirty="0" smtClean="0">
                <a:latin typeface="Simplified Arabic" pitchFamily="18" charset="-78"/>
                <a:cs typeface="Simplified Arabic" pitchFamily="18" charset="-78"/>
              </a:rPr>
              <a:t> .</a:t>
            </a:r>
          </a:p>
          <a:p>
            <a:pPr algn="just"/>
            <a:r>
              <a:rPr lang="ar-IQ" sz="2600" b="1" dirty="0" smtClean="0">
                <a:latin typeface="Simplified Arabic" pitchFamily="18" charset="-78"/>
                <a:cs typeface="Simplified Arabic" pitchFamily="18" charset="-78"/>
              </a:rPr>
              <a:t>3</a:t>
            </a:r>
            <a:r>
              <a:rPr lang="ar-SA" sz="2600" b="1" dirty="0" smtClean="0">
                <a:latin typeface="Simplified Arabic" pitchFamily="18" charset="-78"/>
                <a:cs typeface="Simplified Arabic" pitchFamily="18" charset="-78"/>
              </a:rPr>
              <a:t>-</a:t>
            </a:r>
            <a:r>
              <a:rPr lang="ar-IQ" sz="2600" b="1" dirty="0" smtClean="0">
                <a:latin typeface="Simplified Arabic" pitchFamily="18" charset="-78"/>
                <a:cs typeface="Simplified Arabic" pitchFamily="18" charset="-78"/>
              </a:rPr>
              <a:t>ا</a:t>
            </a:r>
            <a:r>
              <a:rPr lang="ar-SA" sz="2600" b="1" dirty="0" smtClean="0">
                <a:latin typeface="Simplified Arabic" pitchFamily="18" charset="-78"/>
                <a:cs typeface="Simplified Arabic" pitchFamily="18" charset="-78"/>
              </a:rPr>
              <a:t>لمنظمات </a:t>
            </a:r>
            <a:r>
              <a:rPr lang="ar-SA" sz="2600" b="1" dirty="0">
                <a:latin typeface="Simplified Arabic" pitchFamily="18" charset="-78"/>
                <a:cs typeface="Simplified Arabic" pitchFamily="18" charset="-78"/>
              </a:rPr>
              <a:t>المسبقة </a:t>
            </a:r>
            <a:r>
              <a:rPr lang="ar-SA" sz="2600" b="1" dirty="0" err="1">
                <a:latin typeface="Simplified Arabic" pitchFamily="18" charset="-78"/>
                <a:cs typeface="Simplified Arabic" pitchFamily="18" charset="-78"/>
              </a:rPr>
              <a:t>او</a:t>
            </a:r>
            <a:r>
              <a:rPr lang="ar-SA" sz="2600" b="1" dirty="0">
                <a:latin typeface="Simplified Arabic" pitchFamily="18" charset="-78"/>
                <a:cs typeface="Simplified Arabic" pitchFamily="18" charset="-78"/>
              </a:rPr>
              <a:t> المتقدمة </a:t>
            </a:r>
            <a:r>
              <a:rPr lang="en-US" sz="2600" b="1" dirty="0">
                <a:latin typeface="Simplified Arabic" pitchFamily="18" charset="-78"/>
                <a:cs typeface="Simplified Arabic" pitchFamily="18" charset="-78"/>
              </a:rPr>
              <a:t>Advance Organizers</a:t>
            </a:r>
            <a:r>
              <a:rPr lang="ar-SA" sz="2600" b="1" dirty="0">
                <a:latin typeface="Simplified Arabic" pitchFamily="18" charset="-78"/>
                <a:cs typeface="Simplified Arabic" pitchFamily="18" charset="-78"/>
              </a:rPr>
              <a:t> </a:t>
            </a:r>
            <a:r>
              <a:rPr lang="ar-SA" sz="2600" dirty="0">
                <a:latin typeface="Simplified Arabic" pitchFamily="18" charset="-78"/>
                <a:cs typeface="Simplified Arabic" pitchFamily="18" charset="-78"/>
              </a:rPr>
              <a:t> </a:t>
            </a:r>
            <a:r>
              <a:rPr lang="ar-SA" sz="2600" dirty="0" smtClean="0">
                <a:latin typeface="Simplified Arabic" pitchFamily="18" charset="-78"/>
                <a:cs typeface="Simplified Arabic" pitchFamily="18" charset="-78"/>
              </a:rPr>
              <a:t>يقصد </a:t>
            </a:r>
            <a:r>
              <a:rPr lang="ar-SA" sz="2600" dirty="0" err="1">
                <a:latin typeface="Simplified Arabic" pitchFamily="18" charset="-78"/>
                <a:cs typeface="Simplified Arabic" pitchFamily="18" charset="-78"/>
              </a:rPr>
              <a:t>بها</a:t>
            </a:r>
            <a:r>
              <a:rPr lang="ar-SA" sz="2600" dirty="0">
                <a:latin typeface="Simplified Arabic" pitchFamily="18" charset="-78"/>
                <a:cs typeface="Simplified Arabic" pitchFamily="18" charset="-78"/>
              </a:rPr>
              <a:t> مجموعة من العبارات التنظيمية التي تكون على درجة عالية من التجريد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العمومية،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التي تستوعب أو تضم موضوع ما،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ترتبط عضويا بتفاصيل ذلك الموضوع، كما ينظر إليها على أنها مواد </a:t>
            </a:r>
            <a:r>
              <a:rPr lang="ar-SA" sz="2600" dirty="0" err="1">
                <a:latin typeface="Simplified Arabic" pitchFamily="18" charset="-78"/>
                <a:cs typeface="Simplified Arabic" pitchFamily="18" charset="-78"/>
              </a:rPr>
              <a:t>مدخلية</a:t>
            </a:r>
            <a:r>
              <a:rPr lang="ar-SA" sz="2600" dirty="0">
                <a:latin typeface="Simplified Arabic" pitchFamily="18" charset="-78"/>
                <a:cs typeface="Simplified Arabic" pitchFamily="18" charset="-78"/>
              </a:rPr>
              <a:t> تقدم في بداية التعلم تتصف بمستوى من التجريد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الشمولية أعلى من مستوى تجريد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شمولية المادة </a:t>
            </a:r>
            <a:r>
              <a:rPr lang="ar-SA" sz="2600" dirty="0" err="1">
                <a:latin typeface="Simplified Arabic" pitchFamily="18" charset="-78"/>
                <a:cs typeface="Simplified Arabic" pitchFamily="18" charset="-78"/>
              </a:rPr>
              <a:t>التعلمية</a:t>
            </a:r>
            <a:r>
              <a:rPr lang="ar-SA" sz="2600" dirty="0">
                <a:latin typeface="Simplified Arabic" pitchFamily="18" charset="-78"/>
                <a:cs typeface="Simplified Arabic" pitchFamily="18" charset="-78"/>
              </a:rPr>
              <a:t> ذاتها، تهدف </a:t>
            </a:r>
            <a:r>
              <a:rPr lang="ar-SA" sz="2600" dirty="0" err="1">
                <a:latin typeface="Simplified Arabic" pitchFamily="18" charset="-78"/>
                <a:cs typeface="Simplified Arabic" pitchFamily="18" charset="-78"/>
              </a:rPr>
              <a:t>الى</a:t>
            </a:r>
            <a:r>
              <a:rPr lang="ar-SA" sz="2600" dirty="0">
                <a:latin typeface="Simplified Arabic" pitchFamily="18" charset="-78"/>
                <a:cs typeface="Simplified Arabic" pitchFamily="18" charset="-78"/>
              </a:rPr>
              <a:t> تزويد المتعلمين بمجموعة من المفاهيم الشاملة التي توضح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تشرح مفاهيم المهمة </a:t>
            </a:r>
            <a:r>
              <a:rPr lang="ar-SA" sz="2600" dirty="0" err="1">
                <a:latin typeface="Simplified Arabic" pitchFamily="18" charset="-78"/>
                <a:cs typeface="Simplified Arabic" pitchFamily="18" charset="-78"/>
              </a:rPr>
              <a:t>التعلمية</a:t>
            </a:r>
            <a:r>
              <a:rPr lang="ar-SA" sz="2600" dirty="0">
                <a:latin typeface="Simplified Arabic" pitchFamily="18" charset="-78"/>
                <a:cs typeface="Simplified Arabic" pitchFamily="18" charset="-78"/>
              </a:rPr>
              <a:t> و تسهل عملية احتوائها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دمجها في البنية المعرفية، لكنها لا يمكن </a:t>
            </a:r>
            <a:r>
              <a:rPr lang="ar-SA" sz="2600" dirty="0" err="1">
                <a:latin typeface="Simplified Arabic" pitchFamily="18" charset="-78"/>
                <a:cs typeface="Simplified Arabic" pitchFamily="18" charset="-78"/>
              </a:rPr>
              <a:t>ان</a:t>
            </a:r>
            <a:r>
              <a:rPr lang="ar-SA" sz="2600" dirty="0">
                <a:latin typeface="Simplified Arabic" pitchFamily="18" charset="-78"/>
                <a:cs typeface="Simplified Arabic" pitchFamily="18" charset="-78"/>
              </a:rPr>
              <a:t> تؤدي وظيفتها بشكل فعال </a:t>
            </a:r>
            <a:r>
              <a:rPr lang="ar-SA" sz="2600" dirty="0" err="1">
                <a:latin typeface="Simplified Arabic" pitchFamily="18" charset="-78"/>
                <a:cs typeface="Simplified Arabic" pitchFamily="18" charset="-78"/>
              </a:rPr>
              <a:t>الا</a:t>
            </a:r>
            <a:r>
              <a:rPr lang="ar-SA" sz="2600" dirty="0">
                <a:latin typeface="Simplified Arabic" pitchFamily="18" charset="-78"/>
                <a:cs typeface="Simplified Arabic" pitchFamily="18" charset="-78"/>
              </a:rPr>
              <a:t> </a:t>
            </a:r>
            <a:r>
              <a:rPr lang="ar-SA" sz="2600" dirty="0" err="1">
                <a:latin typeface="Simplified Arabic" pitchFamily="18" charset="-78"/>
                <a:cs typeface="Simplified Arabic" pitchFamily="18" charset="-78"/>
              </a:rPr>
              <a:t>اذا</a:t>
            </a:r>
            <a:r>
              <a:rPr lang="ar-SA" sz="2600" dirty="0">
                <a:latin typeface="Simplified Arabic" pitchFamily="18" charset="-78"/>
                <a:cs typeface="Simplified Arabic" pitchFamily="18" charset="-78"/>
              </a:rPr>
              <a:t> تم تعلمها </a:t>
            </a:r>
            <a:r>
              <a:rPr lang="ar-SA" sz="2600" dirty="0" err="1">
                <a:latin typeface="Simplified Arabic" pitchFamily="18" charset="-78"/>
                <a:cs typeface="Simplified Arabic" pitchFamily="18" charset="-78"/>
              </a:rPr>
              <a:t>و</a:t>
            </a:r>
            <a:r>
              <a:rPr lang="ar-SA" sz="2600" dirty="0">
                <a:latin typeface="Simplified Arabic" pitchFamily="18" charset="-78"/>
                <a:cs typeface="Simplified Arabic" pitchFamily="18" charset="-78"/>
              </a:rPr>
              <a:t> فهمها على نحو جيد </a:t>
            </a:r>
            <a:r>
              <a:rPr lang="ar-SA" sz="2600" dirty="0" err="1">
                <a:latin typeface="Simplified Arabic" pitchFamily="18" charset="-78"/>
                <a:cs typeface="Simplified Arabic" pitchFamily="18" charset="-78"/>
              </a:rPr>
              <a:t>لانها</a:t>
            </a:r>
            <a:r>
              <a:rPr lang="ar-SA" sz="2600" dirty="0">
                <a:latin typeface="Simplified Arabic" pitchFamily="18" charset="-78"/>
                <a:cs typeface="Simplified Arabic" pitchFamily="18" charset="-78"/>
              </a:rPr>
              <a:t> تنطوي على مادة </a:t>
            </a:r>
            <a:r>
              <a:rPr lang="ar-SA" sz="2600" dirty="0" err="1">
                <a:latin typeface="Simplified Arabic" pitchFamily="18" charset="-78"/>
                <a:cs typeface="Simplified Arabic" pitchFamily="18" charset="-78"/>
              </a:rPr>
              <a:t>تعلمية</a:t>
            </a:r>
            <a:r>
              <a:rPr lang="ar-SA" sz="2600" dirty="0">
                <a:latin typeface="Simplified Arabic" pitchFamily="18" charset="-78"/>
                <a:cs typeface="Simplified Arabic" pitchFamily="18" charset="-78"/>
              </a:rPr>
              <a:t> في حد ذاتها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500042"/>
            <a:ext cx="7715304" cy="5626121"/>
          </a:xfrm>
        </p:spPr>
        <p:style>
          <a:lnRef idx="1">
            <a:schemeClr val="accent6"/>
          </a:lnRef>
          <a:fillRef idx="3">
            <a:schemeClr val="accent6"/>
          </a:fillRef>
          <a:effectRef idx="2">
            <a:schemeClr val="accent6"/>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قصد </a:t>
            </a:r>
            <a:r>
              <a:rPr lang="ar-SA" sz="2800" dirty="0" err="1" smtClean="0">
                <a:latin typeface="Simplified Arabic" pitchFamily="18" charset="-78"/>
                <a:cs typeface="Simplified Arabic" pitchFamily="18" charset="-78"/>
              </a:rPr>
              <a:t>أوزبل</a:t>
            </a:r>
            <a:r>
              <a:rPr lang="ar-SA" sz="2800" dirty="0" smtClean="0">
                <a:latin typeface="Simplified Arabic" pitchFamily="18" charset="-78"/>
                <a:cs typeface="Simplified Arabic" pitchFamily="18" charset="-78"/>
              </a:rPr>
              <a:t> بالمنظمات </a:t>
            </a:r>
            <a:r>
              <a:rPr lang="ar-SA" sz="2800" dirty="0">
                <a:latin typeface="Simplified Arabic" pitchFamily="18" charset="-78"/>
                <a:cs typeface="Simplified Arabic" pitchFamily="18" charset="-78"/>
              </a:rPr>
              <a:t>المتقدمة هي : (</a:t>
            </a:r>
            <a:r>
              <a:rPr lang="ar-SA" sz="2800" dirty="0" err="1">
                <a:latin typeface="Simplified Arabic" pitchFamily="18" charset="-78"/>
                <a:cs typeface="Simplified Arabic" pitchFamily="18" charset="-78"/>
              </a:rPr>
              <a:t>مايقدم</a:t>
            </a:r>
            <a:r>
              <a:rPr lang="ar-SA" sz="2800" dirty="0">
                <a:latin typeface="Simplified Arabic" pitchFamily="18" charset="-78"/>
                <a:cs typeface="Simplified Arabic" pitchFamily="18" charset="-78"/>
              </a:rPr>
              <a:t> للطلبة من مواد ممهدة مختصرة في بداية الموقف التعليمي عن بناء الموضوع المواد الدراسية التي يراد معالجتها بهدف تسهيل تعلم المفاهيم والأفكار والقضايا المرتبطة بالموضوع) </a:t>
            </a:r>
            <a:endParaRPr lang="ar-IQ" sz="2800" dirty="0" smtClean="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فالمنظم المتقدم ، يمثل المعلومات التي يمهد </a:t>
            </a:r>
            <a:r>
              <a:rPr lang="ar-SA" sz="2800" dirty="0" err="1">
                <a:latin typeface="Simplified Arabic" pitchFamily="18" charset="-78"/>
                <a:cs typeface="Simplified Arabic" pitchFamily="18" charset="-78"/>
              </a:rPr>
              <a:t>بها</a:t>
            </a:r>
            <a:r>
              <a:rPr lang="ar-SA" sz="2800" dirty="0">
                <a:latin typeface="Simplified Arabic" pitchFamily="18" charset="-78"/>
                <a:cs typeface="Simplified Arabic" pitchFamily="18" charset="-78"/>
              </a:rPr>
              <a:t> المعلم للموضوع الجديد المراد تعليمه , ويجب أن يتصف المنظم المتقدم بالعمومية والشمولية والتجريد . </a:t>
            </a:r>
            <a:endParaRPr lang="en-US" sz="2800" dirty="0">
              <a:latin typeface="Simplified Arabic" pitchFamily="18" charset="-78"/>
              <a:cs typeface="Simplified Arabic" pitchFamily="18" charset="-78"/>
            </a:endParaRPr>
          </a:p>
          <a:p>
            <a:pPr algn="just"/>
            <a:endParaRPr lang="ar-SA" sz="2800" dirty="0">
              <a:latin typeface="Simplified Arabic" pitchFamily="18" charset="-78"/>
              <a:cs typeface="Simplified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73</TotalTime>
  <Words>1300</Words>
  <Application>Microsoft Office PowerPoint</Application>
  <PresentationFormat>عرض على الشاشة (3:4)‏</PresentationFormat>
  <Paragraphs>78</Paragraphs>
  <Slides>23</Slides>
  <Notes>0</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انقلاب</vt:lpstr>
      <vt:lpstr>                   نموذج التعلم ذي المعنى        اوزوبل</vt:lpstr>
      <vt:lpstr>مقدمة :</vt:lpstr>
      <vt:lpstr>الشريحة 3</vt:lpstr>
      <vt:lpstr>الشريحة 4</vt:lpstr>
      <vt:lpstr>افتراضات النموذج :</vt:lpstr>
      <vt:lpstr>الشريحة 6</vt:lpstr>
      <vt:lpstr>مفاهيم النموذج :</vt:lpstr>
      <vt:lpstr>الشريحة 8</vt:lpstr>
      <vt:lpstr>الشريحة 9</vt:lpstr>
      <vt:lpstr>الشريحة 10</vt:lpstr>
      <vt:lpstr>الشريحة 11</vt:lpstr>
      <vt:lpstr>الشريحة 12</vt:lpstr>
      <vt:lpstr>الشريحة 13</vt:lpstr>
      <vt:lpstr>مراحل النموذج : </vt:lpstr>
      <vt:lpstr>الشريحة 15</vt:lpstr>
      <vt:lpstr>تطبيقات النموذج :</vt:lpstr>
      <vt:lpstr>الشريحة 17</vt:lpstr>
      <vt:lpstr>الشريحة 18</vt:lpstr>
      <vt:lpstr>تقويم النموذج : </vt:lpstr>
      <vt:lpstr>الشريحة 20</vt:lpstr>
      <vt:lpstr>الشريحة 21</vt:lpstr>
      <vt:lpstr>الشريحة 22</vt:lpstr>
      <vt:lpstr>الشريحة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نموذج التعلم ذي المعنى  اوزوبل</dc:title>
  <dc:creator>pv</dc:creator>
  <cp:lastModifiedBy>pv</cp:lastModifiedBy>
  <cp:revision>11</cp:revision>
  <dcterms:created xsi:type="dcterms:W3CDTF">2019-11-01T12:55:43Z</dcterms:created>
  <dcterms:modified xsi:type="dcterms:W3CDTF">2019-11-01T14:09:39Z</dcterms:modified>
</cp:coreProperties>
</file>