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8"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CCB4BBF-734E-448B-88F2-9E9DAEFCB5F3}" type="datetimeFigureOut">
              <a:rPr lang="ar-IQ" smtClean="0"/>
              <a:t>04/02/1441</a:t>
            </a:fld>
            <a:endParaRPr lang="ar-IQ"/>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DAF001E-9C47-4620-9492-BC6BF22F88D7}"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CB4BBF-734E-448B-88F2-9E9DAEFCB5F3}" type="datetimeFigureOut">
              <a:rPr lang="ar-IQ" smtClean="0"/>
              <a:t>04/02/1441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DAF001E-9C47-4620-9492-BC6BF22F88D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CCB4BBF-734E-448B-88F2-9E9DAEFCB5F3}" type="datetimeFigureOut">
              <a:rPr lang="ar-IQ" smtClean="0"/>
              <a:t>04/02/1441</a:t>
            </a:fld>
            <a:endParaRPr lang="ar-IQ"/>
          </a:p>
        </p:txBody>
      </p:sp>
      <p:sp>
        <p:nvSpPr>
          <p:cNvPr id="5" name="Footer Placeholder 4"/>
          <p:cNvSpPr>
            <a:spLocks noGrp="1"/>
          </p:cNvSpPr>
          <p:nvPr>
            <p:ph type="ftr" sz="quarter" idx="11"/>
          </p:nvPr>
        </p:nvSpPr>
        <p:spPr>
          <a:xfrm>
            <a:off x="457200" y="6556248"/>
            <a:ext cx="3657600" cy="228600"/>
          </a:xfrm>
        </p:spPr>
        <p:txBody>
          <a:bodyPr/>
          <a:lstStyle>
            <a:extLst/>
          </a:lstStyle>
          <a:p>
            <a:endParaRPr lang="ar-IQ"/>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DAF001E-9C47-4620-9492-BC6BF22F88D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CB4BBF-734E-448B-88F2-9E9DAEFCB5F3}" type="datetimeFigureOut">
              <a:rPr lang="ar-IQ" smtClean="0"/>
              <a:t>04/02/1441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DAF001E-9C47-4620-9492-BC6BF22F88D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CCB4BBF-734E-448B-88F2-9E9DAEFCB5F3}" type="datetimeFigureOut">
              <a:rPr lang="ar-IQ" smtClean="0"/>
              <a:t>04/02/1441</a:t>
            </a:fld>
            <a:endParaRPr lang="ar-IQ"/>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DAF001E-9C47-4620-9492-BC6BF22F88D7}"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CCB4BBF-734E-448B-88F2-9E9DAEFCB5F3}" type="datetimeFigureOut">
              <a:rPr lang="ar-IQ" smtClean="0"/>
              <a:t>04/02/1441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DAF001E-9C47-4620-9492-BC6BF22F88D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CCB4BBF-734E-448B-88F2-9E9DAEFCB5F3}" type="datetimeFigureOut">
              <a:rPr lang="ar-IQ" smtClean="0"/>
              <a:t>04/02/1441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BDAF001E-9C47-4620-9492-BC6BF22F88D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CCB4BBF-734E-448B-88F2-9E9DAEFCB5F3}" type="datetimeFigureOut">
              <a:rPr lang="ar-IQ" smtClean="0"/>
              <a:t>04/02/1441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BDAF001E-9C47-4620-9492-BC6BF22F88D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CCB4BBF-734E-448B-88F2-9E9DAEFCB5F3}" type="datetimeFigureOut">
              <a:rPr lang="ar-IQ" smtClean="0"/>
              <a:t>04/02/1441</a:t>
            </a:fld>
            <a:endParaRPr lang="ar-IQ"/>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IQ"/>
          </a:p>
        </p:txBody>
      </p:sp>
      <p:sp>
        <p:nvSpPr>
          <p:cNvPr id="4" name="Slide Number Placeholder 3"/>
          <p:cNvSpPr>
            <a:spLocks noGrp="1"/>
          </p:cNvSpPr>
          <p:nvPr>
            <p:ph type="sldNum" sz="quarter" idx="12"/>
          </p:nvPr>
        </p:nvSpPr>
        <p:spPr/>
        <p:txBody>
          <a:bodyPr/>
          <a:lstStyle>
            <a:extLst/>
          </a:lstStyle>
          <a:p>
            <a:fld id="{BDAF001E-9C47-4620-9492-BC6BF22F88D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CCB4BBF-734E-448B-88F2-9E9DAEFCB5F3}" type="datetimeFigureOut">
              <a:rPr lang="ar-IQ" smtClean="0"/>
              <a:t>04/02/1441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DAF001E-9C47-4620-9492-BC6BF22F88D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CCB4BBF-734E-448B-88F2-9E9DAEFCB5F3}" type="datetimeFigureOut">
              <a:rPr lang="ar-IQ" smtClean="0"/>
              <a:t>04/02/1441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DAF001E-9C47-4620-9492-BC6BF22F88D7}" type="slidenum">
              <a:rPr lang="ar-IQ" smtClean="0"/>
              <a:t>‹#›</a:t>
            </a:fld>
            <a:endParaRPr lang="ar-IQ"/>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CCB4BBF-734E-448B-88F2-9E9DAEFCB5F3}" type="datetimeFigureOut">
              <a:rPr lang="ar-IQ" smtClean="0"/>
              <a:t>04/02/1441</a:t>
            </a:fld>
            <a:endParaRPr lang="ar-IQ"/>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DAF001E-9C47-4620-9492-BC6BF22F88D7}"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1571612"/>
            <a:ext cx="3991214" cy="1829956"/>
          </a:xfrm>
        </p:spPr>
        <p:txBody>
          <a:bodyPr/>
          <a:lstStyle/>
          <a:p>
            <a:r>
              <a:rPr lang="ar-IQ" dirty="0" smtClean="0">
                <a:latin typeface="Simplified Arabic" pitchFamily="18" charset="-78"/>
                <a:cs typeface="Simplified Arabic" pitchFamily="18" charset="-78"/>
              </a:rPr>
              <a:t>   </a:t>
            </a:r>
            <a:r>
              <a:rPr lang="ar-IQ"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النموذج النمائي </a:t>
            </a:r>
            <a:br>
              <a:rPr lang="ar-IQ"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br>
            <a:r>
              <a:rPr lang="ar-IQ"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بياجيه </a:t>
            </a:r>
            <a:endParaRPr lang="ar-IQ" dirty="0">
              <a:latin typeface="Simplified Arabic" pitchFamily="18" charset="-78"/>
              <a:cs typeface="Simplified Arabic" pitchFamily="18" charset="-78"/>
            </a:endParaRPr>
          </a:p>
        </p:txBody>
      </p:sp>
      <p:sp>
        <p:nvSpPr>
          <p:cNvPr id="3" name="Subtitle 2"/>
          <p:cNvSpPr>
            <a:spLocks noGrp="1"/>
          </p:cNvSpPr>
          <p:nvPr>
            <p:ph type="subTitle" idx="1"/>
          </p:nvPr>
        </p:nvSpPr>
        <p:spPr>
          <a:xfrm>
            <a:off x="3354442" y="3500438"/>
            <a:ext cx="4718020" cy="1140674"/>
          </a:xfrm>
        </p:spPr>
        <p:txBody>
          <a:bodyPr>
            <a:normAutofit fontScale="92500" lnSpcReduction="10000"/>
          </a:bodyPr>
          <a:lstStyle/>
          <a:p>
            <a:r>
              <a:rPr lang="ar-IQ" dirty="0" smtClean="0"/>
              <a:t>                  </a:t>
            </a:r>
          </a:p>
          <a:p>
            <a:r>
              <a:rPr lang="ar-IQ" dirty="0" smtClean="0"/>
              <a:t> </a:t>
            </a:r>
            <a:r>
              <a:rPr lang="ar-IQ" dirty="0" smtClean="0"/>
              <a:t>                    </a:t>
            </a:r>
            <a:r>
              <a:rPr lang="ar-IQ" sz="2800" dirty="0" smtClean="0">
                <a:ln w="18415" cmpd="sng">
                  <a:solidFill>
                    <a:srgbClr val="FFFFFF"/>
                  </a:solidFill>
                  <a:prstDash val="solid"/>
                </a:ln>
                <a:effectLst>
                  <a:outerShdw blurRad="63500" dir="3600000" algn="tl" rotWithShape="0">
                    <a:srgbClr val="000000">
                      <a:alpha val="70000"/>
                    </a:srgbClr>
                  </a:outerShdw>
                </a:effectLst>
                <a:latin typeface="Simplified Arabic" pitchFamily="18" charset="-78"/>
                <a:cs typeface="Simplified Arabic" pitchFamily="18" charset="-78"/>
              </a:rPr>
              <a:t>الاستاذ الدكتور </a:t>
            </a:r>
          </a:p>
          <a:p>
            <a:r>
              <a:rPr lang="ar-IQ" sz="2800" dirty="0" smtClean="0">
                <a:ln w="18415" cmpd="sng">
                  <a:solidFill>
                    <a:srgbClr val="FFFFFF"/>
                  </a:solidFill>
                  <a:prstDash val="solid"/>
                </a:ln>
                <a:effectLst>
                  <a:outerShdw blurRad="63500" dir="3600000" algn="tl" rotWithShape="0">
                    <a:srgbClr val="000000">
                      <a:alpha val="70000"/>
                    </a:srgbClr>
                  </a:outerShdw>
                </a:effectLst>
                <a:latin typeface="Simplified Arabic" pitchFamily="18" charset="-78"/>
                <a:cs typeface="Simplified Arabic" pitchFamily="18" charset="-78"/>
              </a:rPr>
              <a:t>                حيدر كريم سكر </a:t>
            </a:r>
            <a:endParaRPr lang="ar-IQ" sz="2800" dirty="0">
              <a:ln w="18415" cmpd="sng">
                <a:solidFill>
                  <a:srgbClr val="FFFFFF"/>
                </a:solidFill>
                <a:prstDash val="solid"/>
              </a:ln>
              <a:effectLst>
                <a:outerShdw blurRad="63500" dir="3600000" algn="tl" rotWithShape="0">
                  <a:srgbClr val="000000">
                    <a:alpha val="70000"/>
                  </a:srgbClr>
                </a:outerShdw>
              </a:effectLst>
              <a:latin typeface="Simplified Arabic" pitchFamily="18" charset="-78"/>
              <a:cs typeface="Simplified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615262" cy="548324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ar-IQ" sz="2800" dirty="0">
                <a:latin typeface="Simplified Arabic" pitchFamily="18" charset="-78"/>
                <a:cs typeface="Simplified Arabic" pitchFamily="18" charset="-78"/>
              </a:rPr>
              <a:t>11ــ التعلم حالة خاصة من حالات التطور المعرفي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12 ـــ الادراك الحسي موجه بعمليات عقلية مخططة وهادفة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13 ــــ التطور عملية زيادة الوعي بالعلاقة بين الطفل والمادة والخبرات التي يواجهها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14 ــ يسعى الاطفال دوماً لأدراك العالم من حولهم سواء توفرت الإمكانات الداخلية لديهم ام لم تتوفر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15 ــ التعلم القائم على المعنى يحدث عن طريق نفي او الغاء مستويات فهم مشوهة سابقة غير مكتملة </a:t>
            </a:r>
            <a:endParaRPr lang="en-US" sz="2800" dirty="0">
              <a:latin typeface="Simplified Arabic" pitchFamily="18" charset="-78"/>
              <a:cs typeface="Simplified Arabic" pitchFamily="18" charset="-78"/>
            </a:endParaRPr>
          </a:p>
          <a:p>
            <a:pPr algn="just"/>
            <a:endParaRPr lang="ar-IQ" sz="2800" dirty="0">
              <a:latin typeface="Simplified Arabic" pitchFamily="18" charset="-78"/>
              <a:cs typeface="Simplified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r"/>
            <a:r>
              <a:rPr lang="ar-IQ" b="1" dirty="0" smtClean="0"/>
              <a:t/>
            </a:r>
            <a:br>
              <a:rPr lang="ar-IQ" b="1" dirty="0" smtClean="0"/>
            </a:br>
            <a:r>
              <a:rPr lang="ar-IQ" b="1" dirty="0" smtClean="0">
                <a:latin typeface="Simplified Arabic" pitchFamily="18" charset="-78"/>
                <a:cs typeface="Simplified Arabic" pitchFamily="18" charset="-78"/>
              </a:rPr>
              <a:t>خطوات </a:t>
            </a:r>
            <a:r>
              <a:rPr lang="ar-IQ" b="1" dirty="0">
                <a:latin typeface="Simplified Arabic" pitchFamily="18" charset="-78"/>
                <a:cs typeface="Simplified Arabic" pitchFamily="18" charset="-78"/>
              </a:rPr>
              <a:t>النموذج : </a:t>
            </a:r>
            <a:r>
              <a:rPr lang="en-US" dirty="0">
                <a:latin typeface="Simplified Arabic" pitchFamily="18" charset="-78"/>
                <a:cs typeface="Simplified Arabic" pitchFamily="18" charset="-78"/>
              </a:rPr>
              <a:t/>
            </a:r>
            <a:br>
              <a:rPr lang="en-US" dirty="0">
                <a:latin typeface="Simplified Arabic" pitchFamily="18" charset="-78"/>
                <a:cs typeface="Simplified Arabic" pitchFamily="18" charset="-78"/>
              </a:rPr>
            </a:br>
            <a:endParaRPr lang="ar-IQ" dirty="0">
              <a:latin typeface="Simplified Arabic" pitchFamily="18" charset="-78"/>
              <a:cs typeface="Simplified Arabic" pitchFamily="18" charset="-78"/>
            </a:endParaRPr>
          </a:p>
        </p:txBody>
      </p:sp>
      <p:sp>
        <p:nvSpPr>
          <p:cNvPr id="3" name="Content Placeholder 2"/>
          <p:cNvSpPr>
            <a:spLocks noGrp="1"/>
          </p:cNvSpPr>
          <p:nvPr>
            <p:ph idx="1"/>
          </p:nvPr>
        </p:nvSpPr>
        <p:spPr>
          <a:xfrm>
            <a:off x="457200" y="1714488"/>
            <a:ext cx="7615262" cy="4572032"/>
          </a:xfrm>
        </p:spPr>
        <p:style>
          <a:lnRef idx="1">
            <a:schemeClr val="accent2"/>
          </a:lnRef>
          <a:fillRef idx="2">
            <a:schemeClr val="accent2"/>
          </a:fillRef>
          <a:effectRef idx="1">
            <a:schemeClr val="accent2"/>
          </a:effectRef>
          <a:fontRef idx="minor">
            <a:schemeClr val="dk1"/>
          </a:fontRef>
        </p:style>
        <p:txBody>
          <a:bodyPr>
            <a:noAutofit/>
          </a:bodyPr>
          <a:lstStyle/>
          <a:p>
            <a:pPr algn="just"/>
            <a:r>
              <a:rPr lang="ar-SA" sz="2800" dirty="0">
                <a:latin typeface="Simplified Arabic" pitchFamily="18" charset="-78"/>
                <a:cs typeface="Simplified Arabic" pitchFamily="18" charset="-78"/>
              </a:rPr>
              <a:t>يمكن تحديد اربع خطوات يمكن فيها تطبيق مفاهيم بياجيه في تنفيذ منهاج ما وما يترتب عليها من أسئلة فرعية :</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الخطوة الاولى : حدد موضوعات المنهاج التي يتم تعلمها بالطريقة اللفظية والتي يمكن تعلمها عن طريق إجراء أبحاث لدى الطلبة ويمكن التحقق عن ريق الاسئلة الاتية : </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ـــ ما هي الجوانب المنهجية المساعدة على التجريب </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ــــ ماهي المواضع المساعدة على انشطة حل المشكلات بطريقة جماعية </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ــ ماهي المواضيع التي يمكن تقديمها في مستوى المعالجة باستخدام الاشياء الحسية قبل معالجتها أثناء عملية الشرح </a:t>
            </a:r>
            <a:endParaRPr lang="en-US" sz="2800" dirty="0">
              <a:latin typeface="Simplified Arabic" pitchFamily="18" charset="-78"/>
              <a:cs typeface="Simplified Arabic" pitchFamily="18" charset="-78"/>
            </a:endParaRPr>
          </a:p>
          <a:p>
            <a:pPr algn="just"/>
            <a:endParaRPr lang="ar-IQ" sz="2800" dirty="0">
              <a:latin typeface="Simplified Arabic" pitchFamily="18" charset="-78"/>
              <a:cs typeface="Simplified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615262" cy="5626121"/>
          </a:xfrm>
        </p:spPr>
        <p:style>
          <a:lnRef idx="1">
            <a:schemeClr val="accent2"/>
          </a:lnRef>
          <a:fillRef idx="2">
            <a:schemeClr val="accent2"/>
          </a:fillRef>
          <a:effectRef idx="1">
            <a:schemeClr val="accent2"/>
          </a:effectRef>
          <a:fontRef idx="minor">
            <a:schemeClr val="dk1"/>
          </a:fontRef>
        </p:style>
        <p:txBody>
          <a:bodyPr>
            <a:normAutofit/>
          </a:bodyPr>
          <a:lstStyle/>
          <a:p>
            <a:r>
              <a:rPr lang="ar-SA" sz="2600" dirty="0">
                <a:latin typeface="Simplified Arabic" pitchFamily="18" charset="-78"/>
                <a:cs typeface="Simplified Arabic" pitchFamily="18" charset="-78"/>
              </a:rPr>
              <a:t>الخطوة الثانية : طور انشطة صفية للمواضيع المحددة سابقا ، </a:t>
            </a:r>
            <a:r>
              <a:rPr lang="ar-SA" sz="2600" dirty="0" smtClean="0">
                <a:latin typeface="Simplified Arabic" pitchFamily="18" charset="-78"/>
                <a:cs typeface="Simplified Arabic" pitchFamily="18" charset="-78"/>
              </a:rPr>
              <a:t>و</a:t>
            </a:r>
            <a:r>
              <a:rPr lang="ar-IQ" sz="2600" dirty="0" smtClean="0">
                <a:latin typeface="Simplified Arabic" pitchFamily="18" charset="-78"/>
                <a:cs typeface="Simplified Arabic" pitchFamily="18" charset="-78"/>
              </a:rPr>
              <a:t>ت</a:t>
            </a:r>
            <a:r>
              <a:rPr lang="ar-SA" sz="2600" dirty="0" smtClean="0">
                <a:latin typeface="Simplified Arabic" pitchFamily="18" charset="-78"/>
                <a:cs typeface="Simplified Arabic" pitchFamily="18" charset="-78"/>
              </a:rPr>
              <a:t>قيم </a:t>
            </a:r>
            <a:r>
              <a:rPr lang="ar-SA" sz="2600" dirty="0">
                <a:latin typeface="Simplified Arabic" pitchFamily="18" charset="-78"/>
                <a:cs typeface="Simplified Arabic" pitchFamily="18" charset="-78"/>
              </a:rPr>
              <a:t>هذه الانشطة باستخدام الاسئلة الاتية :</a:t>
            </a:r>
            <a:endParaRPr lang="en-US" sz="2600" dirty="0">
              <a:latin typeface="Simplified Arabic" pitchFamily="18" charset="-78"/>
              <a:cs typeface="Simplified Arabic" pitchFamily="18" charset="-78"/>
            </a:endParaRPr>
          </a:p>
          <a:p>
            <a:r>
              <a:rPr lang="ar-SA" sz="2600" dirty="0">
                <a:latin typeface="Simplified Arabic" pitchFamily="18" charset="-78"/>
                <a:cs typeface="Simplified Arabic" pitchFamily="18" charset="-78"/>
              </a:rPr>
              <a:t>ــــ هل تعمل هذه الانشطة على توفير امكانيات التجريب بالطرق المختلفة </a:t>
            </a:r>
            <a:endParaRPr lang="en-US" sz="2600" dirty="0">
              <a:latin typeface="Simplified Arabic" pitchFamily="18" charset="-78"/>
              <a:cs typeface="Simplified Arabic" pitchFamily="18" charset="-78"/>
            </a:endParaRPr>
          </a:p>
          <a:p>
            <a:r>
              <a:rPr lang="ar-SA" sz="2600" dirty="0">
                <a:latin typeface="Simplified Arabic" pitchFamily="18" charset="-78"/>
                <a:cs typeface="Simplified Arabic" pitchFamily="18" charset="-78"/>
              </a:rPr>
              <a:t>ـــ هل تؤدي هذه الانشطة الى مجموعة من التساؤلات </a:t>
            </a:r>
            <a:endParaRPr lang="en-US" sz="2600" dirty="0">
              <a:latin typeface="Simplified Arabic" pitchFamily="18" charset="-78"/>
              <a:cs typeface="Simplified Arabic" pitchFamily="18" charset="-78"/>
            </a:endParaRPr>
          </a:p>
          <a:p>
            <a:r>
              <a:rPr lang="ar-SA" sz="2600" dirty="0">
                <a:latin typeface="Simplified Arabic" pitchFamily="18" charset="-78"/>
                <a:cs typeface="Simplified Arabic" pitchFamily="18" charset="-78"/>
              </a:rPr>
              <a:t>ـــ هل يمكن للطلبة مقارنة اساليب الاستنتاج المختلفة من خلال اشتراكه وتفاعله مع الانشطة المختارة </a:t>
            </a:r>
            <a:endParaRPr lang="en-US" sz="2600" dirty="0">
              <a:latin typeface="Simplified Arabic" pitchFamily="18" charset="-78"/>
              <a:cs typeface="Simplified Arabic" pitchFamily="18" charset="-78"/>
            </a:endParaRPr>
          </a:p>
          <a:p>
            <a:r>
              <a:rPr lang="ar-SA" sz="2600" dirty="0">
                <a:latin typeface="Simplified Arabic" pitchFamily="18" charset="-78"/>
                <a:cs typeface="Simplified Arabic" pitchFamily="18" charset="-78"/>
              </a:rPr>
              <a:t>ـــ هل المشكلة المطروحة لا يمكن حلها بالاعتماد على المؤشرات التي يعطيها المعلم والمدركة لدى المتعلم فقط </a:t>
            </a:r>
            <a:endParaRPr lang="en-US" sz="2600" dirty="0">
              <a:latin typeface="Simplified Arabic" pitchFamily="18" charset="-78"/>
              <a:cs typeface="Simplified Arabic" pitchFamily="18" charset="-78"/>
            </a:endParaRPr>
          </a:p>
          <a:p>
            <a:r>
              <a:rPr lang="ar-SA" sz="2600" dirty="0">
                <a:latin typeface="Simplified Arabic" pitchFamily="18" charset="-78"/>
                <a:cs typeface="Simplified Arabic" pitchFamily="18" charset="-78"/>
              </a:rPr>
              <a:t>ـــ هل تؤدي هذه الانشطة الى توليد مادي اومعرفي</a:t>
            </a:r>
            <a:endParaRPr lang="en-US" sz="2600" dirty="0">
              <a:latin typeface="Simplified Arabic" pitchFamily="18" charset="-78"/>
              <a:cs typeface="Simplified Arabic" pitchFamily="18" charset="-78"/>
            </a:endParaRPr>
          </a:p>
          <a:p>
            <a:r>
              <a:rPr lang="ar-SA" sz="2600" dirty="0">
                <a:latin typeface="Simplified Arabic" pitchFamily="18" charset="-78"/>
                <a:cs typeface="Simplified Arabic" pitchFamily="18" charset="-78"/>
              </a:rPr>
              <a:t>ــــ هل تعمل هذه الانشطة على اغناء المفاهيم التي تم تطويرها وتكييفها </a:t>
            </a:r>
            <a:endParaRPr lang="en-US" sz="2600" dirty="0">
              <a:latin typeface="Simplified Arabic" pitchFamily="18" charset="-78"/>
              <a:cs typeface="Simplified Arabic" pitchFamily="18" charset="-78"/>
            </a:endParaRPr>
          </a:p>
          <a:p>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7686700" cy="5554683"/>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ar-SA" sz="2800" dirty="0">
                <a:latin typeface="Simplified Arabic" pitchFamily="18" charset="-78"/>
                <a:cs typeface="Simplified Arabic" pitchFamily="18" charset="-78"/>
              </a:rPr>
              <a:t>الخطوة الثالثة : حدد الفرص التي يقوم المعلم فيها بطرح اسئلة تساعده على ممارسة عملية حل المشكلات </a:t>
            </a:r>
            <a:endParaRPr lang="en-US" sz="28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ـــ ما الاسئلة التي يمكن إعطاؤها بهدف المتابعة ؟ تنبؤ ، اسئلة ماذا </a:t>
            </a:r>
            <a:r>
              <a:rPr lang="ar-SA" sz="2800" dirty="0" smtClean="0">
                <a:latin typeface="Simplified Arabic" pitchFamily="18" charset="-78"/>
                <a:cs typeface="Simplified Arabic" pitchFamily="18" charset="-78"/>
              </a:rPr>
              <a:t>اذا</a:t>
            </a:r>
            <a:endParaRPr lang="en-US" sz="28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ــ ما هي المقارنات الممكنة التي يمكن تحديدها من خلال المادة التي تساعد على معالجة الاسئلة التلقائية التي يعالجها الطلبة </a:t>
            </a:r>
            <a:endParaRPr lang="en-US" sz="28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الخطوة الرابعة : قوم تطبيقات الطلبة مع ملاحظة مدى نجاحها وحدد الحاجة لمراجعتها وتعديلها </a:t>
            </a:r>
            <a:endParaRPr lang="en-US" sz="28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ـــ ما أوجه النشاط التي كان لها اكبرالاثر في استثارة مشاركة الطلبة وهل هناك امكانية للاستفادة منها في المستقبل </a:t>
            </a:r>
            <a:endParaRPr lang="en-US" sz="28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ـــ ما جوانب النشاط التي كانت خاطئة ؟ وهل لم تستطع الانشطة من اشراك جهود معظم الطلبة ما هي البدائل التي يمكن استخدامها في المستقبل </a:t>
            </a:r>
            <a:endParaRPr lang="en-US" sz="28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ـــ هل استطاعت الانشطة توفير الفرص لتطويراستراتيجيات بحث جديدة ، اودعم الاستراتيجيات المستعملة في السابق </a:t>
            </a:r>
            <a:endParaRPr lang="en-US" sz="2800" dirty="0">
              <a:latin typeface="Simplified Arabic" pitchFamily="18" charset="-78"/>
              <a:cs typeface="Simplified Arabic" pitchFamily="18" charset="-78"/>
            </a:endParaRPr>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r"/>
            <a:r>
              <a:rPr lang="ar-IQ" b="1" dirty="0" smtClean="0"/>
              <a:t/>
            </a:r>
            <a:br>
              <a:rPr lang="ar-IQ" b="1" dirty="0" smtClean="0"/>
            </a:br>
            <a:r>
              <a:rPr lang="ar-SA" b="1" dirty="0" smtClean="0">
                <a:latin typeface="Simplified Arabic" pitchFamily="18" charset="-78"/>
                <a:cs typeface="Simplified Arabic" pitchFamily="18" charset="-78"/>
              </a:rPr>
              <a:t>تطبيقات </a:t>
            </a:r>
            <a:r>
              <a:rPr lang="ar-SA" b="1" dirty="0">
                <a:latin typeface="Simplified Arabic" pitchFamily="18" charset="-78"/>
                <a:cs typeface="Simplified Arabic" pitchFamily="18" charset="-78"/>
              </a:rPr>
              <a:t>النموذج :</a:t>
            </a:r>
            <a:r>
              <a:rPr lang="en-US" dirty="0">
                <a:latin typeface="Simplified Arabic" pitchFamily="18" charset="-78"/>
                <a:cs typeface="Simplified Arabic" pitchFamily="18" charset="-78"/>
              </a:rPr>
              <a:t/>
            </a:r>
            <a:br>
              <a:rPr lang="en-US" dirty="0">
                <a:latin typeface="Simplified Arabic" pitchFamily="18" charset="-78"/>
                <a:cs typeface="Simplified Arabic" pitchFamily="18" charset="-78"/>
              </a:rPr>
            </a:br>
            <a:endParaRPr lang="ar-IQ"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ar-SA" dirty="0"/>
              <a:t>1</a:t>
            </a:r>
            <a:r>
              <a:rPr lang="ar-SA" sz="2800" dirty="0">
                <a:latin typeface="Simplified Arabic" pitchFamily="18" charset="-78"/>
                <a:cs typeface="Simplified Arabic" pitchFamily="18" charset="-78"/>
              </a:rPr>
              <a:t> ـــــ احدى الاستراتيجيات التعليمية التي اشتقت من نظرية بياجيه هي في ان يجابه الطفل بالطبيعة غير المنطقية لوجهة نظره ، وهنا يشير بياجيه الى عملية التكيف ــــــ التمثل ، إذ إنه عندما تفشل عملية التكيف ، يصبح الطفل في حالة عدم استقرار وعليه أن يبدأ في التمثل من إجل أن يتكيف مع البيئة ، فنحن نخلق حالة من عدم التوازن عند الطفل عندما تسأله اسئلة حول بعض العبارات غير المنطقية التي تصدر عنه ، ومحاولة الطفل للتخلص من حالة عدم التوازن هذه لا تحدث عنده استقرار جديد في سلم التطور المعرفي </a:t>
            </a:r>
            <a:endParaRPr lang="ar-IQ" sz="2800" dirty="0">
              <a:latin typeface="Simplified Arabic" pitchFamily="18" charset="-78"/>
              <a:cs typeface="Simplified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7686700" cy="5411807"/>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ar-SA" sz="2800" dirty="0" smtClean="0">
                <a:latin typeface="Simplified Arabic" pitchFamily="18" charset="-78"/>
                <a:cs typeface="Simplified Arabic" pitchFamily="18" charset="-78"/>
              </a:rPr>
              <a:t>وفقاً </a:t>
            </a:r>
            <a:r>
              <a:rPr lang="ar-SA" sz="2800" dirty="0">
                <a:latin typeface="Simplified Arabic" pitchFamily="18" charset="-78"/>
                <a:cs typeface="Simplified Arabic" pitchFamily="18" charset="-78"/>
              </a:rPr>
              <a:t>لهذه الاستراتيجية فإن اجابات الطفل الخاطئة يجب أن تحظى بإهتمام المعلم مثلما تحظى به اجاباته الصحيحة ، وفي استجابته لهذه المجابهة ذاتها ، فإن الطفل يتقدم من مرحلة التفكير المتمركز حول قدراته الى مرحلة التفكير المتمركز حول الاخرين ، فالاطفال يجدون صعوبة في فهم وجهات النظر المخالفة لوجهات نظرهم ، وعندما يتبين لهم إن افراداً اخرين يحملون وجهات نظر افضل من وجهات نظرهم ، فان هذا الاكتشاف يؤدي دوراً هاماً في تعديل وجهات نظرهم التي يحملونها ، فالتعليم يعني خلق المواقف التي يمكن من خلالها اكتشاف الابنية ، أنه لا يعني تعليم الابنية والتي يمكن تمثلها ليس اكثر مما هو على المستوى اللفظي </a:t>
            </a:r>
            <a:endParaRPr lang="ar-IQ" sz="2800" dirty="0">
              <a:latin typeface="Simplified Arabic" pitchFamily="18" charset="-78"/>
              <a:cs typeface="Simplified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686700" cy="5768997"/>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ar-SA" dirty="0"/>
              <a:t>2</a:t>
            </a:r>
            <a:r>
              <a:rPr lang="ar-SA" sz="3000" dirty="0">
                <a:latin typeface="Simplified Arabic" pitchFamily="18" charset="-78"/>
                <a:cs typeface="Simplified Arabic" pitchFamily="18" charset="-78"/>
              </a:rPr>
              <a:t> ــــ يرى بياجيه إن الاطفال يسيرون في تسلسل مرحلي ثابت ومحدد اثناء تطورهم فهو هنا يؤكد على ضرورة عدم إجبار الطفل على تعلم مواد دراسية قبل التأكد من استعداده المعرفي لتعلم مثل هذه المواد وهذا يعني ضرورة مراعاة مدى استعداد أو جهوزية الطفل للتعلم ، وأذا حدث إجبار للطفل فانه سوف يشعربالاحباط والشك بقدرته وكفاءته ومحصلة ذلك أتجاهات سلبية يشكلها الطفل نحو مادة التعلم وبيئته ، وبناءً على ذلك يعارض بياجيه فكرة تسريع التطور التي تبناها " برونر " لان التعلم الفعال هو الذي يأخذ باعتباره مستوى التطور المعرفي للطفل ، لذا يجب على المعلمون مراقبة الطفل والاستماع لديه وتعريضه لخبرات جديدة من إجل أختبار بناهم ومفاهيمهم المعرفية  وتعديل الخاطئة منها ، وعدم إجبارهم على تعلم مهارات جديدة قبل التأكد من جهوزيتهم لتعلم هذه المهارات .   </a:t>
            </a:r>
            <a:endParaRPr lang="en-US" sz="3000" dirty="0">
              <a:latin typeface="Simplified Arabic" pitchFamily="18" charset="-78"/>
              <a:cs typeface="Simplified Arabic" pitchFamily="18" charset="-78"/>
            </a:endParaRPr>
          </a:p>
          <a:p>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86700" cy="5840435"/>
          </a:xfrm>
        </p:spPr>
        <p:style>
          <a:lnRef idx="1">
            <a:schemeClr val="accent2"/>
          </a:lnRef>
          <a:fillRef idx="2">
            <a:schemeClr val="accent2"/>
          </a:fillRef>
          <a:effectRef idx="1">
            <a:schemeClr val="accent2"/>
          </a:effectRef>
          <a:fontRef idx="minor">
            <a:schemeClr val="dk1"/>
          </a:fontRef>
        </p:style>
        <p:txBody>
          <a:bodyPr/>
          <a:lstStyle/>
          <a:p>
            <a:pPr algn="just"/>
            <a:r>
              <a:rPr lang="ar-SA" dirty="0"/>
              <a:t>3</a:t>
            </a:r>
            <a:r>
              <a:rPr lang="ar-SA" sz="2800" dirty="0">
                <a:latin typeface="Simplified Arabic" pitchFamily="18" charset="-78"/>
                <a:cs typeface="Simplified Arabic" pitchFamily="18" charset="-78"/>
              </a:rPr>
              <a:t> ــــ يعتقد بياجيه أن أفضل الطرق لتعليم الطفل هو تركه يستكشف عالمه المحيط بنفسه بما يحتويه من مواقف وخبرات ، لان الاطفال يكتسبون ويطورون معرفتهم من خلال ما ينغمسون به من افعال ونشاطات ، لذلك يؤكد بياجيه ان بيئة التعلم المثلى هي التي تفسح المجال أمام الطفل وتمهد الطرق للقيام بنشاطات فعلية مواقف يجرب بها الاشياء بنفسه ليرى ما يحدث لها ويتعرف على خصائصها ويطرح تساؤلاته حولها وباذلا جهوده للاجابة عليها .</a:t>
            </a:r>
            <a:endParaRPr lang="en-US" sz="2800" dirty="0">
              <a:latin typeface="Simplified Arabic" pitchFamily="18" charset="-78"/>
              <a:cs typeface="Simplified Arabic" pitchFamily="18" charset="-78"/>
            </a:endParaRPr>
          </a:p>
          <a:p>
            <a:pPr algn="just"/>
            <a:endParaRPr lang="ar-IQ" sz="2800" dirty="0">
              <a:latin typeface="Simplified Arabic" pitchFamily="18" charset="-78"/>
              <a:cs typeface="Simplified Arabic" pitchFamily="18"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r"/>
            <a:r>
              <a:rPr lang="ar-IQ" b="1" dirty="0" smtClean="0"/>
              <a:t/>
            </a:r>
            <a:br>
              <a:rPr lang="ar-IQ" b="1" dirty="0" smtClean="0"/>
            </a:br>
            <a:r>
              <a:rPr lang="en-US" b="1" dirty="0" smtClean="0"/>
              <a:t> </a:t>
            </a:r>
            <a:r>
              <a:rPr lang="ar-SA" b="1" dirty="0" smtClean="0">
                <a:latin typeface="Simplified Arabic" pitchFamily="18" charset="-78"/>
                <a:cs typeface="Simplified Arabic" pitchFamily="18" charset="-78"/>
              </a:rPr>
              <a:t>تقويم </a:t>
            </a:r>
            <a:r>
              <a:rPr lang="ar-SA" b="1" dirty="0">
                <a:latin typeface="Simplified Arabic" pitchFamily="18" charset="-78"/>
                <a:cs typeface="Simplified Arabic" pitchFamily="18" charset="-78"/>
              </a:rPr>
              <a:t>النموذج</a:t>
            </a:r>
            <a:r>
              <a:rPr lang="en-US" dirty="0">
                <a:latin typeface="Simplified Arabic" pitchFamily="18" charset="-78"/>
                <a:cs typeface="Simplified Arabic" pitchFamily="18" charset="-78"/>
              </a:rPr>
              <a:t/>
            </a:r>
            <a:br>
              <a:rPr lang="en-US" dirty="0">
                <a:latin typeface="Simplified Arabic" pitchFamily="18" charset="-78"/>
                <a:cs typeface="Simplified Arabic" pitchFamily="18" charset="-78"/>
              </a:rPr>
            </a:br>
            <a:endParaRPr lang="ar-IQ"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just"/>
            <a:r>
              <a:rPr lang="ar-SA" sz="3000" dirty="0">
                <a:latin typeface="Simplified Arabic" pitchFamily="18" charset="-78"/>
                <a:cs typeface="Simplified Arabic" pitchFamily="18" charset="-78"/>
              </a:rPr>
              <a:t>مع ان النموذج النمائي لبياجيه قد أسهم كثيراً في فهم التطور المعرفي ، فأن هناك عدداً من الانتقادات الموجهة لها </a:t>
            </a:r>
            <a:r>
              <a:rPr lang="ar-SA" sz="3000" dirty="0" smtClean="0">
                <a:latin typeface="Simplified Arabic" pitchFamily="18" charset="-78"/>
                <a:cs typeface="Simplified Arabic" pitchFamily="18" charset="-78"/>
              </a:rPr>
              <a:t>وكالاتي</a:t>
            </a:r>
            <a:endParaRPr lang="en-US" sz="3000" dirty="0">
              <a:latin typeface="Simplified Arabic" pitchFamily="18" charset="-78"/>
              <a:cs typeface="Simplified Arabic" pitchFamily="18" charset="-78"/>
            </a:endParaRPr>
          </a:p>
          <a:p>
            <a:pPr algn="just"/>
            <a:r>
              <a:rPr lang="ar-SA" sz="3000" b="1" dirty="0">
                <a:latin typeface="Simplified Arabic" pitchFamily="18" charset="-78"/>
                <a:cs typeface="Simplified Arabic" pitchFamily="18" charset="-78"/>
              </a:rPr>
              <a:t>ايجابيات النموذج :</a:t>
            </a:r>
            <a:endParaRPr lang="en-US" sz="3000" dirty="0">
              <a:latin typeface="Simplified Arabic" pitchFamily="18" charset="-78"/>
              <a:cs typeface="Simplified Arabic" pitchFamily="18" charset="-78"/>
            </a:endParaRPr>
          </a:p>
          <a:p>
            <a:pPr algn="just"/>
            <a:r>
              <a:rPr lang="ar-SA" sz="3000" dirty="0">
                <a:latin typeface="Simplified Arabic" pitchFamily="18" charset="-78"/>
                <a:cs typeface="Simplified Arabic" pitchFamily="18" charset="-78"/>
              </a:rPr>
              <a:t>ـــ تعد نظرية بياجيه من النظريات المدعمة تجريبياً إذ إجريت عليها الكثير من الدراسات والابحاث التجريبية هذا من جانب ومن جانب آخر إعتمادها بشكل كبير على التجريب في التوصل الى النتائج ومن المعلوم ان المنهج التجريبي يعد من ادق المناهج البحثية .</a:t>
            </a:r>
            <a:endParaRPr lang="en-US" sz="3000" dirty="0">
              <a:latin typeface="Simplified Arabic" pitchFamily="18" charset="-78"/>
              <a:cs typeface="Simplified Arabic" pitchFamily="18" charset="-78"/>
            </a:endParaRPr>
          </a:p>
          <a:p>
            <a:pPr algn="just"/>
            <a:r>
              <a:rPr lang="ar-SA" sz="3000" dirty="0">
                <a:latin typeface="Simplified Arabic" pitchFamily="18" charset="-78"/>
                <a:cs typeface="Simplified Arabic" pitchFamily="18" charset="-78"/>
              </a:rPr>
              <a:t>ــــ أشرت هذه النظرية في تجاربها ومفاهيمها على ان الاطفال نشيطون فاعلون في تطورهم  وهذا يعني أعترافها بإن الانسان كائن نشط وفعال قادر على إحداث التغير في البيئة </a:t>
            </a:r>
            <a:r>
              <a:rPr lang="ar-SA" dirty="0"/>
              <a:t>.</a:t>
            </a:r>
            <a:endParaRPr lang="en-US" dirty="0"/>
          </a:p>
          <a:p>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686700" cy="5626121"/>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ar-SA" sz="2800" dirty="0">
                <a:latin typeface="Simplified Arabic" pitchFamily="18" charset="-78"/>
                <a:cs typeface="Simplified Arabic" pitchFamily="18" charset="-78"/>
              </a:rPr>
              <a:t>ـــ أعادت نظرية بياجيه تعريف الذكاء ، والمعرفة وعلاقة المتعلم بالبيئة ، إذ يرى بياجيه إن الذكاء مثل النظام البيولوجي عبارة عن عملية مستمرة لايجاد التراكيب التي يحتاجها الفرد لاستمرار التفاعل المستمر مع البيئة ، اما المعرفة فانها عملية التفاعل بين المتعلم والبيئة ، مثل الابنية التي تم بناؤها بالذكاء ، فأن </a:t>
            </a:r>
            <a:r>
              <a:rPr lang="ar-SA" sz="2800" dirty="0" smtClean="0">
                <a:latin typeface="Simplified Arabic" pitchFamily="18" charset="-78"/>
                <a:cs typeface="Simplified Arabic" pitchFamily="18" charset="-78"/>
              </a:rPr>
              <a:t>المعرفة </a:t>
            </a:r>
            <a:r>
              <a:rPr lang="ar-SA" sz="2800" dirty="0">
                <a:latin typeface="Simplified Arabic" pitchFamily="18" charset="-78"/>
                <a:cs typeface="Simplified Arabic" pitchFamily="18" charset="-78"/>
              </a:rPr>
              <a:t>تكون ذاتية في مرحلة الرضاعة ثم تتطور وتنمو وتصبح موضوعية في مرحلة الرشد .</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ــــــــ من الوجهة التربوية فان هذه النظرية تساعد مصممي المناهج على وضع مواد دراسية تتفق مع طبيعة العمليات العقلية لاطفال المراحل التعليمية المختلفة ، كذلك توفر خصائص النمو المعرفي امكانية وضع اختبارات تقيس مستوى النمو العقلي عند المتعلمين بحيث تحل محل اختبارات الذكاء التقليدية وتمكن المعلمين من الوقوف على مراحل النمو المعرفي التي وصل اليها طلابهم </a:t>
            </a:r>
            <a:endParaRPr lang="en-US" sz="2800" dirty="0">
              <a:latin typeface="Simplified Arabic" pitchFamily="18" charset="-78"/>
              <a:cs typeface="Simplified Arabic" pitchFamily="18" charset="-78"/>
            </a:endParaRPr>
          </a:p>
          <a:p>
            <a:pPr algn="just"/>
            <a:endParaRPr lang="ar-IQ" sz="2800"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7543824" cy="1000132"/>
          </a:xfrm>
        </p:spPr>
        <p:style>
          <a:lnRef idx="1">
            <a:schemeClr val="dk1"/>
          </a:lnRef>
          <a:fillRef idx="2">
            <a:schemeClr val="dk1"/>
          </a:fillRef>
          <a:effectRef idx="1">
            <a:schemeClr val="dk1"/>
          </a:effectRef>
          <a:fontRef idx="minor">
            <a:schemeClr val="dk1"/>
          </a:fontRef>
        </p:style>
        <p:txBody>
          <a:bodyPr/>
          <a:lstStyle/>
          <a:p>
            <a:pPr algn="just"/>
            <a:r>
              <a:rPr lang="ar-IQ" dirty="0" smtClean="0"/>
              <a:t> </a:t>
            </a:r>
            <a:r>
              <a:rPr lang="ar-IQ" dirty="0" smtClean="0">
                <a:latin typeface="Simplified Arabic" pitchFamily="18" charset="-78"/>
                <a:cs typeface="Simplified Arabic" pitchFamily="18" charset="-78"/>
              </a:rPr>
              <a:t>مقدمة تاريخية </a:t>
            </a:r>
            <a:endParaRPr lang="ar-IQ" dirty="0">
              <a:latin typeface="Simplified Arabic" pitchFamily="18" charset="-78"/>
              <a:cs typeface="Simplified Arabic" pitchFamily="18" charset="-78"/>
            </a:endParaRPr>
          </a:p>
        </p:txBody>
      </p:sp>
      <p:sp>
        <p:nvSpPr>
          <p:cNvPr id="3" name="Content Placeholder 2"/>
          <p:cNvSpPr>
            <a:spLocks noGrp="1"/>
          </p:cNvSpPr>
          <p:nvPr>
            <p:ph idx="1"/>
          </p:nvPr>
        </p:nvSpPr>
        <p:spPr>
          <a:xfrm>
            <a:off x="457200" y="1428736"/>
            <a:ext cx="7472386" cy="5000660"/>
          </a:xfrm>
        </p:spPr>
        <p:style>
          <a:lnRef idx="1">
            <a:schemeClr val="accent2"/>
          </a:lnRef>
          <a:fillRef idx="2">
            <a:schemeClr val="accent2"/>
          </a:fillRef>
          <a:effectRef idx="1">
            <a:schemeClr val="accent2"/>
          </a:effectRef>
          <a:fontRef idx="minor">
            <a:schemeClr val="dk1"/>
          </a:fontRef>
        </p:style>
        <p:txBody>
          <a:bodyPr>
            <a:noAutofit/>
          </a:bodyPr>
          <a:lstStyle/>
          <a:p>
            <a:pPr algn="just"/>
            <a:r>
              <a:rPr lang="ar-SA" sz="2400" dirty="0">
                <a:latin typeface="Simplified Arabic" pitchFamily="18" charset="-78"/>
                <a:cs typeface="Simplified Arabic" pitchFamily="18" charset="-78"/>
              </a:rPr>
              <a:t>يرى بياجيه </a:t>
            </a:r>
            <a:r>
              <a:rPr lang="en-US" sz="2400" dirty="0">
                <a:latin typeface="Simplified Arabic" pitchFamily="18" charset="-78"/>
                <a:cs typeface="Simplified Arabic" pitchFamily="18" charset="-78"/>
              </a:rPr>
              <a:t>Piaget </a:t>
            </a:r>
            <a:r>
              <a:rPr lang="ar-SA" sz="2400" dirty="0">
                <a:latin typeface="Simplified Arabic" pitchFamily="18" charset="-78"/>
                <a:cs typeface="Simplified Arabic" pitchFamily="18" charset="-78"/>
              </a:rPr>
              <a:t>ان النمو الذكائي ليس عملية كمية بل هي نوعية بحيث ان هناك فروقاً بين تفكير الاطفال والمراهقين ، وكذلك بين أطفال مرحلة ما قبل المدرسة وأطفال المدرسة الابتدائية ، وأن الابنية الذكائية وهي الصفات التنظيمية للتفكير تتكون عند الفرد من خلال تفاعله مع البيئة ، والابنية الناتجة تساعد الفرد بدرجة أكبر على التعامل مع المتطلبات المتزايدة للبيئة ، لذا </a:t>
            </a:r>
            <a:r>
              <a:rPr lang="ar-IQ" sz="2400" dirty="0" smtClean="0">
                <a:latin typeface="Simplified Arabic" pitchFamily="18" charset="-78"/>
                <a:cs typeface="Simplified Arabic" pitchFamily="18" charset="-78"/>
              </a:rPr>
              <a:t>اهتم ب</a:t>
            </a:r>
            <a:r>
              <a:rPr lang="ar-SA" sz="2400" dirty="0" smtClean="0">
                <a:latin typeface="Simplified Arabic" pitchFamily="18" charset="-78"/>
                <a:cs typeface="Simplified Arabic" pitchFamily="18" charset="-78"/>
              </a:rPr>
              <a:t>الاخطاء </a:t>
            </a:r>
            <a:r>
              <a:rPr lang="ar-SA" sz="2400" dirty="0">
                <a:latin typeface="Simplified Arabic" pitchFamily="18" charset="-78"/>
                <a:cs typeface="Simplified Arabic" pitchFamily="18" charset="-78"/>
              </a:rPr>
              <a:t>التي يقع فيها الاطفال ، أكثر من أهتمامه بما يعرفونه ، وسبب ذلك يعود الى افتراضه أن هذه الاخطاء تعطي للباحث تصوراً على نوعية التفكير عند الطفل وتفاصيله الخاصة ، إذ أن لكل طفل خاصية تطورية ذهنية معرفية ، كما أن ايلاء الاجابات الخاطئة للاطفال من قبله كونه كان يعدها مفتاح تفكير الطفل ، وقد كان تتبع الاجابات الخاطئة وقد كان تتبع الاجابات الخاطئة التي يصدرها الطفل للوصول إلى ماهية تفكيره أو إلى أي مدى تصل أفكار الطفل بالعمليات الذهنية </a:t>
            </a:r>
            <a:r>
              <a:rPr lang="ar-IQ" sz="2400" dirty="0" smtClean="0">
                <a:latin typeface="Simplified Arabic" pitchFamily="18" charset="-78"/>
                <a:cs typeface="Simplified Arabic" pitchFamily="18" charset="-78"/>
              </a:rPr>
              <a:t>.</a:t>
            </a:r>
            <a:r>
              <a:rPr lang="ar-SA" sz="2400" dirty="0" smtClean="0">
                <a:latin typeface="Simplified Arabic" pitchFamily="18" charset="-78"/>
                <a:cs typeface="Simplified Arabic" pitchFamily="18" charset="-78"/>
              </a:rPr>
              <a:t> </a:t>
            </a:r>
            <a:endParaRPr lang="ar-IQ" sz="2400" dirty="0">
              <a:latin typeface="Simplified Arabic" pitchFamily="18" charset="-78"/>
              <a:cs typeface="Simplified Arabic"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615262" cy="5483245"/>
          </a:xfrm>
        </p:spPr>
        <p:style>
          <a:lnRef idx="1">
            <a:schemeClr val="accent2"/>
          </a:lnRef>
          <a:fillRef idx="2">
            <a:schemeClr val="accent2"/>
          </a:fillRef>
          <a:effectRef idx="1">
            <a:schemeClr val="accent2"/>
          </a:effectRef>
          <a:fontRef idx="minor">
            <a:schemeClr val="dk1"/>
          </a:fontRef>
        </p:style>
        <p:txBody>
          <a:bodyPr/>
          <a:lstStyle/>
          <a:p>
            <a:pPr algn="just"/>
            <a:r>
              <a:rPr lang="ar-SA" sz="2800" dirty="0">
                <a:latin typeface="Simplified Arabic" pitchFamily="18" charset="-78"/>
                <a:cs typeface="Simplified Arabic" pitchFamily="18" charset="-78"/>
              </a:rPr>
              <a:t>ــــــــــــ من خلال الوقوف على خصائص النمو المعرفي ومراحله يتمكن المعلم من التعرف على طبيعة تفكير الطفل في مراحل نموه المختلفة بحيث يوجه انتباهه الى الاستجابات المرتبطة بمراحل نموه ويحدد اهدافه في ضوء السلوك المتوقع اداءه في هذه المرحلة .</a:t>
            </a:r>
            <a:endParaRPr lang="en-US" sz="2800" dirty="0">
              <a:latin typeface="Simplified Arabic" pitchFamily="18" charset="-78"/>
              <a:cs typeface="Simplified Arabic" pitchFamily="18" charset="-78"/>
            </a:endParaRPr>
          </a:p>
          <a:p>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r"/>
            <a:r>
              <a:rPr lang="ar-IQ" b="1" dirty="0" smtClean="0"/>
              <a:t/>
            </a:r>
            <a:br>
              <a:rPr lang="ar-IQ" b="1" dirty="0" smtClean="0"/>
            </a:br>
            <a:r>
              <a:rPr lang="en-US" b="1" dirty="0" smtClean="0"/>
              <a:t/>
            </a:r>
            <a:br>
              <a:rPr lang="en-US" b="1"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ar-SA" b="1" dirty="0" smtClean="0">
                <a:latin typeface="Simplified Arabic" pitchFamily="18" charset="-78"/>
                <a:cs typeface="Simplified Arabic" pitchFamily="18" charset="-78"/>
              </a:rPr>
              <a:t>سلبيات </a:t>
            </a:r>
            <a:r>
              <a:rPr lang="ar-SA" b="1" dirty="0">
                <a:latin typeface="Simplified Arabic" pitchFamily="18" charset="-78"/>
                <a:cs typeface="Simplified Arabic" pitchFamily="18" charset="-78"/>
              </a:rPr>
              <a:t>النموذج : </a:t>
            </a:r>
            <a:r>
              <a:rPr lang="en-US" dirty="0">
                <a:latin typeface="Simplified Arabic" pitchFamily="18" charset="-78"/>
                <a:cs typeface="Simplified Arabic" pitchFamily="18" charset="-78"/>
              </a:rPr>
              <a:t/>
            </a:r>
            <a:br>
              <a:rPr lang="en-US" dirty="0">
                <a:latin typeface="Simplified Arabic" pitchFamily="18" charset="-78"/>
                <a:cs typeface="Simplified Arabic" pitchFamily="18" charset="-78"/>
              </a:rPr>
            </a:br>
            <a:endParaRPr lang="ar-IQ"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a:bodyPr>
          <a:lstStyle/>
          <a:p>
            <a:pPr algn="just"/>
            <a:r>
              <a:rPr lang="ar-SA" dirty="0" smtClean="0">
                <a:latin typeface="Simplified Arabic" pitchFamily="18" charset="-78"/>
                <a:cs typeface="Simplified Arabic" pitchFamily="18" charset="-78"/>
              </a:rPr>
              <a:t>ــ </a:t>
            </a:r>
            <a:r>
              <a:rPr lang="ar-SA" dirty="0">
                <a:latin typeface="Simplified Arabic" pitchFamily="18" charset="-78"/>
                <a:cs typeface="Simplified Arabic" pitchFamily="18" charset="-78"/>
              </a:rPr>
              <a:t>يحتج منتقديه بانه قد قلل من اهمية قدرات طفل ما قبل المدرسة ، وأعطى أهمية زائدة لتفكير المراهقين والبالغين المتمثل بالعمليات الرسمية ، والاسلوب الاكلينيكي الذي أستخدمه بياجيه في مقابلاته للاطفال يمكن ان يكون هو الذي أسهم في هذا الموقف .</a:t>
            </a:r>
            <a:endParaRPr lang="en-US" dirty="0">
              <a:latin typeface="Simplified Arabic" pitchFamily="18" charset="-78"/>
              <a:cs typeface="Simplified Arabic" pitchFamily="18" charset="-78"/>
            </a:endParaRPr>
          </a:p>
          <a:p>
            <a:pPr algn="just"/>
            <a:r>
              <a:rPr lang="ar-SA" dirty="0">
                <a:latin typeface="Simplified Arabic" pitchFamily="18" charset="-78"/>
                <a:cs typeface="Simplified Arabic" pitchFamily="18" charset="-78"/>
              </a:rPr>
              <a:t>ــــ أن نسبة كبيرة من البالغين قد لا يتقدمون الى أكثر من مرحلة العمليات الحسية ، وقد أظهر البحث إن بياجيه قد ضخم أهمية قدرة المراهقين والبالغين في إستخدام التفكيرالرسمي ، وفي هذا الصدد فقد قام كون </a:t>
            </a:r>
            <a:r>
              <a:rPr lang="en-US" dirty="0">
                <a:latin typeface="Simplified Arabic" pitchFamily="18" charset="-78"/>
                <a:cs typeface="Simplified Arabic" pitchFamily="18" charset="-78"/>
              </a:rPr>
              <a:t>Kuhn </a:t>
            </a:r>
            <a:r>
              <a:rPr lang="ar-SA" dirty="0">
                <a:latin typeface="Simplified Arabic" pitchFamily="18" charset="-78"/>
                <a:cs typeface="Simplified Arabic" pitchFamily="18" charset="-78"/>
              </a:rPr>
              <a:t>واخرون (1977)  بتطبيق بطارية تخص مهمات ذات عمليات رسمية على (265) مراهقاً وبالغاً وقد وجدوا ان حوالي 30% من البالغين يمكن تصنيفهم في مرحلة العمليات الرسمية .</a:t>
            </a:r>
            <a:endParaRPr lang="en-US" dirty="0">
              <a:latin typeface="Simplified Arabic" pitchFamily="18" charset="-78"/>
              <a:cs typeface="Simplified Arabic" pitchFamily="18" charset="-78"/>
            </a:endParaRPr>
          </a:p>
          <a:p>
            <a:pPr algn="just"/>
            <a:r>
              <a:rPr lang="ar-SA" dirty="0">
                <a:latin typeface="Simplified Arabic" pitchFamily="18" charset="-78"/>
                <a:cs typeface="Simplified Arabic" pitchFamily="18" charset="-78"/>
              </a:rPr>
              <a:t>ــــ لايبين اصحاب هذه النظرية كيف يمكن تحويل المخططات اوالبنى المعرفية الى اداء ويفترضون ان هذا التحويل يجري على نحو آلي .</a:t>
            </a:r>
            <a:endParaRPr lang="en-US" dirty="0">
              <a:latin typeface="Simplified Arabic" pitchFamily="18" charset="-78"/>
              <a:cs typeface="Simplified Arabic" pitchFamily="18" charset="-78"/>
            </a:endParaRPr>
          </a:p>
          <a:p>
            <a:pPr algn="just"/>
            <a:endParaRPr lang="ar-IQ" dirty="0">
              <a:latin typeface="Simplified Arabic" pitchFamily="18" charset="-78"/>
              <a:cs typeface="Simplified Arabic" pitchFamily="18"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7472386" cy="5554683"/>
          </a:xfrm>
        </p:spPr>
        <p:style>
          <a:lnRef idx="1">
            <a:schemeClr val="accent2"/>
          </a:lnRef>
          <a:fillRef idx="2">
            <a:schemeClr val="accent2"/>
          </a:fillRef>
          <a:effectRef idx="1">
            <a:schemeClr val="accent2"/>
          </a:effectRef>
          <a:fontRef idx="minor">
            <a:schemeClr val="dk1"/>
          </a:fontRef>
        </p:style>
        <p:txBody>
          <a:bodyPr>
            <a:normAutofit fontScale="92500"/>
          </a:bodyPr>
          <a:lstStyle/>
          <a:p>
            <a:pPr algn="just"/>
            <a:r>
              <a:rPr lang="ar-SA" sz="2800" dirty="0">
                <a:latin typeface="Simplified Arabic" pitchFamily="18" charset="-78"/>
                <a:cs typeface="Simplified Arabic" pitchFamily="18" charset="-78"/>
              </a:rPr>
              <a:t>ـــ مجموعة من النقاد ومنهم " بيتر برانت " أتهموا بياجيه بعدم تقدير تفكير الاطفال تقديراً كافياً حيث قدم برانت أدلة توحي ان الاطفال دون مرحلة الاجراء المحسوس ( دون سن السابعة ) يمكن لهم إن يقوموا بالاستنباط ووجد إن الاطفال في سن الخامسة يمكن ان يدللوا عن طريق استبعاد العناصر التي تشكل عبئاً على الذاكرة .</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ــ تحدى برانت ايضا مفهوم بياجيه القائل بأن الاطفال التي اعمارهم اقل من ثمانية شهور ليس لديهم مفهوم عن الاشياء الدائمة ، </a:t>
            </a:r>
            <a:r>
              <a:rPr lang="ar-SA" sz="2800" dirty="0" smtClean="0">
                <a:latin typeface="Simplified Arabic" pitchFamily="18" charset="-78"/>
                <a:cs typeface="Simplified Arabic" pitchFamily="18" charset="-78"/>
              </a:rPr>
              <a:t>وج</a:t>
            </a:r>
            <a:r>
              <a:rPr lang="ar-IQ" sz="2800" dirty="0" smtClean="0">
                <a:latin typeface="Simplified Arabic" pitchFamily="18" charset="-78"/>
                <a:cs typeface="Simplified Arabic" pitchFamily="18" charset="-78"/>
              </a:rPr>
              <a:t>م</a:t>
            </a:r>
            <a:r>
              <a:rPr lang="ar-SA" sz="2800" dirty="0" smtClean="0">
                <a:latin typeface="Simplified Arabic" pitchFamily="18" charset="-78"/>
                <a:cs typeface="Simplified Arabic" pitchFamily="18" charset="-78"/>
              </a:rPr>
              <a:t>يع </a:t>
            </a:r>
            <a:r>
              <a:rPr lang="ar-SA" sz="2800" dirty="0">
                <a:latin typeface="Simplified Arabic" pitchFamily="18" charset="-78"/>
                <a:cs typeface="Simplified Arabic" pitchFamily="18" charset="-78"/>
              </a:rPr>
              <a:t>البيانات اظهرت ان الاطفال في عمر ثمانية اشهر يدركون ان الشيء الذي يمكن رؤيته ولا يمكن سماعه يشبه شيئاً آخر كان موجوداً قبل دقائق قليلة ولا يمكن سماعه ولايمكن رؤيته .</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ـــــ إعتقاد بياجيه بأن هذه المراحل الاربعة تسير وفق ترتيب خاص دونما اي نكوص من مرحلة الى سابقتها ، ودونما أي تجاوز بالانتقال من المرحلة الاولى الى الثالثة مثلا .</a:t>
            </a:r>
            <a:endParaRPr lang="en-US" sz="2800" dirty="0">
              <a:latin typeface="Simplified Arabic" pitchFamily="18" charset="-78"/>
              <a:cs typeface="Simplified Arabic" pitchFamily="18" charset="-78"/>
            </a:endParaRPr>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686700" cy="548324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ar-IQ" sz="2800" dirty="0" smtClean="0">
                <a:latin typeface="Simplified Arabic" pitchFamily="18" charset="-78"/>
                <a:cs typeface="Simplified Arabic" pitchFamily="18" charset="-78"/>
              </a:rPr>
              <a:t>ب</a:t>
            </a:r>
            <a:r>
              <a:rPr lang="ar-SA" sz="2800" dirty="0" smtClean="0">
                <a:latin typeface="Simplified Arabic" pitchFamily="18" charset="-78"/>
                <a:cs typeface="Simplified Arabic" pitchFamily="18" charset="-78"/>
              </a:rPr>
              <a:t>ياجيه </a:t>
            </a:r>
            <a:r>
              <a:rPr lang="en-US" sz="2800" dirty="0">
                <a:latin typeface="Simplified Arabic" pitchFamily="18" charset="-78"/>
                <a:cs typeface="Simplified Arabic" pitchFamily="18" charset="-78"/>
              </a:rPr>
              <a:t>Piaget </a:t>
            </a:r>
            <a:r>
              <a:rPr lang="ar-SA" sz="2800" dirty="0">
                <a:latin typeface="Simplified Arabic" pitchFamily="18" charset="-78"/>
                <a:cs typeface="Simplified Arabic" pitchFamily="18" charset="-78"/>
              </a:rPr>
              <a:t> عالم نفس نمائي معرفي ، </a:t>
            </a:r>
            <a:r>
              <a:rPr lang="ar-IQ" sz="2800" dirty="0" smtClean="0">
                <a:latin typeface="Simplified Arabic" pitchFamily="18" charset="-78"/>
                <a:cs typeface="Simplified Arabic" pitchFamily="18" charset="-78"/>
              </a:rPr>
              <a:t>ي</a:t>
            </a:r>
            <a:r>
              <a:rPr lang="ar-SA" sz="2800" dirty="0" smtClean="0">
                <a:latin typeface="Simplified Arabic" pitchFamily="18" charset="-78"/>
                <a:cs typeface="Simplified Arabic" pitchFamily="18" charset="-78"/>
              </a:rPr>
              <a:t>هدف </a:t>
            </a:r>
            <a:r>
              <a:rPr lang="ar-IQ" sz="2800" dirty="0" smtClean="0">
                <a:latin typeface="Simplified Arabic" pitchFamily="18" charset="-78"/>
                <a:cs typeface="Simplified Arabic" pitchFamily="18" charset="-78"/>
              </a:rPr>
              <a:t>الى </a:t>
            </a:r>
            <a:r>
              <a:rPr lang="ar-SA" sz="2800" dirty="0" smtClean="0">
                <a:latin typeface="Simplified Arabic" pitchFamily="18" charset="-78"/>
                <a:cs typeface="Simplified Arabic" pitchFamily="18" charset="-78"/>
              </a:rPr>
              <a:t>الفهم </a:t>
            </a:r>
            <a:r>
              <a:rPr lang="ar-SA" sz="2800" dirty="0">
                <a:latin typeface="Simplified Arabic" pitchFamily="18" charset="-78"/>
                <a:cs typeface="Simplified Arabic" pitchFamily="18" charset="-78"/>
              </a:rPr>
              <a:t>المعرفي ومعرفة خصائص ومظاهر تفكير الاطفال في الاعمال المختلفة ، لذا كان تساؤله المستمر حول كيفية تطوير الاطفال لافكارهم عن العالم المحيط بهم ، وكانت مهمته العملية والحياتية هو في التعرف الى تعامل الاطفال مع والديهم إدراكهم للمعرفة ، ان هذه الاجابات الخاطئة تكشف عن نمط ثابت مماجعلته يعتقد انها تعكس خاصية مميزة لتفكيرهم ، فهم ليسوا أغبى أو أقل ذكاءً من الاطفال الكبار أو غيرهم من الراشدين ، بل هم يفكرون ويبنون معرفتهم بطريقة تختلف عن الطريقة التي يستخدمها من هم أكبر منهم سناً ، لذلك يرى بياجيه</a:t>
            </a:r>
            <a:r>
              <a:rPr lang="en-US" sz="2800" dirty="0">
                <a:latin typeface="Simplified Arabic" pitchFamily="18" charset="-78"/>
                <a:cs typeface="Simplified Arabic" pitchFamily="18" charset="-78"/>
              </a:rPr>
              <a:t>Piaget</a:t>
            </a:r>
            <a:r>
              <a:rPr lang="ar-SA" sz="2800" dirty="0">
                <a:latin typeface="Simplified Arabic" pitchFamily="18" charset="-78"/>
                <a:cs typeface="Simplified Arabic" pitchFamily="18" charset="-78"/>
              </a:rPr>
              <a:t>، أن هذه الفروق النوعية في طريقة التفكير تعد المفتاح الاساسي لفهم جذور </a:t>
            </a:r>
            <a:r>
              <a:rPr lang="ar-SA" sz="2800" dirty="0" smtClean="0">
                <a:latin typeface="Simplified Arabic" pitchFamily="18" charset="-78"/>
                <a:cs typeface="Simplified Arabic" pitchFamily="18" charset="-78"/>
              </a:rPr>
              <a:t>المعرفة</a:t>
            </a:r>
            <a:r>
              <a:rPr lang="ar-IQ" dirty="0" smtClean="0"/>
              <a:t>.</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543824" cy="5768997"/>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ar-IQ" dirty="0"/>
              <a:t> </a:t>
            </a:r>
            <a:r>
              <a:rPr lang="ar-IQ" sz="2600" dirty="0">
                <a:latin typeface="Simplified Arabic" pitchFamily="18" charset="-78"/>
                <a:cs typeface="Simplified Arabic" pitchFamily="18" charset="-78"/>
              </a:rPr>
              <a:t>أبتكر طريقة الدراسة والبحث والتي اسماها بالاسلوب شبه الاكلينيكي </a:t>
            </a:r>
            <a:r>
              <a:rPr lang="en-US" sz="2600" dirty="0">
                <a:latin typeface="Simplified Arabic" pitchFamily="18" charset="-78"/>
                <a:cs typeface="Simplified Arabic" pitchFamily="18" charset="-78"/>
              </a:rPr>
              <a:t>Semi-Clinical Method</a:t>
            </a:r>
            <a:r>
              <a:rPr lang="ar-IQ" sz="2600" dirty="0">
                <a:latin typeface="Simplified Arabic" pitchFamily="18" charset="-78"/>
                <a:cs typeface="Simplified Arabic" pitchFamily="18" charset="-78"/>
              </a:rPr>
              <a:t>، تلك الطريقة التي تقوم على مقابلة الاطفال ، وطرح اسئلة كثيرة معممة عليهم ، فتحدد إجاباتهم ما يليها من اسئلة مترتبة على مستوى إجاباتهم ، وق</a:t>
            </a:r>
            <a:r>
              <a:rPr lang="ar-SA" sz="2600" dirty="0">
                <a:latin typeface="Simplified Arabic" pitchFamily="18" charset="-78"/>
                <a:cs typeface="Simplified Arabic" pitchFamily="18" charset="-78"/>
              </a:rPr>
              <a:t>دأستهدف من وراء نظريته استخدام أفضل الوسائل التربوية التي يمكن التعامل بها مع الأطفال، وتمثل ذلك عن طريق فهم المرحلة العمرية التي يكون الطفل فيها والمعلومات التربوية التي تناسبها، فمثلا لا يمكن لنا أن نعلم الأطفال في عمر من 3-10 سنوات المفاهيم المجردة مثل الصدق أو الأمانة أو الحرية وغيرها من المفاهيم المجردة إلا من خلال استخدام أساليب تربوية تتضمن فيها هذه المفاهيم وتحاكي عمر الطفل مثل استخدام القصص أو الحكايات المصورة أو التوجيهات التربوية المباشرة لأمثلة محسوسة في حياة الطفل </a:t>
            </a:r>
            <a:endParaRPr lang="ar-IQ" sz="2600" dirty="0">
              <a:latin typeface="Simplified Arabic" pitchFamily="18" charset="-78"/>
              <a:cs typeface="Simplified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686700" cy="5626121"/>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ar-IQ" dirty="0">
                <a:latin typeface="Simplified Arabic" pitchFamily="18" charset="-78"/>
                <a:cs typeface="Simplified Arabic" pitchFamily="18" charset="-78"/>
              </a:rPr>
              <a:t>أعتقد بياجيه أن النمو المعرفي يعتمد أساساً على أفعالنا وتتحول أفعالنا إلى أفكارنا " التفكير" من خلال عملية تسمى التجريد الانعكاسي</a:t>
            </a:r>
            <a:r>
              <a:rPr lang="en-US" dirty="0">
                <a:latin typeface="Simplified Arabic" pitchFamily="18" charset="-78"/>
                <a:cs typeface="Simplified Arabic" pitchFamily="18" charset="-78"/>
              </a:rPr>
              <a:t>Reflective Abstraction </a:t>
            </a:r>
            <a:r>
              <a:rPr lang="ar-IQ" dirty="0">
                <a:latin typeface="Simplified Arabic" pitchFamily="18" charset="-78"/>
                <a:cs typeface="Simplified Arabic" pitchFamily="18" charset="-78"/>
              </a:rPr>
              <a:t> ، أذ تصبح مظاهر أفعالنا مجردة ، لذلك يمكن تطبيقها واستخدامها في مواقف متعددة ، فالطريقة التي نتفاعل بها مع بيئتنا المحيطة تتغير كل يوم مع تغير العمر، ونتيجة لذلك فأن خبراتنا أيضاً تتغير، فنحن نقوم بشكل نشط ببناء ما نعرفه عن العالم المحيط بنا وننظم فهمنا لهذا العالم بطرق مختلفة نوعياً حسب العمرالذي نعيشه في ذلك الوقت ، حيث أن لكل مرحلة عمرية طريقة مختلفة في التفكير، فبدلاً من النظر إلى إدراك الطفل على أنه خاطىء يجب أن ننظر اليه على أنه يعكس المنطق الذي يتبناه الطفل لذاته وينظر من خلاله إلى عالمه ويفسره بطريقته الخاصة ، فالاطفال والكبار على حد سواء ينظرون إلى الأحداث المحيطة بهم وفقاً لطريقتهم الخاصة في أدراكها والاستجابة لها ويحاولون قدر المستطاع أن يعطوا لهذه الاحداث معاني معينة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686700" cy="5626121"/>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ar-SA" sz="2400" dirty="0">
                <a:latin typeface="Simplified Arabic" pitchFamily="18" charset="-78"/>
                <a:cs typeface="Simplified Arabic" pitchFamily="18" charset="-78"/>
              </a:rPr>
              <a:t>هناك فكرتان هامتان انبعثتا من نظرية بياجيه كان لهما تأثيرهما على </a:t>
            </a:r>
            <a:r>
              <a:rPr lang="ar-SA" sz="2400" dirty="0" smtClean="0">
                <a:latin typeface="Simplified Arabic" pitchFamily="18" charset="-78"/>
                <a:cs typeface="Simplified Arabic" pitchFamily="18" charset="-78"/>
              </a:rPr>
              <a:t>المربين</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 الفكرة الاولى فهي ان الاطفال مفكرون نشطون يعملون على بناء فهمهم للعالم المحيط بهم بطريقتهم الخاصة  وهذه الفكرة توحي ان المنهاج الدراسي يجب ان يضم الطلبة كمشاركين في عمليات التعلم بدلاً من ان يكونوا مستقبلين للمعرفة بشكل هادئ من خلال استماعهم للمعلمين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اما الفكرة الثانية ، هي ان المعرفة يتم بناؤها من خلال انظمة من العمليات الرياضية المنطقية من مثل الانعكاسية والترابطية ، وهنا يشير بياجيه الى ضرورة ان يهتم المعلمين بما يعلمونه وبكيف يعلمونه ، وهذا يتم من خلال المقابلة بين صعوبة الموضوع ومستوى الطفل من التطور المفاهيمي ، وعلى المعلم ان يكون قادراً على قياس مستوى التطور المعرفي عند الطفل ، وان يحدد انواع القدرات التي يحتاج الطفل اليها ليفهم المادة الدراسية .</a:t>
            </a:r>
            <a:endParaRPr lang="en-US" sz="2400" dirty="0">
              <a:latin typeface="Simplified Arabic" pitchFamily="18" charset="-78"/>
              <a:cs typeface="Simplified Arabic" pitchFamily="18" charset="-78"/>
            </a:endParaRPr>
          </a:p>
          <a:p>
            <a:pPr algn="just"/>
            <a:endParaRPr lang="ar-IQ" sz="2400" dirty="0">
              <a:latin typeface="Simplified Arabic" pitchFamily="18" charset="-78"/>
              <a:cs typeface="Simplified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615262" cy="5768997"/>
          </a:xfrm>
        </p:spPr>
        <p:style>
          <a:lnRef idx="1">
            <a:schemeClr val="accent2"/>
          </a:lnRef>
          <a:fillRef idx="2">
            <a:schemeClr val="accent2"/>
          </a:fillRef>
          <a:effectRef idx="1">
            <a:schemeClr val="accent2"/>
          </a:effectRef>
          <a:fontRef idx="minor">
            <a:schemeClr val="dk1"/>
          </a:fontRef>
        </p:style>
        <p:txBody>
          <a:bodyPr/>
          <a:lstStyle/>
          <a:p>
            <a:pPr algn="just"/>
            <a:r>
              <a:rPr lang="ar-SA" sz="2800" dirty="0">
                <a:latin typeface="Simplified Arabic" pitchFamily="18" charset="-78"/>
                <a:cs typeface="Simplified Arabic" pitchFamily="18" charset="-78"/>
              </a:rPr>
              <a:t>يعد بياجيه أباً للطفل ، لما أعطاه من أهتمام ووزن لدراسة الطفل باستخدام الطريقة الإكلينيكية </a:t>
            </a:r>
            <a:r>
              <a:rPr lang="en-US" sz="2800" dirty="0">
                <a:latin typeface="Simplified Arabic" pitchFamily="18" charset="-78"/>
                <a:cs typeface="Simplified Arabic" pitchFamily="18" charset="-78"/>
              </a:rPr>
              <a:t>Clinical Method </a:t>
            </a:r>
            <a:r>
              <a:rPr lang="ar-SA" sz="2800" dirty="0">
                <a:latin typeface="Simplified Arabic" pitchFamily="18" charset="-78"/>
                <a:cs typeface="Simplified Arabic" pitchFamily="18" charset="-78"/>
              </a:rPr>
              <a:t>، والأسئلة السابرة </a:t>
            </a:r>
            <a:r>
              <a:rPr lang="en-US" sz="2800" dirty="0">
                <a:latin typeface="Simplified Arabic" pitchFamily="18" charset="-78"/>
                <a:cs typeface="Simplified Arabic" pitchFamily="18" charset="-78"/>
              </a:rPr>
              <a:t>Probe  Questions   </a:t>
            </a:r>
            <a:r>
              <a:rPr lang="ar-IQ"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لسبر </a:t>
            </a:r>
            <a:r>
              <a:rPr lang="ar-SA" sz="2800" dirty="0">
                <a:latin typeface="Simplified Arabic" pitchFamily="18" charset="-78"/>
                <a:cs typeface="Simplified Arabic" pitchFamily="18" charset="-78"/>
              </a:rPr>
              <a:t>تفكير الطفل ومعرفته ونظراً لأن النمو المعرفي يشكل أهم عناصر الأداء المرتبط بالمرحلة النمائية لدى المتعلم  ويرتبط بعلاقة متينة ومباشرة بكل من الممارسات التعليمية، فإن ذلك يفرض على المعلم أن يحيط بمعرفة التطور المعرفي وخصائصه ، ويرى بياجيه أن الدماغ هو آلة التفكير، وأن معرفة ما يدور في الذهن وتمثيله يضيف بعداً كبيراً للنمو المعرفي عند الإنسان، وفهم آلياته الذهنية.  </a:t>
            </a:r>
            <a:endParaRPr lang="en-US" sz="2800" dirty="0">
              <a:latin typeface="Simplified Arabic" pitchFamily="18" charset="-78"/>
              <a:cs typeface="Simplified Arabic" pitchFamily="18" charset="-78"/>
            </a:endParaRPr>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r"/>
            <a:r>
              <a:rPr lang="ar-IQ" b="1" dirty="0">
                <a:latin typeface="Simplified Arabic" pitchFamily="18" charset="-78"/>
                <a:cs typeface="Simplified Arabic" pitchFamily="18" charset="-78"/>
              </a:rPr>
              <a:t>افتراضات </a:t>
            </a:r>
            <a:r>
              <a:rPr lang="ar-IQ" b="1" dirty="0" smtClean="0">
                <a:latin typeface="Simplified Arabic" pitchFamily="18" charset="-78"/>
                <a:cs typeface="Simplified Arabic" pitchFamily="18" charset="-78"/>
              </a:rPr>
              <a:t>النموذج </a:t>
            </a:r>
            <a:r>
              <a:rPr lang="ar-IQ" b="1" dirty="0">
                <a:latin typeface="Simplified Arabic" pitchFamily="18" charset="-78"/>
                <a:cs typeface="Simplified Arabic" pitchFamily="18" charset="-78"/>
              </a:rPr>
              <a:t>النمائي بياجيه : </a:t>
            </a:r>
            <a:r>
              <a:rPr lang="en-US" dirty="0">
                <a:latin typeface="Simplified Arabic" pitchFamily="18" charset="-78"/>
                <a:cs typeface="Simplified Arabic" pitchFamily="18" charset="-78"/>
              </a:rPr>
              <a:t/>
            </a:r>
            <a:br>
              <a:rPr lang="en-US" dirty="0">
                <a:latin typeface="Simplified Arabic" pitchFamily="18" charset="-78"/>
                <a:cs typeface="Simplified Arabic" pitchFamily="18" charset="-78"/>
              </a:rPr>
            </a:br>
            <a:endParaRPr lang="ar-IQ"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
            <a:r>
              <a:rPr lang="ar-IQ" sz="2600" dirty="0">
                <a:latin typeface="Simplified Arabic" pitchFamily="18" charset="-78"/>
                <a:cs typeface="Simplified Arabic" pitchFamily="18" charset="-78"/>
              </a:rPr>
              <a:t>تقوم افتراضات بياجيه في التطور المعرفي على الاسس التي تبناها في نظريته ومن هذه الافتراضات : </a:t>
            </a:r>
            <a:endParaRPr lang="en-US" sz="2600" dirty="0">
              <a:latin typeface="Simplified Arabic" pitchFamily="18" charset="-78"/>
              <a:cs typeface="Simplified Arabic" pitchFamily="18" charset="-78"/>
            </a:endParaRPr>
          </a:p>
          <a:p>
            <a:pPr algn="just"/>
            <a:r>
              <a:rPr lang="ar-IQ" sz="2600" dirty="0">
                <a:latin typeface="Simplified Arabic" pitchFamily="18" charset="-78"/>
                <a:cs typeface="Simplified Arabic" pitchFamily="18" charset="-78"/>
              </a:rPr>
              <a:t>1ـــ يسير التطور المعرفي بشكل متدرج </a:t>
            </a:r>
            <a:endParaRPr lang="en-US" sz="2600" dirty="0">
              <a:latin typeface="Simplified Arabic" pitchFamily="18" charset="-78"/>
              <a:cs typeface="Simplified Arabic" pitchFamily="18" charset="-78"/>
            </a:endParaRPr>
          </a:p>
          <a:p>
            <a:pPr algn="just"/>
            <a:r>
              <a:rPr lang="ar-IQ" sz="2600" dirty="0">
                <a:latin typeface="Simplified Arabic" pitchFamily="18" charset="-78"/>
                <a:cs typeface="Simplified Arabic" pitchFamily="18" charset="-78"/>
              </a:rPr>
              <a:t>2ـــ يحدث التطور المعرفي بفعل عوامل الخبرة والنضج والاستعداد والتفاعل مع المواقف التي يواجهها الطفل في البيئة </a:t>
            </a:r>
            <a:endParaRPr lang="en-US" sz="2600" dirty="0">
              <a:latin typeface="Simplified Arabic" pitchFamily="18" charset="-78"/>
              <a:cs typeface="Simplified Arabic" pitchFamily="18" charset="-78"/>
            </a:endParaRPr>
          </a:p>
          <a:p>
            <a:pPr algn="just"/>
            <a:r>
              <a:rPr lang="ar-IQ" sz="2600" dirty="0">
                <a:latin typeface="Simplified Arabic" pitchFamily="18" charset="-78"/>
                <a:cs typeface="Simplified Arabic" pitchFamily="18" charset="-78"/>
              </a:rPr>
              <a:t>3 ــ تتفاوت معدلات التطور المعرفي بفعل عوامل وراثية وبيئية من مثل طبيعة الوراثة وطبيعة ثراء البيئة المحيطة وفقرها .</a:t>
            </a:r>
            <a:endParaRPr lang="en-US" sz="2600" dirty="0">
              <a:latin typeface="Simplified Arabic" pitchFamily="18" charset="-78"/>
              <a:cs typeface="Simplified Arabic" pitchFamily="18" charset="-78"/>
            </a:endParaRPr>
          </a:p>
          <a:p>
            <a:pPr algn="just"/>
            <a:r>
              <a:rPr lang="ar-IQ" sz="2600" dirty="0">
                <a:latin typeface="Simplified Arabic" pitchFamily="18" charset="-78"/>
                <a:cs typeface="Simplified Arabic" pitchFamily="18" charset="-78"/>
              </a:rPr>
              <a:t>4 ـــ تتطور المظاهر والعمليات المعرفية بنسب مختلفة </a:t>
            </a:r>
            <a:endParaRPr lang="en-US" sz="2600" dirty="0">
              <a:latin typeface="Simplified Arabic" pitchFamily="18" charset="-78"/>
              <a:cs typeface="Simplified Arabic" pitchFamily="18" charset="-78"/>
            </a:endParaRPr>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615262" cy="548324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ar-IQ" dirty="0"/>
              <a:t>5</a:t>
            </a:r>
            <a:r>
              <a:rPr lang="ar-IQ" sz="2800" dirty="0">
                <a:latin typeface="Simplified Arabic" pitchFamily="18" charset="-78"/>
                <a:cs typeface="Simplified Arabic" pitchFamily="18" charset="-78"/>
              </a:rPr>
              <a:t> ـــ تتطور الابنية المعرفية لدى الاطفال ضمن مراحل محددة حددها بياجيه بأربع مراحل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6 ـــ يتغير الاستعداد المعرفي بشكل منظم مع النمو والتطور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7 ــ ينمو الاستعداد المعرفي مع العمر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8 ــ ان العمليات العقلية هي الادوات الداخلية التي يستخدمها الطفل لادراك وفهم العالم من حوله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9 ــ يعد التوازن المعرفي هدفاً في التطور المعرفي لدى الطفل يسعى اليه ويحقق له الدافع المهم وهو الوصول الى حالة تكيف وتطور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10 ـــ التعلم مرادف للتمثل والاستيعاب وهو مبني على الفهم ويتطلب تنظيماً ذاتياً نشطاً </a:t>
            </a:r>
            <a:endParaRPr lang="en-US" sz="2800" dirty="0">
              <a:latin typeface="Simplified Arabic" pitchFamily="18" charset="-78"/>
              <a:cs typeface="Simplified Arabic" pitchFamily="18" charset="-78"/>
            </a:endParaRPr>
          </a:p>
          <a:p>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57</TotalTime>
  <Words>2151</Words>
  <Application>Microsoft Office PowerPoint</Application>
  <PresentationFormat>On-screen Show (4:3)</PresentationFormat>
  <Paragraphs>70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Opulent</vt:lpstr>
      <vt:lpstr>   النموذج النمائي          بياجيه </vt:lpstr>
      <vt:lpstr> مقدمة تاريخية </vt:lpstr>
      <vt:lpstr>Slide 3</vt:lpstr>
      <vt:lpstr>Slide 4</vt:lpstr>
      <vt:lpstr>Slide 5</vt:lpstr>
      <vt:lpstr>Slide 6</vt:lpstr>
      <vt:lpstr>Slide 7</vt:lpstr>
      <vt:lpstr>افتراضات النموذج النمائي بياجيه :  </vt:lpstr>
      <vt:lpstr>Slide 9</vt:lpstr>
      <vt:lpstr>Slide 10</vt:lpstr>
      <vt:lpstr> خطوات النموذج :  </vt:lpstr>
      <vt:lpstr>Slide 12</vt:lpstr>
      <vt:lpstr>Slide 13</vt:lpstr>
      <vt:lpstr> تطبيقات النموذج : </vt:lpstr>
      <vt:lpstr>Slide 15</vt:lpstr>
      <vt:lpstr>Slide 16</vt:lpstr>
      <vt:lpstr>Slide 17</vt:lpstr>
      <vt:lpstr>  تقويم النموذج </vt:lpstr>
      <vt:lpstr>Slide 19</vt:lpstr>
      <vt:lpstr>Slide 20</vt:lpstr>
      <vt:lpstr>         سلبيات النموذج :  </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النموذج النمائي  بياجيه </dc:title>
  <dc:creator>pc</dc:creator>
  <cp:lastModifiedBy>pc</cp:lastModifiedBy>
  <cp:revision>12</cp:revision>
  <dcterms:created xsi:type="dcterms:W3CDTF">2019-10-03T07:59:52Z</dcterms:created>
  <dcterms:modified xsi:type="dcterms:W3CDTF">2019-10-03T08:57:25Z</dcterms:modified>
</cp:coreProperties>
</file>