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 id="274" r:id="rId20"/>
    <p:sldId id="281" r:id="rId21"/>
    <p:sldId id="275" r:id="rId22"/>
    <p:sldId id="276" r:id="rId23"/>
    <p:sldId id="277" r:id="rId24"/>
    <p:sldId id="278" r:id="rId25"/>
    <p:sldId id="280" r:id="rId26"/>
    <p:sldId id="279" r:id="rId27"/>
    <p:sldId id="282" r:id="rId28"/>
    <p:sldId id="283" r:id="rId2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9AE0E8F-C9BF-4072-805D-470D183551EB}" type="datetimeFigureOut">
              <a:rPr lang="ar-IQ" smtClean="0"/>
              <a:pPr/>
              <a:t>30/01/1441</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C9C86F6-D55A-4805-8811-3B72EC02B01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AE0E8F-C9BF-4072-805D-470D183551EB}" type="datetimeFigureOut">
              <a:rPr lang="ar-IQ" smtClean="0"/>
              <a:pPr/>
              <a:t>30/01/1441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4C9C86F6-D55A-4805-8811-3B72EC02B01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AE0E8F-C9BF-4072-805D-470D183551EB}" type="datetimeFigureOut">
              <a:rPr lang="ar-IQ" smtClean="0"/>
              <a:pPr/>
              <a:t>30/01/1441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4C9C86F6-D55A-4805-8811-3B72EC02B01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AE0E8F-C9BF-4072-805D-470D183551EB}" type="datetimeFigureOut">
              <a:rPr lang="ar-IQ" smtClean="0"/>
              <a:pPr/>
              <a:t>30/01/1441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4C9C86F6-D55A-4805-8811-3B72EC02B019}" type="slidenum">
              <a:rPr lang="ar-IQ" smtClean="0"/>
              <a:pPr/>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9AE0E8F-C9BF-4072-805D-470D183551EB}" type="datetimeFigureOut">
              <a:rPr lang="ar-IQ" smtClean="0"/>
              <a:pPr/>
              <a:t>30/01/1441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4C9C86F6-D55A-4805-8811-3B72EC02B019}" type="slidenum">
              <a:rPr lang="ar-IQ" smtClean="0"/>
              <a:pPr/>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9AE0E8F-C9BF-4072-805D-470D183551EB}" type="datetimeFigureOut">
              <a:rPr lang="ar-IQ" smtClean="0"/>
              <a:pPr/>
              <a:t>30/01/1441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4C9C86F6-D55A-4805-8811-3B72EC02B019}" type="slidenum">
              <a:rPr lang="ar-IQ" smtClean="0"/>
              <a:pPr/>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9AE0E8F-C9BF-4072-805D-470D183551EB}" type="datetimeFigureOut">
              <a:rPr lang="ar-IQ" smtClean="0"/>
              <a:pPr/>
              <a:t>30/01/1441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4C9C86F6-D55A-4805-8811-3B72EC02B019}"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9AE0E8F-C9BF-4072-805D-470D183551EB}" type="datetimeFigureOut">
              <a:rPr lang="ar-IQ" smtClean="0"/>
              <a:pPr/>
              <a:t>30/01/1441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4C9C86F6-D55A-4805-8811-3B72EC02B019}" type="slidenum">
              <a:rPr lang="ar-IQ" smtClean="0"/>
              <a:pPr/>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9AE0E8F-C9BF-4072-805D-470D183551EB}" type="datetimeFigureOut">
              <a:rPr lang="ar-IQ" smtClean="0"/>
              <a:pPr/>
              <a:t>30/01/1441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4C9C86F6-D55A-4805-8811-3B72EC02B01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9AE0E8F-C9BF-4072-805D-470D183551EB}" type="datetimeFigureOut">
              <a:rPr lang="ar-IQ" smtClean="0"/>
              <a:pPr/>
              <a:t>30/01/1441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4C9C86F6-D55A-4805-8811-3B72EC02B019}"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9AE0E8F-C9BF-4072-805D-470D183551EB}" type="datetimeFigureOut">
              <a:rPr lang="ar-IQ" smtClean="0"/>
              <a:pPr/>
              <a:t>30/01/1441</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C9C86F6-D55A-4805-8811-3B72EC02B019}" type="slidenum">
              <a:rPr lang="ar-IQ" smtClean="0"/>
              <a:pPr/>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9AE0E8F-C9BF-4072-805D-470D183551EB}" type="datetimeFigureOut">
              <a:rPr lang="ar-IQ" smtClean="0"/>
              <a:pPr/>
              <a:t>30/01/1441</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C9C86F6-D55A-4805-8811-3B72EC02B01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3042" y="1857364"/>
            <a:ext cx="5786478" cy="1071570"/>
          </a:xfrm>
        </p:spPr>
        <p:txBody>
          <a:bodyPr/>
          <a:lstStyle/>
          <a:p>
            <a:r>
              <a:rPr lang="ar-IQ" dirty="0" smtClean="0"/>
              <a:t>     نماذج التعلم والتعليم </a:t>
            </a:r>
            <a:endParaRPr lang="ar-IQ" dirty="0"/>
          </a:p>
        </p:txBody>
      </p:sp>
      <p:sp>
        <p:nvSpPr>
          <p:cNvPr id="3" name="Subtitle 2"/>
          <p:cNvSpPr>
            <a:spLocks noGrp="1"/>
          </p:cNvSpPr>
          <p:nvPr>
            <p:ph type="subTitle" idx="1"/>
          </p:nvPr>
        </p:nvSpPr>
        <p:spPr>
          <a:xfrm>
            <a:off x="2428860" y="3643314"/>
            <a:ext cx="4214842" cy="928695"/>
          </a:xfrm>
        </p:spPr>
        <p:txBody>
          <a:bodyPr>
            <a:normAutofit lnSpcReduction="10000"/>
          </a:bodyPr>
          <a:lstStyle/>
          <a:p>
            <a:r>
              <a:rPr lang="ar-IQ" dirty="0" smtClean="0"/>
              <a:t>            الاستاذ الدكتور </a:t>
            </a:r>
          </a:p>
          <a:p>
            <a:r>
              <a:rPr lang="ar-IQ" dirty="0" smtClean="0"/>
              <a:t>            حيدر كريم سكر </a:t>
            </a:r>
            <a:endParaRPr lang="ar-IQ" dirty="0"/>
          </a:p>
        </p:txBody>
      </p:sp>
    </p:spTree>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a:bodyPr>
          <a:lstStyle/>
          <a:p>
            <a:pPr algn="just"/>
            <a:r>
              <a:rPr lang="ar-SA" sz="2800" dirty="0">
                <a:latin typeface="Simplified Arabic" pitchFamily="18" charset="-78"/>
                <a:cs typeface="Simplified Arabic" pitchFamily="18" charset="-78"/>
              </a:rPr>
              <a:t>عند البحث في نماذج التعلم المختلفة يجدر الانتباه إلى النقاط الثلاث التالية</a:t>
            </a:r>
            <a:endParaRPr lang="en-US" sz="2800" dirty="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1 </a:t>
            </a:r>
            <a:r>
              <a:rPr lang="ar-SA" sz="2800" dirty="0" smtClean="0">
                <a:latin typeface="Simplified Arabic" pitchFamily="18" charset="-78"/>
                <a:cs typeface="Simplified Arabic" pitchFamily="18" charset="-78"/>
              </a:rPr>
              <a:t>ـــ</a:t>
            </a:r>
            <a:r>
              <a:rPr lang="ar-IQ" sz="2800" dirty="0" smtClean="0">
                <a:latin typeface="Simplified Arabic" pitchFamily="18" charset="-78"/>
                <a:cs typeface="Simplified Arabic" pitchFamily="18" charset="-78"/>
              </a:rPr>
              <a:t> لا</a:t>
            </a:r>
            <a:r>
              <a:rPr lang="ar-SA" sz="2800" dirty="0" smtClean="0">
                <a:latin typeface="Simplified Arabic" pitchFamily="18" charset="-78"/>
                <a:cs typeface="Simplified Arabic" pitchFamily="18" charset="-78"/>
              </a:rPr>
              <a:t>تستخدم </a:t>
            </a:r>
            <a:r>
              <a:rPr lang="ar-SA" sz="2800" dirty="0">
                <a:latin typeface="Simplified Arabic" pitchFamily="18" charset="-78"/>
                <a:cs typeface="Simplified Arabic" pitchFamily="18" charset="-78"/>
              </a:rPr>
              <a:t>نماذج التعلم لغة </a:t>
            </a:r>
            <a:r>
              <a:rPr lang="ar-SA" sz="2800" dirty="0" smtClean="0">
                <a:latin typeface="Simplified Arabic" pitchFamily="18" charset="-78"/>
                <a:cs typeface="Simplified Arabic" pitchFamily="18" charset="-78"/>
              </a:rPr>
              <a:t>أومصطلحات </a:t>
            </a:r>
            <a:r>
              <a:rPr lang="ar-SA" sz="2800" dirty="0">
                <a:latin typeface="Simplified Arabic" pitchFamily="18" charset="-78"/>
                <a:cs typeface="Simplified Arabic" pitchFamily="18" charset="-78"/>
              </a:rPr>
              <a:t>واحدة على نحو ضروري ، للدلالة على ظواهر تعلميّة واحدة ، فقد تتحدث النماذج عن ظاهرة واحدة بلغات ومصطلحات مختلفة ، لذا يجب الحذر من الغموض الذي قد يفرضه استخدام المصطلحات المتعددة ، كما يجب تعلم هذه المصطلحات واستخدامها على نحو مناسب</a:t>
            </a:r>
            <a:r>
              <a:rPr lang="en-US" sz="2800" dirty="0">
                <a:latin typeface="Simplified Arabic" pitchFamily="18" charset="-78"/>
                <a:cs typeface="Simplified Arabic" pitchFamily="18" charset="-78"/>
              </a:rPr>
              <a:t> </a:t>
            </a:r>
            <a:r>
              <a:rPr lang="en-US" dirty="0" smtClean="0"/>
              <a:t>.</a:t>
            </a:r>
            <a:endParaRPr lang="en-US" dirty="0"/>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b="1" dirty="0" smtClean="0">
                <a:latin typeface="Simplified Arabic" pitchFamily="18" charset="-78"/>
                <a:cs typeface="Simplified Arabic" pitchFamily="18" charset="-78"/>
              </a:rPr>
              <a:t>مفهوم نموذج التدريس </a:t>
            </a:r>
            <a:r>
              <a:rPr lang="ar-IQ" dirty="0" smtClean="0"/>
              <a:t>:  </a:t>
            </a:r>
            <a:endParaRPr lang="ar-IQ" dirty="0"/>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329642" cy="5483245"/>
          </a:xfrm>
        </p:spPr>
        <p:style>
          <a:lnRef idx="3">
            <a:schemeClr val="lt1"/>
          </a:lnRef>
          <a:fillRef idx="1">
            <a:schemeClr val="accent4"/>
          </a:fillRef>
          <a:effectRef idx="1">
            <a:schemeClr val="accent4"/>
          </a:effectRef>
          <a:fontRef idx="minor">
            <a:schemeClr val="lt1"/>
          </a:fontRef>
        </p:style>
        <p:txBody>
          <a:bodyPr>
            <a:normAutofit fontScale="92500"/>
          </a:bodyPr>
          <a:lstStyle/>
          <a:p>
            <a:pPr algn="just"/>
            <a:r>
              <a:rPr lang="ar-SA" sz="2800" dirty="0" smtClean="0">
                <a:latin typeface="Simplified Arabic" pitchFamily="18" charset="-78"/>
                <a:cs typeface="Simplified Arabic" pitchFamily="18" charset="-78"/>
              </a:rPr>
              <a:t>2ـــ لا تتفق النماذج فيما بينها لدى تفسير الكثير من ظواهر التعلم وموضوعاته ، وقد تكون مواضع الخلاف أكثر شيوعاً من مواضع الاتفاق ، حتى بالنسبة لبعض المسائل الواقعية ، فنماذج المثير والاستجابة ، ترى على سبيل المثال ، أن تنظيم المثيرات البيئية – كالمادة التعلمية والتعليمات وطرق الإثابة أو التعزيز – بشكل مناسب أو طريقة معينة ، يُمكّن الطفل من أداء مهمة تعلميّة ما ، إذا كانت حصيلة التعلميّة السابقة مناسبة . أما النماذج المعرفيّة ، فترى أن الطفل لن يكون قادراً على أداء هذه المهمة – رغم التنظيم المشار إليه – إلا إذا بلغ الطفل مستوى معيناً من النمو</a:t>
            </a:r>
            <a:r>
              <a:rPr lang="en-US" sz="2800" dirty="0" smtClean="0">
                <a:latin typeface="Simplified Arabic" pitchFamily="18" charset="-78"/>
                <a:cs typeface="Simplified Arabic" pitchFamily="18" charset="-78"/>
              </a:rPr>
              <a:t> .</a:t>
            </a:r>
          </a:p>
          <a:p>
            <a:pPr algn="just"/>
            <a:r>
              <a:rPr lang="en-US" sz="2800" dirty="0" smtClean="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3 ـــ </a:t>
            </a:r>
            <a:r>
              <a:rPr lang="ar-SA" sz="2800" dirty="0" smtClean="0">
                <a:latin typeface="Simplified Arabic" pitchFamily="18" charset="-78"/>
                <a:cs typeface="Simplified Arabic" pitchFamily="18" charset="-78"/>
              </a:rPr>
              <a:t>تؤكد بعض النماذج التعلميّة على بعض الموضوعات وتوليها جلّ اهتمامها ، في حين تهمل أو تتجاهل نماذج أخرى مثل هذه الموضوعات . فمفهوم " الدافعية " أو " البنيّة العقلية " ، يؤكد عليهما بعض النماذج المعرفيّة ، وتهملهما بعض نماذج التعلم الأخرى التي تنطوي تحت لواء نماذج المثير و الاستجابة</a:t>
            </a:r>
            <a:r>
              <a:rPr lang="en-US" sz="2800" dirty="0" smtClean="0">
                <a:latin typeface="Simplified Arabic" pitchFamily="18" charset="-78"/>
                <a:cs typeface="Simplified Arabic" pitchFamily="18" charset="-78"/>
              </a:rPr>
              <a:t>  </a:t>
            </a:r>
          </a:p>
          <a:p>
            <a:endParaRPr lang="ar-IQ" dirty="0" smtClean="0"/>
          </a:p>
          <a:p>
            <a:endParaRPr lang="ar-IQ" dirty="0"/>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58204" cy="5626121"/>
          </a:xfrm>
        </p:spPr>
        <p:style>
          <a:lnRef idx="3">
            <a:schemeClr val="lt1"/>
          </a:lnRef>
          <a:fillRef idx="1">
            <a:schemeClr val="accent4"/>
          </a:fillRef>
          <a:effectRef idx="1">
            <a:schemeClr val="accent4"/>
          </a:effectRef>
          <a:fontRef idx="minor">
            <a:schemeClr val="lt1"/>
          </a:fontRef>
        </p:style>
        <p:txBody>
          <a:bodyPr/>
          <a:lstStyle/>
          <a:p>
            <a:pPr algn="just"/>
            <a:r>
              <a:rPr lang="ar-IQ" sz="2800" dirty="0" smtClean="0">
                <a:latin typeface="Simplified Arabic" pitchFamily="18" charset="-78"/>
                <a:cs typeface="Simplified Arabic" pitchFamily="18" charset="-78"/>
              </a:rPr>
              <a:t>نموذج التدريس هو</a:t>
            </a:r>
            <a:r>
              <a:rPr lang="ar-SA" sz="2800" dirty="0" smtClean="0">
                <a:latin typeface="Simplified Arabic" pitchFamily="18" charset="-78"/>
                <a:cs typeface="Simplified Arabic" pitchFamily="18" charset="-78"/>
              </a:rPr>
              <a:t> </a:t>
            </a:r>
            <a:r>
              <a:rPr lang="ar-SA" sz="2800" dirty="0">
                <a:latin typeface="Simplified Arabic" pitchFamily="18" charset="-78"/>
                <a:cs typeface="Simplified Arabic" pitchFamily="18" charset="-78"/>
              </a:rPr>
              <a:t>نوعٌ من أنواع أدوات التدريس المسانِدة، والتي تقدّمُ مُلخّصاً عن طريقة التدريس، والوسائل التي تساهمُ في مساعدة المُعلِّم على </a:t>
            </a:r>
            <a:r>
              <a:rPr lang="ar-SA" sz="2800" dirty="0" smtClean="0">
                <a:latin typeface="Simplified Arabic" pitchFamily="18" charset="-78"/>
                <a:cs typeface="Simplified Arabic" pitchFamily="18" charset="-78"/>
              </a:rPr>
              <a:t>تطبيقها</a:t>
            </a:r>
            <a:r>
              <a:rPr lang="ar-IQ" sz="2800" dirty="0" smtClean="0">
                <a:latin typeface="Simplified Arabic" pitchFamily="18" charset="-78"/>
                <a:cs typeface="Simplified Arabic" pitchFamily="18" charset="-78"/>
              </a:rPr>
              <a:t>.</a:t>
            </a:r>
            <a:r>
              <a:rPr lang="ar-SA" sz="2800" dirty="0" smtClean="0">
                <a:latin typeface="Simplified Arabic" pitchFamily="18" charset="-78"/>
                <a:cs typeface="Simplified Arabic" pitchFamily="18" charset="-78"/>
              </a:rPr>
              <a:t> </a:t>
            </a:r>
            <a:endParaRPr lang="ar-IQ" sz="2800" dirty="0" smtClean="0">
              <a:latin typeface="Simplified Arabic" pitchFamily="18" charset="-78"/>
              <a:cs typeface="Simplified Arabic" pitchFamily="18" charset="-78"/>
            </a:endParaRPr>
          </a:p>
          <a:p>
            <a:pPr algn="just"/>
            <a:r>
              <a:rPr lang="ar-IQ" sz="2800" dirty="0" smtClean="0">
                <a:latin typeface="Simplified Arabic" pitchFamily="18" charset="-78"/>
                <a:cs typeface="Simplified Arabic" pitchFamily="18" charset="-78"/>
              </a:rPr>
              <a:t>اوهوعبارة</a:t>
            </a:r>
            <a:r>
              <a:rPr lang="ar-SA" sz="2800" dirty="0" smtClean="0">
                <a:latin typeface="Simplified Arabic" pitchFamily="18" charset="-78"/>
                <a:cs typeface="Simplified Arabic" pitchFamily="18" charset="-78"/>
              </a:rPr>
              <a:t> خلاصةٌ </a:t>
            </a:r>
            <a:r>
              <a:rPr lang="ar-SA" sz="2800" dirty="0">
                <a:latin typeface="Simplified Arabic" pitchFamily="18" charset="-78"/>
                <a:cs typeface="Simplified Arabic" pitchFamily="18" charset="-78"/>
              </a:rPr>
              <a:t>مُبسّطةٌ تشملُ توضيحاً لكافةِ </a:t>
            </a:r>
            <a:r>
              <a:rPr lang="ar-SA" sz="2800" dirty="0" smtClean="0">
                <a:latin typeface="Simplified Arabic" pitchFamily="18" charset="-78"/>
                <a:cs typeface="Simplified Arabic" pitchFamily="18" charset="-78"/>
              </a:rPr>
              <a:t>العناصرالمستخدمة </a:t>
            </a:r>
            <a:r>
              <a:rPr lang="ar-SA" sz="2800" dirty="0">
                <a:latin typeface="Simplified Arabic" pitchFamily="18" charset="-78"/>
                <a:cs typeface="Simplified Arabic" pitchFamily="18" charset="-78"/>
              </a:rPr>
              <a:t>في التدريس من لوح الكتابة، أو الطبشور، أو الكتاب المدرسي، أو أيّ عنصرٍ آخر يُساهمُ في تأديَةِ المهمة الرئيسية للتدريس </a:t>
            </a:r>
            <a:r>
              <a:rPr lang="ar-SA" sz="2800" dirty="0" smtClean="0">
                <a:latin typeface="Simplified Arabic" pitchFamily="18" charset="-78"/>
                <a:cs typeface="Simplified Arabic" pitchFamily="18" charset="-78"/>
              </a:rPr>
              <a:t>بنجاح</a:t>
            </a:r>
            <a:r>
              <a:rPr lang="ar-IQ" sz="2800" dirty="0" smtClean="0">
                <a:latin typeface="Simplified Arabic" pitchFamily="18" charset="-78"/>
                <a:cs typeface="Simplified Arabic" pitchFamily="18" charset="-78"/>
              </a:rPr>
              <a:t>.</a:t>
            </a:r>
            <a:r>
              <a:rPr lang="ar-SA" sz="2800" dirty="0" smtClean="0">
                <a:latin typeface="Simplified Arabic" pitchFamily="18" charset="-78"/>
                <a:cs typeface="Simplified Arabic" pitchFamily="18" charset="-78"/>
              </a:rPr>
              <a:t> </a:t>
            </a:r>
            <a:endParaRPr lang="ar-IQ" sz="2800" dirty="0" smtClean="0">
              <a:latin typeface="Simplified Arabic" pitchFamily="18" charset="-78"/>
              <a:cs typeface="Simplified Arabic" pitchFamily="18" charset="-78"/>
            </a:endParaRPr>
          </a:p>
          <a:p>
            <a:pPr algn="just"/>
            <a:r>
              <a:rPr lang="ar-IQ" sz="2800" dirty="0" smtClean="0">
                <a:latin typeface="Simplified Arabic" pitchFamily="18" charset="-78"/>
                <a:cs typeface="Simplified Arabic" pitchFamily="18" charset="-78"/>
              </a:rPr>
              <a:t>او هو</a:t>
            </a:r>
            <a:r>
              <a:rPr lang="ar-SA" sz="2800" dirty="0" smtClean="0">
                <a:latin typeface="Simplified Arabic" pitchFamily="18" charset="-78"/>
                <a:cs typeface="Simplified Arabic" pitchFamily="18" charset="-78"/>
              </a:rPr>
              <a:t> </a:t>
            </a:r>
            <a:r>
              <a:rPr lang="ar-SA" sz="2800" dirty="0">
                <a:latin typeface="Simplified Arabic" pitchFamily="18" charset="-78"/>
                <a:cs typeface="Simplified Arabic" pitchFamily="18" charset="-78"/>
              </a:rPr>
              <a:t>خطةٌ دراسيّةٌ تستخدمُ لوضعِ تصميمٍ معيّنٍ يساعدُ على توجيه سلوك المُعلّم ضمن بيئة التدريس في الصف، </a:t>
            </a:r>
            <a:r>
              <a:rPr lang="ar-SA" sz="2800" dirty="0" smtClean="0">
                <a:latin typeface="Simplified Arabic" pitchFamily="18" charset="-78"/>
                <a:cs typeface="Simplified Arabic" pitchFamily="18" charset="-78"/>
              </a:rPr>
              <a:t>أوأثناء </a:t>
            </a:r>
            <a:r>
              <a:rPr lang="ar-SA" sz="2800" dirty="0">
                <a:latin typeface="Simplified Arabic" pitchFamily="18" charset="-78"/>
                <a:cs typeface="Simplified Arabic" pitchFamily="18" charset="-78"/>
              </a:rPr>
              <a:t>تطبيق النشاطات العملية</a:t>
            </a:r>
            <a:r>
              <a:rPr lang="en-US" sz="2800" dirty="0">
                <a:latin typeface="Simplified Arabic" pitchFamily="18" charset="-78"/>
                <a:cs typeface="Simplified Arabic" pitchFamily="18" charset="-78"/>
              </a:rPr>
              <a:t>.</a:t>
            </a:r>
          </a:p>
          <a:p>
            <a:endParaRPr lang="ar-IQ" dirty="0"/>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329642" cy="5768997"/>
          </a:xfrm>
        </p:spPr>
        <p:style>
          <a:lnRef idx="3">
            <a:schemeClr val="lt1"/>
          </a:lnRef>
          <a:fillRef idx="1">
            <a:schemeClr val="accent4"/>
          </a:fillRef>
          <a:effectRef idx="1">
            <a:schemeClr val="accent4"/>
          </a:effectRef>
          <a:fontRef idx="minor">
            <a:schemeClr val="lt1"/>
          </a:fontRef>
        </p:style>
        <p:txBody>
          <a:bodyPr>
            <a:normAutofit fontScale="47500" lnSpcReduction="20000"/>
          </a:bodyPr>
          <a:lstStyle/>
          <a:p>
            <a:pPr algn="just"/>
            <a:r>
              <a:rPr lang="ar-JO" sz="5100" dirty="0">
                <a:latin typeface="Simplified Arabic" pitchFamily="18" charset="-78"/>
                <a:cs typeface="Simplified Arabic" pitchFamily="18" charset="-78"/>
              </a:rPr>
              <a:t>يشير الأدب التربوي إلى وجود أربعة نماذج رئيسة للتدريس </a:t>
            </a:r>
            <a:r>
              <a:rPr lang="ar-JO" sz="5100" dirty="0" smtClean="0">
                <a:latin typeface="Simplified Arabic" pitchFamily="18" charset="-78"/>
                <a:cs typeface="Simplified Arabic" pitchFamily="18" charset="-78"/>
              </a:rPr>
              <a:t>وفيما </a:t>
            </a:r>
            <a:r>
              <a:rPr lang="ar-JO" sz="5100" dirty="0">
                <a:latin typeface="Simplified Arabic" pitchFamily="18" charset="-78"/>
                <a:cs typeface="Simplified Arabic" pitchFamily="18" charset="-78"/>
              </a:rPr>
              <a:t>يلي ملخص لهذه النماذج:</a:t>
            </a:r>
            <a:endParaRPr lang="en-US" sz="5100" dirty="0">
              <a:latin typeface="Simplified Arabic" pitchFamily="18" charset="-78"/>
              <a:cs typeface="Simplified Arabic" pitchFamily="18" charset="-78"/>
            </a:endParaRPr>
          </a:p>
          <a:p>
            <a:pPr algn="just"/>
            <a:r>
              <a:rPr lang="ar-SA" sz="5100" dirty="0">
                <a:latin typeface="Simplified Arabic" pitchFamily="18" charset="-78"/>
                <a:cs typeface="Simplified Arabic" pitchFamily="18" charset="-78"/>
              </a:rPr>
              <a:t> </a:t>
            </a:r>
            <a:r>
              <a:rPr lang="ar-JO" sz="5100" dirty="0" smtClean="0">
                <a:latin typeface="Simplified Arabic" pitchFamily="18" charset="-78"/>
                <a:cs typeface="Simplified Arabic" pitchFamily="18" charset="-78"/>
              </a:rPr>
              <a:t>نموذج </a:t>
            </a:r>
            <a:r>
              <a:rPr lang="ar-JO" sz="5100" dirty="0">
                <a:latin typeface="Simplified Arabic" pitchFamily="18" charset="-78"/>
                <a:cs typeface="Simplified Arabic" pitchFamily="18" charset="-78"/>
              </a:rPr>
              <a:t>معالجة </a:t>
            </a:r>
            <a:r>
              <a:rPr lang="ar-JO" sz="5100" dirty="0" smtClean="0">
                <a:latin typeface="Simplified Arabic" pitchFamily="18" charset="-78"/>
                <a:cs typeface="Simplified Arabic" pitchFamily="18" charset="-78"/>
              </a:rPr>
              <a:t>المعلومات</a:t>
            </a:r>
            <a:r>
              <a:rPr lang="ar-IQ" sz="5100" dirty="0" smtClean="0">
                <a:latin typeface="Simplified Arabic" pitchFamily="18" charset="-78"/>
                <a:cs typeface="Simplified Arabic" pitchFamily="18" charset="-78"/>
              </a:rPr>
              <a:t> : </a:t>
            </a:r>
            <a:r>
              <a:rPr lang="ar-JO" sz="5100" dirty="0" smtClean="0">
                <a:latin typeface="Simplified Arabic" pitchFamily="18" charset="-78"/>
                <a:cs typeface="Simplified Arabic" pitchFamily="18" charset="-78"/>
              </a:rPr>
              <a:t>يركز </a:t>
            </a:r>
            <a:r>
              <a:rPr lang="ar-JO" sz="5100" dirty="0">
                <a:latin typeface="Simplified Arabic" pitchFamily="18" charset="-78"/>
                <a:cs typeface="Simplified Arabic" pitchFamily="18" charset="-78"/>
              </a:rPr>
              <a:t>هذا النموذج على اكتساب وإتقان ومعالجة المعلومات، إذ إن الأساس في هذا النموذج التركيز على الوظيفة المعرفية للطالب.</a:t>
            </a:r>
            <a:endParaRPr lang="en-US" sz="5100" dirty="0">
              <a:latin typeface="Simplified Arabic" pitchFamily="18" charset="-78"/>
              <a:cs typeface="Simplified Arabic" pitchFamily="18" charset="-78"/>
            </a:endParaRPr>
          </a:p>
          <a:p>
            <a:pPr algn="just"/>
            <a:r>
              <a:rPr lang="ar-SA" sz="5100" dirty="0">
                <a:latin typeface="Simplified Arabic" pitchFamily="18" charset="-78"/>
                <a:cs typeface="Simplified Arabic" pitchFamily="18" charset="-78"/>
              </a:rPr>
              <a:t> </a:t>
            </a:r>
            <a:r>
              <a:rPr lang="ar-JO" sz="5100" dirty="0" smtClean="0">
                <a:latin typeface="Simplified Arabic" pitchFamily="18" charset="-78"/>
                <a:cs typeface="Simplified Arabic" pitchFamily="18" charset="-78"/>
              </a:rPr>
              <a:t>نموذج </a:t>
            </a:r>
            <a:r>
              <a:rPr lang="ar-JO" sz="5100" dirty="0">
                <a:latin typeface="Simplified Arabic" pitchFamily="18" charset="-78"/>
                <a:cs typeface="Simplified Arabic" pitchFamily="18" charset="-78"/>
              </a:rPr>
              <a:t>التعلم </a:t>
            </a:r>
            <a:r>
              <a:rPr lang="ar-JO" sz="5100" dirty="0" smtClean="0">
                <a:latin typeface="Simplified Arabic" pitchFamily="18" charset="-78"/>
                <a:cs typeface="Simplified Arabic" pitchFamily="18" charset="-78"/>
              </a:rPr>
              <a:t>الذاتي</a:t>
            </a:r>
            <a:r>
              <a:rPr lang="ar-IQ" sz="5100" dirty="0" smtClean="0">
                <a:latin typeface="Simplified Arabic" pitchFamily="18" charset="-78"/>
                <a:cs typeface="Simplified Arabic" pitchFamily="18" charset="-78"/>
              </a:rPr>
              <a:t> : </a:t>
            </a:r>
            <a:r>
              <a:rPr lang="ar-JO" sz="5100" dirty="0" smtClean="0">
                <a:latin typeface="Simplified Arabic" pitchFamily="18" charset="-78"/>
                <a:cs typeface="Simplified Arabic" pitchFamily="18" charset="-78"/>
              </a:rPr>
              <a:t>يكون </a:t>
            </a:r>
            <a:r>
              <a:rPr lang="ar-JO" sz="5100" dirty="0">
                <a:latin typeface="Simplified Arabic" pitchFamily="18" charset="-78"/>
                <a:cs typeface="Simplified Arabic" pitchFamily="18" charset="-78"/>
              </a:rPr>
              <a:t>التركيز في هذا النموذج على تطوير مفهوم الذات لدى المتعلم، وهذا يتضمن تطوير الطرق التي يستخدمها المتعلم في بناء وتنظيم ذاته الخاصة. إن التركيز على مفهوم الذات القوي والواقعي يساعد المتعلم على بناء علاقات الإتصال والتواصل مع الآخرين، ومع البيئة التي يتفاعل معها.</a:t>
            </a:r>
            <a:endParaRPr lang="en-US" sz="5100" dirty="0">
              <a:latin typeface="Simplified Arabic" pitchFamily="18" charset="-78"/>
              <a:cs typeface="Simplified Arabic" pitchFamily="18" charset="-78"/>
            </a:endParaRPr>
          </a:p>
          <a:p>
            <a:pPr algn="just"/>
            <a:r>
              <a:rPr lang="ar-SA" sz="5100" dirty="0">
                <a:latin typeface="Simplified Arabic" pitchFamily="18" charset="-78"/>
                <a:cs typeface="Simplified Arabic" pitchFamily="18" charset="-78"/>
              </a:rPr>
              <a:t> </a:t>
            </a:r>
            <a:r>
              <a:rPr lang="ar-JO" sz="5100" dirty="0" smtClean="0">
                <a:latin typeface="Simplified Arabic" pitchFamily="18" charset="-78"/>
                <a:cs typeface="Simplified Arabic" pitchFamily="18" charset="-78"/>
              </a:rPr>
              <a:t>نموذج </a:t>
            </a:r>
            <a:r>
              <a:rPr lang="ar-JO" sz="5100" dirty="0">
                <a:latin typeface="Simplified Arabic" pitchFamily="18" charset="-78"/>
                <a:cs typeface="Simplified Arabic" pitchFamily="18" charset="-78"/>
              </a:rPr>
              <a:t>التفاعل </a:t>
            </a:r>
            <a:r>
              <a:rPr lang="ar-JO" sz="5100" dirty="0" smtClean="0">
                <a:latin typeface="Simplified Arabic" pitchFamily="18" charset="-78"/>
                <a:cs typeface="Simplified Arabic" pitchFamily="18" charset="-78"/>
              </a:rPr>
              <a:t>الاجتماعي</a:t>
            </a:r>
            <a:r>
              <a:rPr lang="ar-IQ" sz="5100" dirty="0" smtClean="0">
                <a:latin typeface="Simplified Arabic" pitchFamily="18" charset="-78"/>
                <a:cs typeface="Simplified Arabic" pitchFamily="18" charset="-78"/>
              </a:rPr>
              <a:t> : </a:t>
            </a:r>
            <a:r>
              <a:rPr lang="ar-JO" sz="5100" dirty="0" smtClean="0">
                <a:latin typeface="Simplified Arabic" pitchFamily="18" charset="-78"/>
                <a:cs typeface="Simplified Arabic" pitchFamily="18" charset="-78"/>
              </a:rPr>
              <a:t>يركز </a:t>
            </a:r>
            <a:r>
              <a:rPr lang="ar-JO" sz="5100" dirty="0">
                <a:latin typeface="Simplified Arabic" pitchFamily="18" charset="-78"/>
                <a:cs typeface="Simplified Arabic" pitchFamily="18" charset="-78"/>
              </a:rPr>
              <a:t>هذا النموذج على بناء العلاقات الإجتماعية بين الأفراد والجماعات. والأساس في هذا النموذج العمل على تحسين قدرة المتعلمين على التفاعل والإنخراط مع الآخرين ضمن بيئة ديمقراطية، والوصول بالمتعلم إلى فرد منتج في مجتمعه.</a:t>
            </a:r>
            <a:endParaRPr lang="en-US" sz="5100" dirty="0">
              <a:latin typeface="Simplified Arabic" pitchFamily="18" charset="-78"/>
              <a:cs typeface="Simplified Arabic" pitchFamily="18" charset="-78"/>
            </a:endParaRPr>
          </a:p>
          <a:p>
            <a:pPr algn="just"/>
            <a:r>
              <a:rPr lang="ar-SA" sz="5100" dirty="0">
                <a:latin typeface="Simplified Arabic" pitchFamily="18" charset="-78"/>
                <a:cs typeface="Simplified Arabic" pitchFamily="18" charset="-78"/>
              </a:rPr>
              <a:t> </a:t>
            </a:r>
            <a:r>
              <a:rPr lang="ar-JO" sz="5100" dirty="0" smtClean="0">
                <a:latin typeface="Simplified Arabic" pitchFamily="18" charset="-78"/>
                <a:cs typeface="Simplified Arabic" pitchFamily="18" charset="-78"/>
              </a:rPr>
              <a:t>النموذج السلوكي</a:t>
            </a:r>
            <a:r>
              <a:rPr lang="ar-IQ" sz="5100" dirty="0" smtClean="0">
                <a:latin typeface="Simplified Arabic" pitchFamily="18" charset="-78"/>
                <a:cs typeface="Simplified Arabic" pitchFamily="18" charset="-78"/>
              </a:rPr>
              <a:t> : </a:t>
            </a:r>
            <a:r>
              <a:rPr lang="ar-JO" sz="5100" dirty="0" smtClean="0">
                <a:latin typeface="Simplified Arabic" pitchFamily="18" charset="-78"/>
                <a:cs typeface="Simplified Arabic" pitchFamily="18" charset="-78"/>
              </a:rPr>
              <a:t>يركز </a:t>
            </a:r>
            <a:r>
              <a:rPr lang="ar-JO" sz="5100" dirty="0">
                <a:latin typeface="Simplified Arabic" pitchFamily="18" charset="-78"/>
                <a:cs typeface="Simplified Arabic" pitchFamily="18" charset="-78"/>
              </a:rPr>
              <a:t>النموذج السلوكي على تغيير السلوك الظاهر للمتعلم ليتناسب مع مفهوم الذات لديه. وكنتيجة مبنية على أساس نظريات المثير والاستجابة / التعزيز، يركز النموذج السلوكي للتدريس على تقسيم مهمات التعلم إلى سلسلة من مهمات التعلم الصغيرة على شكل سلوكات ومهمات متتابعة.</a:t>
            </a:r>
            <a:endParaRPr lang="en-US" sz="5100" dirty="0">
              <a:latin typeface="Simplified Arabic" pitchFamily="18" charset="-78"/>
              <a:cs typeface="Simplified Arabic" pitchFamily="18" charset="-78"/>
            </a:endParaRPr>
          </a:p>
          <a:p>
            <a:pPr algn="just"/>
            <a:r>
              <a:rPr lang="ar-SA" sz="5100" dirty="0">
                <a:latin typeface="Simplified Arabic" pitchFamily="18" charset="-78"/>
                <a:cs typeface="Simplified Arabic" pitchFamily="18" charset="-78"/>
              </a:rPr>
              <a:t> </a:t>
            </a:r>
            <a:endParaRPr lang="en-US" sz="5100" dirty="0">
              <a:latin typeface="Simplified Arabic" pitchFamily="18" charset="-78"/>
              <a:cs typeface="Simplified Arabic" pitchFamily="18" charset="-78"/>
            </a:endParaRPr>
          </a:p>
          <a:p>
            <a:pPr algn="just"/>
            <a:endParaRPr lang="ar-IQ" dirty="0"/>
          </a:p>
        </p:txBody>
      </p:sp>
    </p:spTree>
  </p:cSld>
  <p:clrMapOvr>
    <a:masterClrMapping/>
  </p:clrMapOvr>
  <p:transition spd="slow">
    <p:wedge/>
    <p:sndAc>
      <p:stSnd>
        <p:snd r:embed="rId2" name="chimes.wav" builtIn="1"/>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a:bodyPr>
          <a:lstStyle/>
          <a:p>
            <a:pPr algn="just"/>
            <a:r>
              <a:rPr lang="ar-SA" dirty="0">
                <a:latin typeface="Simplified Arabic" pitchFamily="18" charset="-78"/>
                <a:cs typeface="Simplified Arabic" pitchFamily="18" charset="-78"/>
              </a:rPr>
              <a:t>إنّ كلمة استراتيجيّة مأخوذة </a:t>
            </a:r>
            <a:r>
              <a:rPr lang="ar-SA" dirty="0" smtClean="0">
                <a:latin typeface="Simplified Arabic" pitchFamily="18" charset="-78"/>
                <a:cs typeface="Simplified Arabic" pitchFamily="18" charset="-78"/>
              </a:rPr>
              <a:t>من</a:t>
            </a:r>
            <a:r>
              <a:rPr lang="ar-IQ"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الكلمة </a:t>
            </a:r>
            <a:r>
              <a:rPr lang="ar-SA" dirty="0">
                <a:latin typeface="Simplified Arabic" pitchFamily="18" charset="-78"/>
                <a:cs typeface="Simplified Arabic" pitchFamily="18" charset="-78"/>
              </a:rPr>
              <a:t>اليونانيّة استراتيجوس، ومعناها في اللغة العربية فن </a:t>
            </a:r>
            <a:r>
              <a:rPr lang="ar-SA" dirty="0" smtClean="0">
                <a:latin typeface="Simplified Arabic" pitchFamily="18" charset="-78"/>
                <a:cs typeface="Simplified Arabic" pitchFamily="18" charset="-78"/>
              </a:rPr>
              <a:t>القيادة</a:t>
            </a:r>
            <a:r>
              <a:rPr lang="ar-IQ" dirty="0" smtClean="0">
                <a:latin typeface="Simplified Arabic" pitchFamily="18" charset="-78"/>
                <a:cs typeface="Simplified Arabic" pitchFamily="18" charset="-78"/>
              </a:rPr>
              <a:t>.</a:t>
            </a:r>
            <a:r>
              <a:rPr lang="ar-SA" dirty="0" smtClean="0">
                <a:latin typeface="Simplified Arabic" pitchFamily="18" charset="-78"/>
                <a:cs typeface="Simplified Arabic" pitchFamily="18" charset="-78"/>
              </a:rPr>
              <a:t> </a:t>
            </a:r>
            <a:endParaRPr lang="ar-IQ" dirty="0" smtClean="0">
              <a:latin typeface="Simplified Arabic" pitchFamily="18" charset="-78"/>
              <a:cs typeface="Simplified Arabic" pitchFamily="18" charset="-78"/>
            </a:endParaRPr>
          </a:p>
          <a:p>
            <a:pPr algn="just"/>
            <a:r>
              <a:rPr lang="ar-SA" dirty="0" smtClean="0">
                <a:latin typeface="Simplified Arabic" pitchFamily="18" charset="-78"/>
                <a:cs typeface="Simplified Arabic" pitchFamily="18" charset="-78"/>
              </a:rPr>
              <a:t>تعرّف </a:t>
            </a:r>
            <a:r>
              <a:rPr lang="ar-SA" dirty="0">
                <a:latin typeface="Simplified Arabic" pitchFamily="18" charset="-78"/>
                <a:cs typeface="Simplified Arabic" pitchFamily="18" charset="-78"/>
              </a:rPr>
              <a:t>استراتيجيّة التدريس بأنّها مجموعة من الإجراءات والتدابير الموضوعة مُسبقاً من قِبل المعلم لينفذها في عمليّة التدريس بطريقة متقنة، ويحقق الأهداف المرجوّة ضمن أبسط الإمكانيّات والظروف، </a:t>
            </a:r>
            <a:endParaRPr lang="ar-IQ" dirty="0" smtClean="0">
              <a:latin typeface="Simplified Arabic" pitchFamily="18" charset="-78"/>
              <a:cs typeface="Simplified Arabic" pitchFamily="18" charset="-78"/>
            </a:endParaRPr>
          </a:p>
          <a:p>
            <a:pPr algn="just"/>
            <a:r>
              <a:rPr lang="ar-IQ" dirty="0" smtClean="0">
                <a:latin typeface="Simplified Arabic" pitchFamily="18" charset="-78"/>
                <a:cs typeface="Simplified Arabic" pitchFamily="18" charset="-78"/>
              </a:rPr>
              <a:t>او هي </a:t>
            </a:r>
            <a:r>
              <a:rPr lang="ar-SA" dirty="0" smtClean="0">
                <a:latin typeface="Simplified Arabic" pitchFamily="18" charset="-78"/>
                <a:cs typeface="Simplified Arabic" pitchFamily="18" charset="-78"/>
              </a:rPr>
              <a:t>كلّ </a:t>
            </a:r>
            <a:r>
              <a:rPr lang="ar-SA" dirty="0">
                <a:latin typeface="Simplified Arabic" pitchFamily="18" charset="-78"/>
                <a:cs typeface="Simplified Arabic" pitchFamily="18" charset="-78"/>
              </a:rPr>
              <a:t>ما يشمل عمليّة التدريس وطريقتها من تحركات المعلم داخل الصف، وسلوكيّاته الصادرة عنه بشكل مُنتظم ومُتدرج، وتشمل أيضاً مهاراته التعليميّة مثل نشاطه، ومدى تفاعله مع المادة الدراسيّة، والطلبة (التفاعل الصفي)، </a:t>
            </a:r>
            <a:endParaRPr lang="ar-IQ" dirty="0">
              <a:latin typeface="Simplified Arabic" pitchFamily="18" charset="-78"/>
              <a:cs typeface="Simplified Arabic" pitchFamily="18" charset="-78"/>
            </a:endParaRPr>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b="1" dirty="0" smtClean="0">
                <a:latin typeface="Simplified Arabic" pitchFamily="18" charset="-78"/>
                <a:cs typeface="Simplified Arabic" pitchFamily="18" charset="-78"/>
              </a:rPr>
              <a:t>مفهوم استراتيجية التدريس </a:t>
            </a:r>
            <a:r>
              <a:rPr lang="ar-IQ" dirty="0" smtClean="0"/>
              <a:t>:</a:t>
            </a:r>
            <a:endParaRPr lang="ar-IQ" dirty="0"/>
          </a:p>
        </p:txBody>
      </p:sp>
    </p:spTree>
  </p:cSld>
  <p:clrMapOvr>
    <a:masterClrMapping/>
  </p:clrMapOvr>
  <p:transition spd="slow">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329642" cy="5768997"/>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SA" dirty="0">
                <a:latin typeface="Simplified Arabic" pitchFamily="18" charset="-78"/>
                <a:cs typeface="Simplified Arabic" pitchFamily="18" charset="-78"/>
              </a:rPr>
              <a:t>استراتيجية</a:t>
            </a:r>
            <a:r>
              <a:rPr lang="en-US" dirty="0">
                <a:latin typeface="Simplified Arabic" pitchFamily="18" charset="-78"/>
                <a:cs typeface="Simplified Arabic" pitchFamily="18" charset="-78"/>
              </a:rPr>
              <a:t> </a:t>
            </a:r>
            <a:r>
              <a:rPr lang="ar-IQ" dirty="0" smtClean="0">
                <a:latin typeface="Simplified Arabic" pitchFamily="18" charset="-78"/>
                <a:cs typeface="Simplified Arabic" pitchFamily="18" charset="-78"/>
              </a:rPr>
              <a:t>التدريس</a:t>
            </a:r>
            <a:r>
              <a:rPr lang="en-US" dirty="0">
                <a:latin typeface="Simplified Arabic" pitchFamily="18" charset="-78"/>
                <a:cs typeface="Simplified Arabic" pitchFamily="18" charset="-78"/>
              </a:rPr>
              <a:t> </a:t>
            </a:r>
            <a:r>
              <a:rPr lang="ar-SA" dirty="0">
                <a:latin typeface="Simplified Arabic" pitchFamily="18" charset="-78"/>
                <a:cs typeface="Simplified Arabic" pitchFamily="18" charset="-78"/>
              </a:rPr>
              <a:t>بأنها مجموعة متجانسة من الخطوات المتتابعة يمكن للمعلم تحويلها الى </a:t>
            </a:r>
            <a:r>
              <a:rPr lang="ar-SA" dirty="0" smtClean="0">
                <a:latin typeface="Simplified Arabic" pitchFamily="18" charset="-78"/>
                <a:cs typeface="Simplified Arabic" pitchFamily="18" charset="-78"/>
              </a:rPr>
              <a:t>طرائق</a:t>
            </a:r>
            <a:r>
              <a:rPr lang="ar-IQ"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ومهارات </a:t>
            </a:r>
            <a:r>
              <a:rPr lang="ar-SA" dirty="0">
                <a:latin typeface="Simplified Arabic" pitchFamily="18" charset="-78"/>
                <a:cs typeface="Simplified Arabic" pitchFamily="18" charset="-78"/>
              </a:rPr>
              <a:t>تدريسية تلائم طبيعة المعلم والمتعلم والمقرر الدراسي وظروف الموقف التعليمي والامكانات المتاحة لتحقيق هدف او اهداف محددة مسبقاً </a:t>
            </a:r>
            <a:endParaRPr lang="ar-IQ" dirty="0" smtClean="0">
              <a:latin typeface="Simplified Arabic" pitchFamily="18" charset="-78"/>
              <a:cs typeface="Simplified Arabic" pitchFamily="18" charset="-78"/>
            </a:endParaRPr>
          </a:p>
          <a:p>
            <a:pPr algn="just"/>
            <a:r>
              <a:rPr lang="ar-SA" dirty="0" smtClean="0">
                <a:latin typeface="Simplified Arabic" pitchFamily="18" charset="-78"/>
                <a:cs typeface="Simplified Arabic" pitchFamily="18" charset="-78"/>
              </a:rPr>
              <a:t>او </a:t>
            </a:r>
            <a:r>
              <a:rPr lang="ar-SA" dirty="0">
                <a:latin typeface="Simplified Arabic" pitchFamily="18" charset="-78"/>
                <a:cs typeface="Simplified Arabic" pitchFamily="18" charset="-78"/>
              </a:rPr>
              <a:t>انها مجموع تحركات المعلم داخل الصف التي تحدث بشكل منتظم ومتسلسل تهدف الى تحقيق مخرجات تعليمية مرغوبة من خلال الربط بين مهارات</a:t>
            </a:r>
            <a:r>
              <a:rPr lang="en-US" dirty="0">
                <a:latin typeface="Simplified Arabic" pitchFamily="18" charset="-78"/>
                <a:cs typeface="Simplified Arabic" pitchFamily="18" charset="-78"/>
              </a:rPr>
              <a:t> </a:t>
            </a:r>
            <a:r>
              <a:rPr lang="ar-IQ" dirty="0" smtClean="0">
                <a:latin typeface="Simplified Arabic" pitchFamily="18" charset="-78"/>
                <a:cs typeface="Simplified Arabic" pitchFamily="18" charset="-78"/>
              </a:rPr>
              <a:t>التدريس (</a:t>
            </a:r>
            <a:r>
              <a:rPr lang="en-US" dirty="0" smtClean="0">
                <a:latin typeface="Simplified Arabic" pitchFamily="18" charset="-78"/>
                <a:cs typeface="Simplified Arabic" pitchFamily="18" charset="-78"/>
              </a:rPr>
              <a:t> </a:t>
            </a:r>
            <a:r>
              <a:rPr lang="ar-SA" dirty="0">
                <a:latin typeface="Simplified Arabic" pitchFamily="18" charset="-78"/>
                <a:cs typeface="Simplified Arabic" pitchFamily="18" charset="-78"/>
              </a:rPr>
              <a:t>التخطيط والتنفيذ والتقويم ) ، أي انها " مجموعة الحركات او الاجراءات التدريسية </a:t>
            </a:r>
            <a:r>
              <a:rPr lang="ar-SA" dirty="0" smtClean="0">
                <a:latin typeface="Simplified Arabic" pitchFamily="18" charset="-78"/>
                <a:cs typeface="Simplified Arabic" pitchFamily="18" charset="-78"/>
              </a:rPr>
              <a:t>المتعلقة</a:t>
            </a:r>
            <a:r>
              <a:rPr lang="ar-IQ"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 </a:t>
            </a:r>
            <a:r>
              <a:rPr lang="ar-SA" dirty="0">
                <a:latin typeface="Simplified Arabic" pitchFamily="18" charset="-78"/>
                <a:cs typeface="Simplified Arabic" pitchFamily="18" charset="-78"/>
              </a:rPr>
              <a:t>بتحقيق مخرجات تعليمية مرغوب فيها </a:t>
            </a:r>
            <a:r>
              <a:rPr lang="ar-SA" dirty="0" smtClean="0">
                <a:latin typeface="Simplified Arabic" pitchFamily="18" charset="-78"/>
                <a:cs typeface="Simplified Arabic" pitchFamily="18" charset="-78"/>
              </a:rPr>
              <a:t>،</a:t>
            </a:r>
            <a:endParaRPr lang="ar-IQ" dirty="0" smtClean="0">
              <a:latin typeface="Simplified Arabic" pitchFamily="18" charset="-78"/>
              <a:cs typeface="Simplified Arabic" pitchFamily="18" charset="-78"/>
            </a:endParaRPr>
          </a:p>
          <a:p>
            <a:pPr algn="just"/>
            <a:r>
              <a:rPr lang="ar-SA" dirty="0" smtClean="0">
                <a:latin typeface="Simplified Arabic" pitchFamily="18" charset="-78"/>
                <a:cs typeface="Simplified Arabic" pitchFamily="18" charset="-78"/>
              </a:rPr>
              <a:t> </a:t>
            </a:r>
            <a:r>
              <a:rPr lang="ar-IQ" dirty="0" smtClean="0">
                <a:latin typeface="Simplified Arabic" pitchFamily="18" charset="-78"/>
                <a:cs typeface="Simplified Arabic" pitchFamily="18" charset="-78"/>
              </a:rPr>
              <a:t>وعليه فان</a:t>
            </a:r>
            <a:r>
              <a:rPr lang="ar-SA" dirty="0" smtClean="0">
                <a:latin typeface="Simplified Arabic" pitchFamily="18" charset="-78"/>
                <a:cs typeface="Simplified Arabic" pitchFamily="18" charset="-78"/>
              </a:rPr>
              <a:t> استراتيجية</a:t>
            </a:r>
            <a:r>
              <a:rPr lang="ar-IQ" dirty="0" smtClean="0">
                <a:latin typeface="Simplified Arabic" pitchFamily="18" charset="-78"/>
                <a:cs typeface="Simplified Arabic" pitchFamily="18" charset="-78"/>
              </a:rPr>
              <a:t>التدريس</a:t>
            </a:r>
            <a:r>
              <a:rPr lang="en-US" dirty="0">
                <a:latin typeface="Simplified Arabic" pitchFamily="18" charset="-78"/>
                <a:cs typeface="Simplified Arabic" pitchFamily="18" charset="-78"/>
              </a:rPr>
              <a:t> </a:t>
            </a:r>
            <a:r>
              <a:rPr lang="ar-SA" dirty="0">
                <a:latin typeface="Simplified Arabic" pitchFamily="18" charset="-78"/>
                <a:cs typeface="Simplified Arabic" pitchFamily="18" charset="-78"/>
              </a:rPr>
              <a:t>تمثل كل ما يفعله المعلم من اجل تحقيق اهداف المنهج ، حيث تشتمل على الافكار والمبادئ التي تتناول مجالاً من مجالات المعرفة الانسانية بصورة شاملة متكاملة ، وتتضمن جميع الخطوات والاجراءات التي خطط لها المعلم لغرض تحقيق اهداف </a:t>
            </a:r>
            <a:r>
              <a:rPr lang="ar-SA" dirty="0" smtClean="0">
                <a:latin typeface="Simplified Arabic" pitchFamily="18" charset="-78"/>
                <a:cs typeface="Simplified Arabic" pitchFamily="18" charset="-78"/>
              </a:rPr>
              <a:t>المنهج</a:t>
            </a:r>
            <a:endParaRPr lang="ar-IQ" dirty="0">
              <a:latin typeface="Simplified Arabic" pitchFamily="18" charset="-78"/>
              <a:cs typeface="Simplified Arabic" pitchFamily="18" charset="-78"/>
            </a:endParaRPr>
          </a:p>
        </p:txBody>
      </p:sp>
    </p:spTree>
  </p:cSld>
  <p:clrMapOvr>
    <a:masterClrMapping/>
  </p:clrMapOvr>
  <p:transition spd="slow">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329642" cy="5768997"/>
          </a:xfrm>
        </p:spPr>
        <p:style>
          <a:lnRef idx="3">
            <a:schemeClr val="lt1"/>
          </a:lnRef>
          <a:fillRef idx="1">
            <a:schemeClr val="accent4"/>
          </a:fillRef>
          <a:effectRef idx="1">
            <a:schemeClr val="accent4"/>
          </a:effectRef>
          <a:fontRef idx="minor">
            <a:schemeClr val="lt1"/>
          </a:fontRef>
        </p:style>
        <p:txBody>
          <a:bodyPr>
            <a:normAutofit lnSpcReduction="10000"/>
          </a:bodyPr>
          <a:lstStyle/>
          <a:p>
            <a:pPr algn="just"/>
            <a:r>
              <a:rPr lang="ar-IQ" sz="2800" dirty="0" smtClean="0">
                <a:latin typeface="Simplified Arabic" pitchFamily="18" charset="-78"/>
                <a:cs typeface="Simplified Arabic" pitchFamily="18" charset="-78"/>
              </a:rPr>
              <a:t>وتضم </a:t>
            </a:r>
            <a:r>
              <a:rPr lang="ar-SA" sz="2800" dirty="0" smtClean="0">
                <a:latin typeface="Simplified Arabic" pitchFamily="18" charset="-78"/>
                <a:cs typeface="Simplified Arabic" pitchFamily="18" charset="-78"/>
              </a:rPr>
              <a:t>عناصر </a:t>
            </a:r>
            <a:r>
              <a:rPr lang="ar-SA" sz="2800" dirty="0">
                <a:latin typeface="Simplified Arabic" pitchFamily="18" charset="-78"/>
                <a:cs typeface="Simplified Arabic" pitchFamily="18" charset="-78"/>
              </a:rPr>
              <a:t>استراتيجيّة التدريس الإجراءات التي يحددها المدرس لتتم عمليّة التدريس من خلالها وعلى أساسها، وهذه الإجراءات تحدد أسلوب التدريس لدى المعلم. الوسائل العمليّة المُستخدمة لتحقيق الأهداف التي قصدها المدرس باستراتيجيته؛ وتشمل التدريبات المختلفة والوسائل التعليميّة كالخرائط، والنماذج، والمجسمات، إلى جانب وسائل التكنولوجيا الحديثة. </a:t>
            </a:r>
            <a:endParaRPr lang="ar-IQ" sz="2800" dirty="0" smtClean="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وفي ضوء ما تقدم يمكن القول بأن الاستراتيجية </a:t>
            </a:r>
            <a:r>
              <a:rPr lang="ar-SA" sz="2800" dirty="0" smtClean="0">
                <a:latin typeface="Simplified Arabic" pitchFamily="18" charset="-78"/>
                <a:cs typeface="Simplified Arabic" pitchFamily="18" charset="-78"/>
              </a:rPr>
              <a:t>في</a:t>
            </a:r>
            <a:r>
              <a:rPr lang="ar-IQ" sz="2800" dirty="0" smtClean="0">
                <a:latin typeface="Simplified Arabic" pitchFamily="18" charset="-78"/>
                <a:cs typeface="Simplified Arabic" pitchFamily="18" charset="-78"/>
              </a:rPr>
              <a:t> التدريس </a:t>
            </a:r>
            <a:r>
              <a:rPr lang="ar-SA" sz="2800" dirty="0" smtClean="0">
                <a:latin typeface="Simplified Arabic" pitchFamily="18" charset="-78"/>
                <a:cs typeface="Simplified Arabic" pitchFamily="18" charset="-78"/>
              </a:rPr>
              <a:t>تعني </a:t>
            </a:r>
            <a:r>
              <a:rPr lang="ar-SA" sz="2800" dirty="0">
                <a:latin typeface="Simplified Arabic" pitchFamily="18" charset="-78"/>
                <a:cs typeface="Simplified Arabic" pitchFamily="18" charset="-78"/>
              </a:rPr>
              <a:t>مجموع القرارات المهمة التي يؤديها المعلم من اجل الاهتمام بتنمية العمليات الذهنية عند الطلبة ، ومساعدتهم في الاعتماد على انفسهم في التعلم ، وكيفية تنظيم الوقت ، وادارة الصف الدراسي بفعالية عالية </a:t>
            </a:r>
            <a:endParaRPr lang="ar-IQ" sz="2800" dirty="0" smtClean="0">
              <a:latin typeface="Simplified Arabic" pitchFamily="18" charset="-78"/>
              <a:cs typeface="Simplified Arabic" pitchFamily="18" charset="-78"/>
            </a:endParaRPr>
          </a:p>
          <a:p>
            <a:pPr algn="just"/>
            <a:r>
              <a:rPr lang="ar-IQ" sz="2800" dirty="0" smtClean="0">
                <a:latin typeface="Simplified Arabic" pitchFamily="18" charset="-78"/>
                <a:cs typeface="Simplified Arabic" pitchFamily="18" charset="-78"/>
              </a:rPr>
              <a:t>او ه</a:t>
            </a:r>
            <a:r>
              <a:rPr lang="ar-SA" sz="2800" dirty="0" smtClean="0">
                <a:latin typeface="Simplified Arabic" pitchFamily="18" charset="-78"/>
                <a:cs typeface="Simplified Arabic" pitchFamily="18" charset="-78"/>
              </a:rPr>
              <a:t>ي </a:t>
            </a:r>
            <a:r>
              <a:rPr lang="ar-SA" sz="2800" dirty="0">
                <a:latin typeface="Simplified Arabic" pitchFamily="18" charset="-78"/>
                <a:cs typeface="Simplified Arabic" pitchFamily="18" charset="-78"/>
              </a:rPr>
              <a:t>فن اختيار واستخدام الوسائل والامكانات المتاحة في قيادة عملية</a:t>
            </a:r>
            <a:r>
              <a:rPr lang="en-US" sz="2800" dirty="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التدريس </a:t>
            </a:r>
            <a:r>
              <a:rPr lang="ar-SA" sz="2800" dirty="0" smtClean="0">
                <a:latin typeface="Simplified Arabic" pitchFamily="18" charset="-78"/>
                <a:cs typeface="Simplified Arabic" pitchFamily="18" charset="-78"/>
              </a:rPr>
              <a:t>لتحقيق الاهداف</a:t>
            </a:r>
            <a:r>
              <a:rPr lang="ar-IQ"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المنشودة</a:t>
            </a:r>
            <a:r>
              <a:rPr lang="ar-IQ" sz="2800" dirty="0" smtClean="0">
                <a:latin typeface="Simplified Arabic" pitchFamily="18" charset="-78"/>
                <a:cs typeface="Simplified Arabic" pitchFamily="18" charset="-78"/>
              </a:rPr>
              <a:t> او هي فن قيادة </a:t>
            </a:r>
            <a:r>
              <a:rPr lang="ar-SA" sz="2800" dirty="0" smtClean="0">
                <a:latin typeface="Simplified Arabic" pitchFamily="18" charset="-78"/>
                <a:cs typeface="Simplified Arabic" pitchFamily="18" charset="-78"/>
              </a:rPr>
              <a:t>عملية</a:t>
            </a:r>
            <a:r>
              <a:rPr lang="en-US" sz="2800" dirty="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التدريس </a:t>
            </a:r>
            <a:r>
              <a:rPr lang="ar-SA" sz="2800" dirty="0" smtClean="0">
                <a:latin typeface="Simplified Arabic" pitchFamily="18" charset="-78"/>
                <a:cs typeface="Simplified Arabic" pitchFamily="18" charset="-78"/>
              </a:rPr>
              <a:t>باستخدام </a:t>
            </a:r>
            <a:r>
              <a:rPr lang="ar-SA" sz="2800" dirty="0">
                <a:latin typeface="Simplified Arabic" pitchFamily="18" charset="-78"/>
                <a:cs typeface="Simplified Arabic" pitchFamily="18" charset="-78"/>
              </a:rPr>
              <a:t>الوسائل والامكانات المتاحة لتحقيق </a:t>
            </a:r>
            <a:r>
              <a:rPr lang="ar-SA" sz="2800" dirty="0" smtClean="0">
                <a:latin typeface="Simplified Arabic" pitchFamily="18" charset="-78"/>
                <a:cs typeface="Simplified Arabic" pitchFamily="18" charset="-78"/>
              </a:rPr>
              <a:t>اهداف</a:t>
            </a:r>
            <a:r>
              <a:rPr lang="ar-IQ"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الدرس</a:t>
            </a:r>
            <a:r>
              <a:rPr lang="en-US" sz="2800" dirty="0" smtClean="0">
                <a:latin typeface="Simplified Arabic" pitchFamily="18" charset="-78"/>
                <a:cs typeface="Simplified Arabic" pitchFamily="18" charset="-78"/>
              </a:rPr>
              <a:t> </a:t>
            </a:r>
          </a:p>
          <a:p>
            <a:pPr algn="just"/>
            <a:endParaRPr lang="ar-IQ" sz="2800" dirty="0">
              <a:latin typeface="Simplified Arabic" pitchFamily="18" charset="-78"/>
              <a:cs typeface="Simplified Arabic" pitchFamily="18" charset="-78"/>
            </a:endParaRPr>
          </a:p>
        </p:txBody>
      </p:sp>
    </p:spTree>
  </p:cSld>
  <p:clrMapOvr>
    <a:masterClrMapping/>
  </p:clrMapOvr>
  <p:transition spd="slow">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lnSpcReduction="10000"/>
          </a:bodyPr>
          <a:lstStyle/>
          <a:p>
            <a:pPr algn="just"/>
            <a:r>
              <a:rPr lang="ar-IQ" b="1" dirty="0" smtClean="0"/>
              <a:t>طرائق </a:t>
            </a:r>
            <a:r>
              <a:rPr lang="ar-IQ" b="1" dirty="0"/>
              <a:t>التدريس</a:t>
            </a:r>
            <a:r>
              <a:rPr lang="ar-IQ" dirty="0"/>
              <a:t> </a:t>
            </a:r>
            <a:r>
              <a:rPr lang="ar-IQ" dirty="0" smtClean="0"/>
              <a:t>:</a:t>
            </a:r>
            <a:r>
              <a:rPr lang="ar-IQ" dirty="0"/>
              <a:t> </a:t>
            </a:r>
            <a:r>
              <a:rPr lang="ar-IQ" sz="2800" dirty="0">
                <a:latin typeface="Simplified Arabic" pitchFamily="18" charset="-78"/>
                <a:cs typeface="Simplified Arabic" pitchFamily="18" charset="-78"/>
              </a:rPr>
              <a:t>هي مجموعة مبادئ وأساليب تستخدم في عملية التعليم والتي تشمل عادة المشاركة الصفية، </a:t>
            </a:r>
            <a:r>
              <a:rPr lang="ar-IQ" sz="2800" dirty="0" smtClean="0">
                <a:latin typeface="Simplified Arabic" pitchFamily="18" charset="-78"/>
                <a:cs typeface="Simplified Arabic" pitchFamily="18" charset="-78"/>
              </a:rPr>
              <a:t>والحفظ </a:t>
            </a:r>
            <a:r>
              <a:rPr lang="ar-IQ" sz="2800" dirty="0">
                <a:latin typeface="Simplified Arabic" pitchFamily="18" charset="-78"/>
                <a:cs typeface="Simplified Arabic" pitchFamily="18" charset="-78"/>
              </a:rPr>
              <a:t>والتبيان العملي، أو مزيج منهم. </a:t>
            </a:r>
            <a:r>
              <a:rPr lang="ar-IQ" sz="2800" dirty="0" smtClean="0">
                <a:latin typeface="Simplified Arabic" pitchFamily="18" charset="-78"/>
                <a:cs typeface="Simplified Arabic" pitchFamily="18" charset="-78"/>
              </a:rPr>
              <a:t>واختيار </a:t>
            </a:r>
            <a:r>
              <a:rPr lang="ar-IQ" sz="2800" dirty="0">
                <a:latin typeface="Simplified Arabic" pitchFamily="18" charset="-78"/>
                <a:cs typeface="Simplified Arabic" pitchFamily="18" charset="-78"/>
              </a:rPr>
              <a:t>طريقة التدريس أو أساليب لاستخدامها يعتمد إلى حد كبير على المعلومات أو المهارات التي يتم تدريسها، ويمكن أيضا أن تتأثر بكفاءة وحماس </a:t>
            </a:r>
            <a:r>
              <a:rPr lang="ar-IQ" sz="2800" dirty="0" smtClean="0">
                <a:latin typeface="Simplified Arabic" pitchFamily="18" charset="-78"/>
                <a:cs typeface="Simplified Arabic" pitchFamily="18" charset="-78"/>
              </a:rPr>
              <a:t>الطلبة </a:t>
            </a:r>
            <a:r>
              <a:rPr lang="ar-IQ" sz="2800" dirty="0">
                <a:latin typeface="Simplified Arabic" pitchFamily="18" charset="-78"/>
                <a:cs typeface="Simplified Arabic" pitchFamily="18" charset="-78"/>
              </a:rPr>
              <a:t>أنفسهم</a:t>
            </a:r>
            <a:r>
              <a:rPr lang="ar-IQ" sz="2800" dirty="0" smtClean="0">
                <a:latin typeface="Simplified Arabic" pitchFamily="18" charset="-78"/>
                <a:cs typeface="Simplified Arabic" pitchFamily="18" charset="-78"/>
              </a:rPr>
              <a:t>.</a:t>
            </a:r>
          </a:p>
          <a:p>
            <a:pPr algn="just"/>
            <a:r>
              <a:rPr lang="ar-IQ" sz="2800" dirty="0" smtClean="0"/>
              <a:t>او هي الأساليب </a:t>
            </a:r>
            <a:r>
              <a:rPr lang="ar-IQ" sz="2800" dirty="0"/>
              <a:t>التي يتبعها المعلم لتوضيح موضوع الدرس </a:t>
            </a:r>
            <a:r>
              <a:rPr lang="ar-IQ" sz="2800" dirty="0" smtClean="0"/>
              <a:t>للطلبة، </a:t>
            </a:r>
            <a:r>
              <a:rPr lang="ar-IQ" sz="2800" dirty="0"/>
              <a:t>ويتم التخطيط مسبقاً لتنفيذ الطريقة المناسبة لمستويات </a:t>
            </a:r>
            <a:r>
              <a:rPr lang="ar-IQ" sz="2800" dirty="0" smtClean="0"/>
              <a:t>الطلبة </a:t>
            </a:r>
            <a:r>
              <a:rPr lang="ar-IQ" sz="2800" dirty="0"/>
              <a:t>والموضوع المراد شرحه، ويمكن للمعلم أن يستخدم طرق مختلفة للتدريس </a:t>
            </a:r>
            <a:r>
              <a:rPr lang="ar-IQ" sz="2800" dirty="0" smtClean="0"/>
              <a:t>وعلى </a:t>
            </a:r>
            <a:r>
              <a:rPr lang="ar-IQ" sz="2800" dirty="0"/>
              <a:t>المعلم أن يكون على معرفة بكل ما يخص أنواع </a:t>
            </a:r>
            <a:r>
              <a:rPr lang="ar-IQ" sz="2800" dirty="0" smtClean="0"/>
              <a:t>طرائق </a:t>
            </a:r>
            <a:r>
              <a:rPr lang="ar-IQ" sz="2800" dirty="0"/>
              <a:t>التدريس حتى يقوم بشرح المعلومة بكفاءة عالية تضمن وصول المعلومة ورسوخها في أذهان أكبر عدد من </a:t>
            </a:r>
            <a:r>
              <a:rPr lang="ar-IQ" sz="2800" dirty="0" smtClean="0"/>
              <a:t>الطلبة.</a:t>
            </a:r>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b="1" dirty="0" smtClean="0">
                <a:latin typeface="Simplified Arabic" pitchFamily="18" charset="-78"/>
                <a:cs typeface="Simplified Arabic" pitchFamily="18" charset="-78"/>
              </a:rPr>
              <a:t>مفهوم طرائق التدريس </a:t>
            </a:r>
            <a:r>
              <a:rPr lang="ar-IQ" dirty="0" smtClean="0"/>
              <a:t>:</a:t>
            </a:r>
            <a:endParaRPr lang="ar-IQ" dirty="0"/>
          </a:p>
        </p:txBody>
      </p:sp>
    </p:spTree>
  </p:cSld>
  <p:clrMapOvr>
    <a:masterClrMapping/>
  </p:clrMapOvr>
  <p:transition spd="slow">
    <p:wipe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Autofit/>
          </a:bodyPr>
          <a:lstStyle/>
          <a:p>
            <a:pPr algn="just"/>
            <a:r>
              <a:rPr lang="ar-SA" sz="2800" dirty="0" smtClean="0">
                <a:latin typeface="Simplified Arabic" pitchFamily="18" charset="-78"/>
                <a:cs typeface="Simplified Arabic" pitchFamily="18" charset="-78"/>
              </a:rPr>
              <a:t>هناك فرق </a:t>
            </a:r>
            <a:r>
              <a:rPr lang="ar-SA" sz="2800" dirty="0">
                <a:latin typeface="Simplified Arabic" pitchFamily="18" charset="-78"/>
                <a:cs typeface="Simplified Arabic" pitchFamily="18" charset="-78"/>
              </a:rPr>
              <a:t>بين الطريقة </a:t>
            </a:r>
            <a:r>
              <a:rPr lang="ar-SA" sz="2800" dirty="0" smtClean="0">
                <a:latin typeface="Simplified Arabic" pitchFamily="18" charset="-78"/>
                <a:cs typeface="Simplified Arabic" pitchFamily="18" charset="-78"/>
              </a:rPr>
              <a:t>والاستراتيجية</a:t>
            </a:r>
            <a:endParaRPr lang="ar-IQ"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 </a:t>
            </a:r>
            <a:r>
              <a:rPr lang="ar-SA" sz="2800" dirty="0">
                <a:latin typeface="Simplified Arabic" pitchFamily="18" charset="-78"/>
                <a:cs typeface="Simplified Arabic" pitchFamily="18" charset="-78"/>
              </a:rPr>
              <a:t>فالطريقة ترتبط بمدخل معين لتحسين عملية عرض معلومة ما مثل طريقة العرض ، المحاضرة الالقاء </a:t>
            </a:r>
            <a:r>
              <a:rPr lang="ar-SA" sz="2800" dirty="0" smtClean="0">
                <a:latin typeface="Simplified Arabic" pitchFamily="18" charset="-78"/>
                <a:cs typeface="Simplified Arabic" pitchFamily="18" charset="-78"/>
              </a:rPr>
              <a:t>..</a:t>
            </a:r>
            <a:endParaRPr lang="ar-IQ"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في </a:t>
            </a:r>
            <a:r>
              <a:rPr lang="ar-SA" sz="2800" dirty="0">
                <a:latin typeface="Simplified Arabic" pitchFamily="18" charset="-78"/>
                <a:cs typeface="Simplified Arabic" pitchFamily="18" charset="-78"/>
              </a:rPr>
              <a:t>حين ان </a:t>
            </a:r>
            <a:r>
              <a:rPr lang="ar-SA" sz="2800" dirty="0" smtClean="0">
                <a:latin typeface="Simplified Arabic" pitchFamily="18" charset="-78"/>
                <a:cs typeface="Simplified Arabic" pitchFamily="18" charset="-78"/>
              </a:rPr>
              <a:t>ا</a:t>
            </a:r>
            <a:r>
              <a:rPr lang="ar-IQ" sz="2800" dirty="0" smtClean="0">
                <a:latin typeface="Simplified Arabic" pitchFamily="18" charset="-78"/>
                <a:cs typeface="Simplified Arabic" pitchFamily="18" charset="-78"/>
              </a:rPr>
              <a:t>لا</a:t>
            </a:r>
            <a:r>
              <a:rPr lang="ar-SA" sz="2800" dirty="0" smtClean="0">
                <a:latin typeface="Simplified Arabic" pitchFamily="18" charset="-78"/>
                <a:cs typeface="Simplified Arabic" pitchFamily="18" charset="-78"/>
              </a:rPr>
              <a:t>ستراتيجية</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ترتبط بسلوك المعلم ككل مع متعلميه والافعال التي يقوم بها والتتابع الذي تتم به هذه الافعال والتحركات في سبيل الوصول الى اهداف تدريسية محددة بأقل الإمكانات وعلى اجود مستوى ممكن </a:t>
            </a:r>
            <a:r>
              <a:rPr lang="ar-SA" sz="2800" dirty="0" smtClean="0">
                <a:latin typeface="Simplified Arabic" pitchFamily="18" charset="-78"/>
                <a:cs typeface="Simplified Arabic" pitchFamily="18" charset="-78"/>
              </a:rPr>
              <a:t>والتي </a:t>
            </a:r>
            <a:r>
              <a:rPr lang="ar-SA" sz="2800" dirty="0">
                <a:latin typeface="Simplified Arabic" pitchFamily="18" charset="-78"/>
                <a:cs typeface="Simplified Arabic" pitchFamily="18" charset="-78"/>
              </a:rPr>
              <a:t>تمثل الواقع الحقيقي لما يحدث في غرفة الصف والهدف هو تحقيق مخرجات تعليمية مرغوبة لدى </a:t>
            </a:r>
            <a:r>
              <a:rPr lang="ar-SA" sz="2800" dirty="0" smtClean="0">
                <a:latin typeface="Simplified Arabic" pitchFamily="18" charset="-78"/>
                <a:cs typeface="Simplified Arabic" pitchFamily="18" charset="-78"/>
              </a:rPr>
              <a:t>الط</a:t>
            </a:r>
            <a:r>
              <a:rPr lang="ar-IQ" sz="2800" dirty="0" smtClean="0">
                <a:latin typeface="Simplified Arabic" pitchFamily="18" charset="-78"/>
                <a:cs typeface="Simplified Arabic" pitchFamily="18" charset="-78"/>
              </a:rPr>
              <a:t>لبة</a:t>
            </a:r>
            <a:r>
              <a:rPr lang="ar-SA" sz="2800" dirty="0" smtClean="0">
                <a:latin typeface="Simplified Arabic" pitchFamily="18" charset="-78"/>
                <a:cs typeface="Simplified Arabic" pitchFamily="18" charset="-78"/>
              </a:rPr>
              <a:t> </a:t>
            </a:r>
            <a:endParaRPr lang="ar-IQ" sz="2800" dirty="0">
              <a:latin typeface="Simplified Arabic" pitchFamily="18" charset="-78"/>
              <a:cs typeface="Simplified Arabic" pitchFamily="18" charset="-78"/>
            </a:endParaRPr>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3600" b="1" dirty="0" smtClean="0">
                <a:latin typeface="Simplified Arabic" pitchFamily="18" charset="-78"/>
                <a:cs typeface="Simplified Arabic" pitchFamily="18" charset="-78"/>
              </a:rPr>
              <a:t>الفرق بين الاستراتيجية والطريقة :</a:t>
            </a:r>
            <a:endParaRPr lang="ar-IQ" sz="3600" b="1" dirty="0">
              <a:latin typeface="Simplified Arabic" pitchFamily="18" charset="-78"/>
              <a:cs typeface="Simplified Arabic" pitchFamily="18" charset="-78"/>
            </a:endParaRPr>
          </a:p>
        </p:txBody>
      </p:sp>
    </p:spTree>
  </p:cSld>
  <p:clrMapOvr>
    <a:masterClrMapping/>
  </p:clrMapOvr>
  <p:transition spd="slow">
    <p:wipe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a:bodyPr>
          <a:lstStyle/>
          <a:p>
            <a:pPr algn="just"/>
            <a:r>
              <a:rPr lang="ar-SA" sz="2600" dirty="0" smtClean="0">
                <a:latin typeface="Simplified Arabic" pitchFamily="18" charset="-78"/>
                <a:cs typeface="Simplified Arabic" pitchFamily="18" charset="-78"/>
              </a:rPr>
              <a:t>التدريس </a:t>
            </a:r>
            <a:r>
              <a:rPr lang="ar-SA" sz="2600" dirty="0">
                <a:latin typeface="Simplified Arabic" pitchFamily="18" charset="-78"/>
                <a:cs typeface="Simplified Arabic" pitchFamily="18" charset="-78"/>
              </a:rPr>
              <a:t>هو نشاط يقوم به المدرس بهدف تغيير سلوك المتعلم </a:t>
            </a:r>
            <a:r>
              <a:rPr lang="ar-SA" sz="2600" dirty="0" smtClean="0">
                <a:latin typeface="Simplified Arabic" pitchFamily="18" charset="-78"/>
                <a:cs typeface="Simplified Arabic" pitchFamily="18" charset="-78"/>
              </a:rPr>
              <a:t>وبنيته </a:t>
            </a:r>
            <a:r>
              <a:rPr lang="ar-SA" sz="2600" dirty="0">
                <a:latin typeface="Simplified Arabic" pitchFamily="18" charset="-78"/>
                <a:cs typeface="Simplified Arabic" pitchFamily="18" charset="-78"/>
              </a:rPr>
              <a:t>المعرفية باستخدام طرائق </a:t>
            </a:r>
            <a:r>
              <a:rPr lang="ar-SA" sz="2600" dirty="0" smtClean="0">
                <a:latin typeface="Simplified Arabic" pitchFamily="18" charset="-78"/>
                <a:cs typeface="Simplified Arabic" pitchFamily="18" charset="-78"/>
              </a:rPr>
              <a:t>وأساليب ومحتويات </a:t>
            </a:r>
            <a:r>
              <a:rPr lang="ar-SA" sz="2600" dirty="0">
                <a:latin typeface="Simplified Arabic" pitchFamily="18" charset="-78"/>
                <a:cs typeface="Simplified Arabic" pitchFamily="18" charset="-78"/>
              </a:rPr>
              <a:t>محددة </a:t>
            </a:r>
            <a:r>
              <a:rPr lang="ar-SA" sz="2600" dirty="0" smtClean="0">
                <a:latin typeface="Simplified Arabic" pitchFamily="18" charset="-78"/>
                <a:cs typeface="Simplified Arabic" pitchFamily="18" charset="-78"/>
              </a:rPr>
              <a:t>وبالتالي </a:t>
            </a:r>
            <a:r>
              <a:rPr lang="ar-SA" sz="2600" dirty="0">
                <a:latin typeface="Simplified Arabic" pitchFamily="18" charset="-78"/>
                <a:cs typeface="Simplified Arabic" pitchFamily="18" charset="-78"/>
              </a:rPr>
              <a:t>فهو نشاط غرضي مقصود صمم ليقدم </a:t>
            </a:r>
            <a:r>
              <a:rPr lang="ar-SA" sz="2600" dirty="0" smtClean="0">
                <a:latin typeface="Simplified Arabic" pitchFamily="18" charset="-78"/>
                <a:cs typeface="Simplified Arabic" pitchFamily="18" charset="-78"/>
              </a:rPr>
              <a:t>تعلما</a:t>
            </a:r>
            <a:r>
              <a:rPr lang="ar-IQ" sz="2600" dirty="0" smtClean="0">
                <a:latin typeface="Simplified Arabic" pitchFamily="18" charset="-78"/>
                <a:cs typeface="Simplified Arabic" pitchFamily="18" charset="-78"/>
              </a:rPr>
              <a:t>، </a:t>
            </a:r>
            <a:r>
              <a:rPr lang="ar-SA" sz="2600" dirty="0" smtClean="0">
                <a:latin typeface="Simplified Arabic" pitchFamily="18" charset="-78"/>
                <a:cs typeface="Simplified Arabic" pitchFamily="18" charset="-78"/>
              </a:rPr>
              <a:t>وتشمل </a:t>
            </a:r>
            <a:r>
              <a:rPr lang="ar-SA" sz="2600" dirty="0">
                <a:latin typeface="Simplified Arabic" pitchFamily="18" charset="-78"/>
                <a:cs typeface="Simplified Arabic" pitchFamily="18" charset="-78"/>
              </a:rPr>
              <a:t>ظاهرة التدريس بذلك ثلاث عناصر : المدرس , الطالب والمادة الدراسية , </a:t>
            </a:r>
            <a:r>
              <a:rPr lang="ar-SA" sz="2600" dirty="0" smtClean="0">
                <a:latin typeface="Simplified Arabic" pitchFamily="18" charset="-78"/>
                <a:cs typeface="Simplified Arabic" pitchFamily="18" charset="-78"/>
              </a:rPr>
              <a:t>ولا </a:t>
            </a:r>
            <a:r>
              <a:rPr lang="ar-SA" sz="2600" dirty="0">
                <a:latin typeface="Simplified Arabic" pitchFamily="18" charset="-78"/>
                <a:cs typeface="Simplified Arabic" pitchFamily="18" charset="-78"/>
              </a:rPr>
              <a:t>بد لهذا الثلاثي من أن يتسم بسمة المرونة </a:t>
            </a:r>
            <a:r>
              <a:rPr lang="ar-SA" sz="2600" dirty="0" smtClean="0">
                <a:latin typeface="Simplified Arabic" pitchFamily="18" charset="-78"/>
                <a:cs typeface="Simplified Arabic" pitchFamily="18" charset="-78"/>
              </a:rPr>
              <a:t>والحركية </a:t>
            </a:r>
            <a:r>
              <a:rPr lang="ar-SA" sz="2600" dirty="0">
                <a:latin typeface="Simplified Arabic" pitchFamily="18" charset="-78"/>
                <a:cs typeface="Simplified Arabic" pitchFamily="18" charset="-78"/>
              </a:rPr>
              <a:t>, كما أن العلاقة بين المدرس </a:t>
            </a:r>
            <a:r>
              <a:rPr lang="ar-SA" sz="2600" dirty="0" smtClean="0">
                <a:latin typeface="Simplified Arabic" pitchFamily="18" charset="-78"/>
                <a:cs typeface="Simplified Arabic" pitchFamily="18" charset="-78"/>
              </a:rPr>
              <a:t>والطالب </a:t>
            </a:r>
            <a:r>
              <a:rPr lang="ar-SA" sz="2600" dirty="0">
                <a:latin typeface="Simplified Arabic" pitchFamily="18" charset="-78"/>
                <a:cs typeface="Simplified Arabic" pitchFamily="18" charset="-78"/>
              </a:rPr>
              <a:t>يجب أن تكون موضع اهتمام خاص عند اختيار طريقة التدريس بحيث يجب أن تضع في اعتبارها بالإضافة إلى المجال الإدراكي الفكري </a:t>
            </a:r>
            <a:r>
              <a:rPr lang="ar-SA" sz="2600" dirty="0" smtClean="0">
                <a:latin typeface="Simplified Arabic" pitchFamily="18" charset="-78"/>
                <a:cs typeface="Simplified Arabic" pitchFamily="18" charset="-78"/>
              </a:rPr>
              <a:t>والمادة </a:t>
            </a:r>
            <a:r>
              <a:rPr lang="ar-SA" sz="2600" dirty="0">
                <a:latin typeface="Simplified Arabic" pitchFamily="18" charset="-78"/>
                <a:cs typeface="Simplified Arabic" pitchFamily="18" charset="-78"/>
              </a:rPr>
              <a:t>الدراسية , الجانب الوجداني </a:t>
            </a:r>
            <a:r>
              <a:rPr lang="ar-SA" sz="2600" dirty="0" smtClean="0">
                <a:latin typeface="Simplified Arabic" pitchFamily="18" charset="-78"/>
                <a:cs typeface="Simplified Arabic" pitchFamily="18" charset="-78"/>
              </a:rPr>
              <a:t>وما </a:t>
            </a:r>
            <a:r>
              <a:rPr lang="ar-SA" sz="2600" dirty="0">
                <a:latin typeface="Simplified Arabic" pitchFamily="18" charset="-78"/>
                <a:cs typeface="Simplified Arabic" pitchFamily="18" charset="-78"/>
              </a:rPr>
              <a:t>ينتج عنه من انعكاسات إنسانية , أي الإنسان ككل في تركيبة </a:t>
            </a:r>
            <a:r>
              <a:rPr lang="ar-SA" sz="2600" dirty="0" smtClean="0">
                <a:latin typeface="Simplified Arabic" pitchFamily="18" charset="-78"/>
                <a:cs typeface="Simplified Arabic" pitchFamily="18" charset="-78"/>
              </a:rPr>
              <a:t>متكاملة</a:t>
            </a:r>
            <a:endParaRPr lang="ar-IQ" dirty="0"/>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dirty="0" smtClean="0"/>
              <a:t>مفهوم التدريس :</a:t>
            </a:r>
            <a:endParaRPr lang="ar-IQ" dirty="0"/>
          </a:p>
        </p:txBody>
      </p:sp>
    </p:spTree>
  </p:cSld>
  <p:clrMapOvr>
    <a:masterClrMapping/>
  </p:clrMapOvr>
  <p:transition spd="slow">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3050"/>
            <a:ext cx="8186766" cy="4364241"/>
          </a:xfrm>
        </p:spPr>
        <p:style>
          <a:lnRef idx="3">
            <a:schemeClr val="lt1"/>
          </a:lnRef>
          <a:fillRef idx="1">
            <a:schemeClr val="accent4"/>
          </a:fillRef>
          <a:effectRef idx="1">
            <a:schemeClr val="accent4"/>
          </a:effectRef>
          <a:fontRef idx="minor">
            <a:schemeClr val="lt1"/>
          </a:fontRef>
        </p:style>
        <p:txBody>
          <a:bodyPr/>
          <a:lstStyle/>
          <a:p>
            <a:pPr algn="just"/>
            <a:r>
              <a:rPr lang="ar-SA" sz="2800" dirty="0">
                <a:latin typeface="Simplified Arabic" pitchFamily="18" charset="-78"/>
                <a:cs typeface="Simplified Arabic" pitchFamily="18" charset="-78"/>
              </a:rPr>
              <a:t>إذا كانت نماذج التدريس من المفاهيم الحديثة نسبيا، فان التدريس كعملية يضرب بجذوره في أعماق التاريخ ، ذلك أن التعليم من اقدم المهن التي عرفتها البشرية. و على الرغم من تعدد متغيراته و تنوع مصطلحاته و الدلالات التي اكتسبها، إلا أننا نحاول أن نتتبع التطور التاريخي لحركة التدريس من خلال أهم الأعلام الذين اثروا هذه الحركة منذ فلاسفة اليونان حتى الظهور الحديث لنماذج التدريس.</a:t>
            </a:r>
            <a:endParaRPr lang="en-US" sz="2800" dirty="0">
              <a:latin typeface="Simplified Arabic" pitchFamily="18" charset="-78"/>
              <a:cs typeface="Simplified Arabic" pitchFamily="18" charset="-78"/>
            </a:endParaRPr>
          </a:p>
          <a:p>
            <a:endParaRPr lang="ar-IQ" dirty="0"/>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3200" dirty="0" smtClean="0">
                <a:latin typeface="Simplified Arabic" pitchFamily="18" charset="-78"/>
                <a:cs typeface="Simplified Arabic" pitchFamily="18" charset="-78"/>
              </a:rPr>
              <a:t>مقدمة تاريخية :</a:t>
            </a:r>
            <a:endParaRPr lang="ar-IQ" sz="3200" dirty="0">
              <a:latin typeface="Simplified Arabic" pitchFamily="18" charset="-78"/>
              <a:cs typeface="Simplified Arabic" pitchFamily="18" charset="-78"/>
            </a:endParaRPr>
          </a:p>
        </p:txBody>
      </p:sp>
    </p:spTree>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401080" cy="5483245"/>
          </a:xfrm>
        </p:spPr>
        <p:style>
          <a:lnRef idx="3">
            <a:schemeClr val="lt1"/>
          </a:lnRef>
          <a:fillRef idx="1">
            <a:schemeClr val="accent4"/>
          </a:fillRef>
          <a:effectRef idx="1">
            <a:schemeClr val="accent4"/>
          </a:effectRef>
          <a:fontRef idx="minor">
            <a:schemeClr val="lt1"/>
          </a:fontRef>
        </p:style>
        <p:txBody>
          <a:bodyPr>
            <a:normAutofit lnSpcReduction="10000"/>
          </a:bodyPr>
          <a:lstStyle/>
          <a:p>
            <a:pPr algn="just"/>
            <a:r>
              <a:rPr lang="ar-IQ" dirty="0" smtClean="0">
                <a:latin typeface="Simplified Arabic" pitchFamily="18" charset="-78"/>
                <a:cs typeface="Simplified Arabic" pitchFamily="18" charset="-78"/>
              </a:rPr>
              <a:t>كما يعد </a:t>
            </a:r>
            <a:r>
              <a:rPr lang="ar-SA" dirty="0" smtClean="0">
                <a:latin typeface="Simplified Arabic" pitchFamily="18" charset="-78"/>
                <a:cs typeface="Simplified Arabic" pitchFamily="18" charset="-78"/>
              </a:rPr>
              <a:t>التدريس نشاط </a:t>
            </a:r>
            <a:r>
              <a:rPr lang="ar-SA" dirty="0">
                <a:latin typeface="Simplified Arabic" pitchFamily="18" charset="-78"/>
                <a:cs typeface="Simplified Arabic" pitchFamily="18" charset="-78"/>
              </a:rPr>
              <a:t>تفاعلي تواصلي بين عناصر التدريس المتمثلة في المعلم والمتعلم والمنهاج وهو عبارة من الجهود المقصودة والمخطط لها التي يبذلها المعلم من أجل مساعدة </a:t>
            </a:r>
            <a:r>
              <a:rPr lang="ar-IQ" dirty="0" smtClean="0">
                <a:latin typeface="Simplified Arabic" pitchFamily="18" charset="-78"/>
                <a:cs typeface="Simplified Arabic" pitchFamily="18" charset="-78"/>
              </a:rPr>
              <a:t>الطالب</a:t>
            </a:r>
            <a:r>
              <a:rPr lang="ar-SA" dirty="0" smtClean="0">
                <a:latin typeface="Simplified Arabic" pitchFamily="18" charset="-78"/>
                <a:cs typeface="Simplified Arabic" pitchFamily="18" charset="-78"/>
              </a:rPr>
              <a:t> </a:t>
            </a:r>
            <a:r>
              <a:rPr lang="ar-SA" dirty="0">
                <a:latin typeface="Simplified Arabic" pitchFamily="18" charset="-78"/>
                <a:cs typeface="Simplified Arabic" pitchFamily="18" charset="-78"/>
              </a:rPr>
              <a:t>على التعلم وفق قدراته وإستعداداته وميوله، </a:t>
            </a:r>
            <a:endParaRPr lang="ar-IQ" dirty="0" smtClean="0">
              <a:latin typeface="Simplified Arabic" pitchFamily="18" charset="-78"/>
              <a:cs typeface="Simplified Arabic" pitchFamily="18" charset="-78"/>
            </a:endParaRPr>
          </a:p>
          <a:p>
            <a:pPr algn="just"/>
            <a:r>
              <a:rPr lang="ar-IQ" dirty="0" smtClean="0">
                <a:latin typeface="Simplified Arabic" pitchFamily="18" charset="-78"/>
                <a:cs typeface="Simplified Arabic" pitchFamily="18" charset="-78"/>
              </a:rPr>
              <a:t>و</a:t>
            </a:r>
            <a:r>
              <a:rPr lang="ar-SA" dirty="0" smtClean="0">
                <a:latin typeface="Simplified Arabic" pitchFamily="18" charset="-78"/>
                <a:cs typeface="Simplified Arabic" pitchFamily="18" charset="-78"/>
              </a:rPr>
              <a:t>يمكن </a:t>
            </a:r>
            <a:r>
              <a:rPr lang="ar-SA" dirty="0">
                <a:latin typeface="Simplified Arabic" pitchFamily="18" charset="-78"/>
                <a:cs typeface="Simplified Arabic" pitchFamily="18" charset="-78"/>
              </a:rPr>
              <a:t>تعريف التدريس بأنه عملية مقصودة ومخطط لها تتم وفق تتابع معين من الإجراءات التي يقوم بها المعلم أو تلاميذه أو كليهما بقصد مساعدة </a:t>
            </a:r>
            <a:r>
              <a:rPr lang="ar-IQ" dirty="0" smtClean="0">
                <a:latin typeface="Simplified Arabic" pitchFamily="18" charset="-78"/>
                <a:cs typeface="Simplified Arabic" pitchFamily="18" charset="-78"/>
              </a:rPr>
              <a:t>الطلبة </a:t>
            </a:r>
            <a:r>
              <a:rPr lang="ar-SA" dirty="0" smtClean="0">
                <a:latin typeface="Simplified Arabic" pitchFamily="18" charset="-78"/>
                <a:cs typeface="Simplified Arabic" pitchFamily="18" charset="-78"/>
              </a:rPr>
              <a:t>على </a:t>
            </a:r>
            <a:r>
              <a:rPr lang="ar-SA" dirty="0">
                <a:latin typeface="Simplified Arabic" pitchFamily="18" charset="-78"/>
                <a:cs typeface="Simplified Arabic" pitchFamily="18" charset="-78"/>
              </a:rPr>
              <a:t>التعلم والنمو المتكامل .</a:t>
            </a:r>
            <a:endParaRPr lang="en-US" dirty="0">
              <a:latin typeface="Simplified Arabic" pitchFamily="18" charset="-78"/>
              <a:cs typeface="Simplified Arabic" pitchFamily="18" charset="-78"/>
            </a:endParaRPr>
          </a:p>
          <a:p>
            <a:pPr algn="just"/>
            <a:r>
              <a:rPr lang="ar-SA" dirty="0">
                <a:latin typeface="Simplified Arabic" pitchFamily="18" charset="-78"/>
                <a:cs typeface="Simplified Arabic" pitchFamily="18" charset="-78"/>
              </a:rPr>
              <a:t> ويمكن تعريفه أيضا بأنه نظام من الأعمال المخطط لها يؤدي إلى نمو وتعلم الطلبة في الجوانب المختلفة، وهذا النظام يشمل على مجموعة من الأنشطة الهادفة يقوم بها كل من المعلم والمتعلم</a:t>
            </a:r>
            <a:endParaRPr lang="en-US" dirty="0">
              <a:latin typeface="Simplified Arabic" pitchFamily="18" charset="-78"/>
              <a:cs typeface="Simplified Arabic" pitchFamily="18" charset="-78"/>
            </a:endParaRPr>
          </a:p>
          <a:p>
            <a:pPr algn="just"/>
            <a:r>
              <a:rPr lang="ar-SA" dirty="0" smtClean="0">
                <a:latin typeface="Simplified Arabic" pitchFamily="18" charset="-78"/>
                <a:cs typeface="Simplified Arabic" pitchFamily="18" charset="-78"/>
              </a:rPr>
              <a:t>فالتدريس </a:t>
            </a:r>
            <a:r>
              <a:rPr lang="ar-SA" dirty="0">
                <a:latin typeface="Simplified Arabic" pitchFamily="18" charset="-78"/>
                <a:cs typeface="Simplified Arabic" pitchFamily="18" charset="-78"/>
              </a:rPr>
              <a:t>هو حصيلة أو نشاط مهني يتم إنجازه من خلال عمليات رئيسية هي التخطيط والتنفيذ والتقويم ويستهدف مساعدة الطلاب على التعلم  وهذا النشاط قابل للتحليل والملاحظة والحكم على جودته ومن تم تحسينه</a:t>
            </a:r>
            <a:endParaRPr lang="en-US" dirty="0">
              <a:latin typeface="Simplified Arabic" pitchFamily="18" charset="-78"/>
              <a:cs typeface="Simplified Arabic" pitchFamily="18" charset="-78"/>
            </a:endParaRPr>
          </a:p>
          <a:p>
            <a:pPr algn="just"/>
            <a:endParaRPr lang="ar-IQ" dirty="0">
              <a:latin typeface="Simplified Arabic" pitchFamily="18" charset="-78"/>
              <a:cs typeface="Simplified Arabic" pitchFamily="18" charset="-78"/>
            </a:endParaRPr>
          </a:p>
        </p:txBody>
      </p:sp>
    </p:spTree>
  </p:cSld>
  <p:clrMapOvr>
    <a:masterClrMapping/>
  </p:clrMapOvr>
  <p:transition spd="slow">
    <p:wipe dir="r"/>
    <p:sndAc>
      <p:stSnd>
        <p:snd r:embed="rId2" name="chimes.wav" builtIn="1"/>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329642" cy="5911873"/>
          </a:xfrm>
        </p:spPr>
        <p:style>
          <a:lnRef idx="3">
            <a:schemeClr val="lt1"/>
          </a:lnRef>
          <a:fillRef idx="1">
            <a:schemeClr val="accent4"/>
          </a:fillRef>
          <a:effectRef idx="1">
            <a:schemeClr val="accent4"/>
          </a:effectRef>
          <a:fontRef idx="minor">
            <a:schemeClr val="lt1"/>
          </a:fontRef>
        </p:style>
        <p:txBody>
          <a:bodyPr/>
          <a:lstStyle/>
          <a:p>
            <a:pPr algn="just"/>
            <a:r>
              <a:rPr lang="ar-SA" dirty="0">
                <a:latin typeface="Simplified Arabic" pitchFamily="18" charset="-78"/>
                <a:cs typeface="Simplified Arabic" pitchFamily="18" charset="-78"/>
              </a:rPr>
              <a:t>مكونات </a:t>
            </a:r>
            <a:r>
              <a:rPr lang="ar-SA" dirty="0" smtClean="0">
                <a:latin typeface="Simplified Arabic" pitchFamily="18" charset="-78"/>
                <a:cs typeface="Simplified Arabic" pitchFamily="18" charset="-78"/>
              </a:rPr>
              <a:t>فعل </a:t>
            </a:r>
            <a:r>
              <a:rPr lang="ar-SA" dirty="0">
                <a:latin typeface="Simplified Arabic" pitchFamily="18" charset="-78"/>
                <a:cs typeface="Simplified Arabic" pitchFamily="18" charset="-78"/>
              </a:rPr>
              <a:t>التدريس </a:t>
            </a:r>
            <a:r>
              <a:rPr lang="ar-SA" dirty="0" smtClean="0">
                <a:latin typeface="Simplified Arabic" pitchFamily="18" charset="-78"/>
                <a:cs typeface="Simplified Arabic" pitchFamily="18" charset="-78"/>
              </a:rPr>
              <a:t>هي </a:t>
            </a:r>
            <a:r>
              <a:rPr lang="ar-SA"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algn="just"/>
            <a:r>
              <a:rPr lang="ar-SA" b="1" dirty="0">
                <a:latin typeface="Simplified Arabic" pitchFamily="18" charset="-78"/>
                <a:cs typeface="Simplified Arabic" pitchFamily="18" charset="-78"/>
              </a:rPr>
              <a:t>- المدخلات</a:t>
            </a:r>
            <a:r>
              <a:rPr lang="ar-SA" dirty="0">
                <a:latin typeface="Simplified Arabic" pitchFamily="18" charset="-78"/>
                <a:cs typeface="Simplified Arabic" pitchFamily="18" charset="-78"/>
              </a:rPr>
              <a:t> : </a:t>
            </a:r>
            <a:r>
              <a:rPr lang="ar-SA" dirty="0" smtClean="0">
                <a:latin typeface="Simplified Arabic" pitchFamily="18" charset="-78"/>
                <a:cs typeface="Simplified Arabic" pitchFamily="18" charset="-78"/>
              </a:rPr>
              <a:t>تضم </a:t>
            </a:r>
            <a:r>
              <a:rPr lang="ar-SA" dirty="0">
                <a:latin typeface="Simplified Arabic" pitchFamily="18" charset="-78"/>
                <a:cs typeface="Simplified Arabic" pitchFamily="18" charset="-78"/>
              </a:rPr>
              <a:t>خلفية المعلم </a:t>
            </a:r>
            <a:r>
              <a:rPr lang="ar-SA" dirty="0" smtClean="0">
                <a:latin typeface="Simplified Arabic" pitchFamily="18" charset="-78"/>
                <a:cs typeface="Simplified Arabic" pitchFamily="18" charset="-78"/>
              </a:rPr>
              <a:t>وخصائصه وخلفية </a:t>
            </a:r>
            <a:r>
              <a:rPr lang="ar-SA" dirty="0">
                <a:latin typeface="Simplified Arabic" pitchFamily="18" charset="-78"/>
                <a:cs typeface="Simplified Arabic" pitchFamily="18" charset="-78"/>
              </a:rPr>
              <a:t>التلاميذ و خصائصهم </a:t>
            </a:r>
            <a:r>
              <a:rPr lang="ar-SA" dirty="0" smtClean="0">
                <a:latin typeface="Simplified Arabic" pitchFamily="18" charset="-78"/>
                <a:cs typeface="Simplified Arabic" pitchFamily="18" charset="-78"/>
              </a:rPr>
              <a:t>والمنهج وأهدافه وخصائص </a:t>
            </a:r>
            <a:r>
              <a:rPr lang="ar-SA" dirty="0">
                <a:latin typeface="Simplified Arabic" pitchFamily="18" charset="-78"/>
                <a:cs typeface="Simplified Arabic" pitchFamily="18" charset="-78"/>
              </a:rPr>
              <a:t>المجتمع المدرسي و المجتمع المحلي و المدرسة و </a:t>
            </a:r>
            <a:r>
              <a:rPr lang="ar-SA" dirty="0" smtClean="0">
                <a:latin typeface="Simplified Arabic" pitchFamily="18" charset="-78"/>
                <a:cs typeface="Simplified Arabic" pitchFamily="18" charset="-78"/>
              </a:rPr>
              <a:t>خصائصها</a:t>
            </a:r>
            <a:endParaRPr lang="en-US" dirty="0">
              <a:latin typeface="Simplified Arabic" pitchFamily="18" charset="-78"/>
              <a:cs typeface="Simplified Arabic" pitchFamily="18" charset="-78"/>
            </a:endParaRPr>
          </a:p>
          <a:p>
            <a:pPr algn="just"/>
            <a:r>
              <a:rPr lang="ar-SA" dirty="0">
                <a:latin typeface="Simplified Arabic" pitchFamily="18" charset="-78"/>
                <a:cs typeface="Simplified Arabic" pitchFamily="18" charset="-78"/>
              </a:rPr>
              <a:t>- </a:t>
            </a:r>
            <a:r>
              <a:rPr lang="ar-SA" b="1" dirty="0">
                <a:latin typeface="Simplified Arabic" pitchFamily="18" charset="-78"/>
                <a:cs typeface="Simplified Arabic" pitchFamily="18" charset="-78"/>
              </a:rPr>
              <a:t>المخرجات </a:t>
            </a:r>
            <a:r>
              <a:rPr lang="ar-SA" dirty="0">
                <a:latin typeface="Simplified Arabic" pitchFamily="18" charset="-78"/>
                <a:cs typeface="Simplified Arabic" pitchFamily="18" charset="-78"/>
              </a:rPr>
              <a:t>: </a:t>
            </a:r>
            <a:r>
              <a:rPr lang="ar-SA" dirty="0" smtClean="0">
                <a:latin typeface="Simplified Arabic" pitchFamily="18" charset="-78"/>
                <a:cs typeface="Simplified Arabic" pitchFamily="18" charset="-78"/>
              </a:rPr>
              <a:t>تضم </a:t>
            </a:r>
            <a:r>
              <a:rPr lang="ar-SA" dirty="0">
                <a:latin typeface="Simplified Arabic" pitchFamily="18" charset="-78"/>
                <a:cs typeface="Simplified Arabic" pitchFamily="18" charset="-78"/>
              </a:rPr>
              <a:t>التعلم </a:t>
            </a:r>
            <a:r>
              <a:rPr lang="ar-SA" dirty="0" smtClean="0">
                <a:latin typeface="Simplified Arabic" pitchFamily="18" charset="-78"/>
                <a:cs typeface="Simplified Arabic" pitchFamily="18" charset="-78"/>
              </a:rPr>
              <a:t>وما </a:t>
            </a:r>
            <a:r>
              <a:rPr lang="ar-SA" dirty="0">
                <a:latin typeface="Simplified Arabic" pitchFamily="18" charset="-78"/>
                <a:cs typeface="Simplified Arabic" pitchFamily="18" charset="-78"/>
              </a:rPr>
              <a:t>يمثله من معرفة </a:t>
            </a:r>
            <a:r>
              <a:rPr lang="ar-SA" dirty="0" smtClean="0">
                <a:latin typeface="Simplified Arabic" pitchFamily="18" charset="-78"/>
                <a:cs typeface="Simplified Arabic" pitchFamily="18" charset="-78"/>
              </a:rPr>
              <a:t>وشعوروقيم </a:t>
            </a:r>
            <a:r>
              <a:rPr lang="ar-SA" dirty="0">
                <a:latin typeface="Simplified Arabic" pitchFamily="18" charset="-78"/>
                <a:cs typeface="Simplified Arabic" pitchFamily="18" charset="-78"/>
              </a:rPr>
              <a:t>و مهارات سلوكية متنوعة .</a:t>
            </a:r>
            <a:endParaRPr lang="en-US" dirty="0">
              <a:latin typeface="Simplified Arabic" pitchFamily="18" charset="-78"/>
              <a:cs typeface="Simplified Arabic" pitchFamily="18" charset="-78"/>
            </a:endParaRPr>
          </a:p>
          <a:p>
            <a:pPr algn="just"/>
            <a:r>
              <a:rPr lang="ar-SA" b="1" dirty="0">
                <a:latin typeface="Simplified Arabic" pitchFamily="18" charset="-78"/>
                <a:cs typeface="Simplified Arabic" pitchFamily="18" charset="-78"/>
              </a:rPr>
              <a:t>- العمليات</a:t>
            </a:r>
            <a:r>
              <a:rPr lang="ar-SA" dirty="0">
                <a:latin typeface="Simplified Arabic" pitchFamily="18" charset="-78"/>
                <a:cs typeface="Simplified Arabic" pitchFamily="18" charset="-78"/>
              </a:rPr>
              <a:t> التي تنجم عن تفاعل سلوك المدرس </a:t>
            </a:r>
            <a:r>
              <a:rPr lang="ar-SA" dirty="0" smtClean="0">
                <a:latin typeface="Simplified Arabic" pitchFamily="18" charset="-78"/>
                <a:cs typeface="Simplified Arabic" pitchFamily="18" charset="-78"/>
              </a:rPr>
              <a:t>وأساليب </a:t>
            </a:r>
            <a:r>
              <a:rPr lang="ar-SA" dirty="0">
                <a:latin typeface="Simplified Arabic" pitchFamily="18" charset="-78"/>
                <a:cs typeface="Simplified Arabic" pitchFamily="18" charset="-78"/>
              </a:rPr>
              <a:t>تفاعله مع </a:t>
            </a:r>
            <a:r>
              <a:rPr lang="ar-SA" dirty="0" smtClean="0">
                <a:latin typeface="Simplified Arabic" pitchFamily="18" charset="-78"/>
                <a:cs typeface="Simplified Arabic" pitchFamily="18" charset="-78"/>
              </a:rPr>
              <a:t>التلاميذ</a:t>
            </a:r>
            <a:endParaRPr lang="ar-IQ" dirty="0">
              <a:latin typeface="Simplified Arabic" pitchFamily="18" charset="-78"/>
              <a:cs typeface="Simplified Arabic" pitchFamily="18" charset="-78"/>
            </a:endParaRPr>
          </a:p>
        </p:txBody>
      </p:sp>
    </p:spTree>
  </p:cSld>
  <p:clrMapOvr>
    <a:masterClrMapping/>
  </p:clrMapOvr>
  <p:transition spd="slow">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58204" cy="5483245"/>
          </a:xfrm>
        </p:spPr>
        <p:style>
          <a:lnRef idx="3">
            <a:schemeClr val="lt1"/>
          </a:lnRef>
          <a:fillRef idx="1">
            <a:schemeClr val="accent4"/>
          </a:fillRef>
          <a:effectRef idx="1">
            <a:schemeClr val="accent4"/>
          </a:effectRef>
          <a:fontRef idx="minor">
            <a:schemeClr val="lt1"/>
          </a:fontRef>
        </p:style>
        <p:txBody>
          <a:bodyPr>
            <a:noAutofit/>
          </a:bodyPr>
          <a:lstStyle/>
          <a:p>
            <a:pPr algn="just"/>
            <a:r>
              <a:rPr lang="ar-IQ" sz="2800" dirty="0" smtClean="0">
                <a:latin typeface="Simplified Arabic" pitchFamily="18" charset="-78"/>
                <a:cs typeface="Simplified Arabic" pitchFamily="18" charset="-78"/>
              </a:rPr>
              <a:t>ويمكن </a:t>
            </a:r>
            <a:r>
              <a:rPr lang="ar-SA" sz="2800" dirty="0" smtClean="0">
                <a:latin typeface="Simplified Arabic" pitchFamily="18" charset="-78"/>
                <a:cs typeface="Simplified Arabic" pitchFamily="18" charset="-78"/>
              </a:rPr>
              <a:t>توضيح </a:t>
            </a:r>
            <a:r>
              <a:rPr lang="ar-SA" sz="2800" dirty="0">
                <a:latin typeface="Simplified Arabic" pitchFamily="18" charset="-78"/>
                <a:cs typeface="Simplified Arabic" pitchFamily="18" charset="-78"/>
              </a:rPr>
              <a:t>مفهوم التدريس حسب المعادلة القائلة ان القدرة على التدريس تتمحور حول التالي : معلم يعرف شيئا ما غير مفهوم لدى آخرين، يفترض ان يكونوا هم الطلبة , </a:t>
            </a:r>
            <a:r>
              <a:rPr lang="ar-SA" sz="2800" dirty="0" smtClean="0">
                <a:latin typeface="Simplified Arabic" pitchFamily="18" charset="-78"/>
                <a:cs typeface="Simplified Arabic" pitchFamily="18" charset="-78"/>
              </a:rPr>
              <a:t>ويستطيع </a:t>
            </a:r>
            <a:r>
              <a:rPr lang="ar-SA" sz="2800" dirty="0">
                <a:latin typeface="Simplified Arabic" pitchFamily="18" charset="-78"/>
                <a:cs typeface="Simplified Arabic" pitchFamily="18" charset="-78"/>
              </a:rPr>
              <a:t>المعلم أن يحول الفهم </a:t>
            </a:r>
            <a:r>
              <a:rPr lang="ar-SA" sz="2800" dirty="0" smtClean="0">
                <a:latin typeface="Simplified Arabic" pitchFamily="18" charset="-78"/>
                <a:cs typeface="Simplified Arabic" pitchFamily="18" charset="-78"/>
              </a:rPr>
              <a:t>ومهارات </a:t>
            </a:r>
            <a:r>
              <a:rPr lang="ar-SA" sz="2800" dirty="0">
                <a:latin typeface="Simplified Arabic" pitchFamily="18" charset="-78"/>
                <a:cs typeface="Simplified Arabic" pitchFamily="18" charset="-78"/>
              </a:rPr>
              <a:t>الأداء أو المواقف </a:t>
            </a:r>
            <a:r>
              <a:rPr lang="ar-SA" sz="2800" dirty="0" smtClean="0">
                <a:latin typeface="Simplified Arabic" pitchFamily="18" charset="-78"/>
                <a:cs typeface="Simplified Arabic" pitchFamily="18" charset="-78"/>
              </a:rPr>
              <a:t>والقيم </a:t>
            </a:r>
            <a:r>
              <a:rPr lang="ar-SA" sz="2800" dirty="0">
                <a:latin typeface="Simplified Arabic" pitchFamily="18" charset="-78"/>
                <a:cs typeface="Simplified Arabic" pitchFamily="18" charset="-78"/>
              </a:rPr>
              <a:t>المنشودة إلى عمل تدريسي باستخدام طرق مختلفة </a:t>
            </a:r>
            <a:r>
              <a:rPr lang="ar-SA" sz="2800" dirty="0" smtClean="0">
                <a:latin typeface="Simplified Arabic" pitchFamily="18" charset="-78"/>
                <a:cs typeface="Simplified Arabic" pitchFamily="18" charset="-78"/>
              </a:rPr>
              <a:t>للتعبيرعن </a:t>
            </a:r>
            <a:r>
              <a:rPr lang="ar-SA" sz="2800" dirty="0">
                <a:latin typeface="Simplified Arabic" pitchFamily="18" charset="-78"/>
                <a:cs typeface="Simplified Arabic" pitchFamily="18" charset="-78"/>
              </a:rPr>
              <a:t>الأفكار أو تمثيلها حتى يصبح عدم معرفة الشئ معرفة به و يصبح أولئك الذين لا يفهمون الشيء المعني على علم به , و يصبح من تنقصه المهارة قد امتلك ناصيتها . </a:t>
            </a:r>
            <a:r>
              <a:rPr lang="ar-SA" sz="2800" dirty="0" smtClean="0">
                <a:latin typeface="Simplified Arabic" pitchFamily="18" charset="-78"/>
                <a:cs typeface="Simplified Arabic" pitchFamily="18" charset="-78"/>
              </a:rPr>
              <a:t>وهكذا </a:t>
            </a:r>
            <a:r>
              <a:rPr lang="ar-SA" sz="2800" dirty="0">
                <a:latin typeface="Simplified Arabic" pitchFamily="18" charset="-78"/>
                <a:cs typeface="Simplified Arabic" pitchFamily="18" charset="-78"/>
              </a:rPr>
              <a:t>فإن طبيعة الأشياء تقتضي أن يبدأ التدريس بفهم المدرس لما يراد تعلمه و كيفية تعليمه </a:t>
            </a:r>
            <a:r>
              <a:rPr lang="ar-SA" sz="2800" dirty="0" smtClean="0">
                <a:latin typeface="Simplified Arabic" pitchFamily="18" charset="-78"/>
                <a:cs typeface="Simplified Arabic" pitchFamily="18" charset="-78"/>
              </a:rPr>
              <a:t>و</a:t>
            </a:r>
            <a:r>
              <a:rPr lang="ar-IQ" sz="2800" dirty="0" smtClean="0">
                <a:latin typeface="Simplified Arabic" pitchFamily="18" charset="-78"/>
                <a:cs typeface="Simplified Arabic" pitchFamily="18" charset="-78"/>
              </a:rPr>
              <a:t>ت</a:t>
            </a:r>
            <a:r>
              <a:rPr lang="ar-SA" sz="2800" dirty="0" smtClean="0">
                <a:latin typeface="Simplified Arabic" pitchFamily="18" charset="-78"/>
                <a:cs typeface="Simplified Arabic" pitchFamily="18" charset="-78"/>
              </a:rPr>
              <a:t>يسيرالتعليم </a:t>
            </a:r>
            <a:r>
              <a:rPr lang="ar-SA" sz="2800" dirty="0">
                <a:latin typeface="Simplified Arabic" pitchFamily="18" charset="-78"/>
                <a:cs typeface="Simplified Arabic" pitchFamily="18" charset="-78"/>
              </a:rPr>
              <a:t>من خلال سلسلة من النشاطات يعطى  الطلبة أثناءها تعليمات محددة و فرصا للتعلم . </a:t>
            </a:r>
            <a:r>
              <a:rPr lang="ar-IQ" sz="2800" dirty="0" smtClean="0">
                <a:latin typeface="Simplified Arabic" pitchFamily="18" charset="-78"/>
                <a:cs typeface="Simplified Arabic" pitchFamily="18" charset="-78"/>
              </a:rPr>
              <a:t>و</a:t>
            </a:r>
            <a:r>
              <a:rPr lang="ar-SA" sz="2800" dirty="0" smtClean="0">
                <a:latin typeface="Simplified Arabic" pitchFamily="18" charset="-78"/>
                <a:cs typeface="Simplified Arabic" pitchFamily="18" charset="-78"/>
              </a:rPr>
              <a:t>ينتهي </a:t>
            </a:r>
            <a:r>
              <a:rPr lang="ar-SA" sz="2800" dirty="0">
                <a:latin typeface="Simplified Arabic" pitchFamily="18" charset="-78"/>
                <a:cs typeface="Simplified Arabic" pitchFamily="18" charset="-78"/>
              </a:rPr>
              <a:t>التعليم بفهم جديد لدى المدرس و الطالب على حد سواء . </a:t>
            </a:r>
            <a:endParaRPr lang="ar-IQ" sz="2800" dirty="0">
              <a:latin typeface="Simplified Arabic" pitchFamily="18" charset="-78"/>
              <a:cs typeface="Simplified Arabic" pitchFamily="18" charset="-78"/>
            </a:endParaRPr>
          </a:p>
        </p:txBody>
      </p:sp>
    </p:spTree>
  </p:cSld>
  <p:clrMapOvr>
    <a:masterClrMapping/>
  </p:clrMapOvr>
  <p:transition spd="slow">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a:bodyPr>
          <a:lstStyle/>
          <a:p>
            <a:pPr algn="just"/>
            <a:r>
              <a:rPr lang="ar-IQ" dirty="0" smtClean="0"/>
              <a:t>التعليم : </a:t>
            </a:r>
            <a:r>
              <a:rPr lang="ar-IQ" sz="3000" dirty="0" smtClean="0">
                <a:latin typeface="Simplified Arabic" pitchFamily="18" charset="-78"/>
                <a:cs typeface="Simplified Arabic" pitchFamily="18" charset="-78"/>
              </a:rPr>
              <a:t>هو العملية </a:t>
            </a:r>
            <a:r>
              <a:rPr lang="ar-IQ" sz="3000" dirty="0">
                <a:latin typeface="Simplified Arabic" pitchFamily="18" charset="-78"/>
                <a:cs typeface="Simplified Arabic" pitchFamily="18" charset="-78"/>
              </a:rPr>
              <a:t>المنظمة المقصودة التي تقوم على نقل المعلومات من طرف إلى آخر، أي من المرسل إلى المستقبل، ويشكّل المعلّم في هذه الحالة دور المرسل الذي يقوم بطرح المعلومات وشرحها وتعليمها للطرف الآخر وهو المستقبل الذي يُشير إلى الطالب أو المتعلّم، وذلك لتحقيق الهدف الرئيسي وهو العملية التعليميّة، يحيث يمسك المعلم هنا في زمام الأمور ويشاركه الطالب خلال عملية تعلّمه، </a:t>
            </a:r>
            <a:r>
              <a:rPr lang="ar-IQ" sz="3000" dirty="0" smtClean="0">
                <a:latin typeface="Simplified Arabic" pitchFamily="18" charset="-78"/>
                <a:cs typeface="Simplified Arabic" pitchFamily="18" charset="-78"/>
              </a:rPr>
              <a:t>ويهدف </a:t>
            </a:r>
            <a:r>
              <a:rPr lang="ar-IQ" sz="3000" dirty="0">
                <a:latin typeface="Simplified Arabic" pitchFamily="18" charset="-78"/>
                <a:cs typeface="Simplified Arabic" pitchFamily="18" charset="-78"/>
              </a:rPr>
              <a:t>إلى تنمية عقل المتعلّم وتوسيع مداركه، وتمكينه من اكتساب المعلومات وفهمها وإعطائه المهارات اللازمة لحياته</a:t>
            </a:r>
            <a:r>
              <a:rPr lang="ar-IQ" sz="3000" dirty="0" smtClean="0">
                <a:latin typeface="Simplified Arabic" pitchFamily="18" charset="-78"/>
                <a:cs typeface="Simplified Arabic" pitchFamily="18" charset="-78"/>
              </a:rPr>
              <a:t>.</a:t>
            </a:r>
          </a:p>
          <a:p>
            <a:pPr algn="just"/>
            <a:endParaRPr lang="ar-IQ" sz="3000" dirty="0">
              <a:latin typeface="Simplified Arabic" pitchFamily="18" charset="-78"/>
              <a:cs typeface="Simplified Arabic" pitchFamily="18" charset="-78"/>
            </a:endParaRPr>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dirty="0" smtClean="0"/>
              <a:t>مفهوم التعليم :</a:t>
            </a:r>
            <a:endParaRPr lang="ar-IQ" dirty="0"/>
          </a:p>
        </p:txBody>
      </p:sp>
    </p:spTree>
  </p:cSld>
  <p:clrMapOvr>
    <a:masterClrMapping/>
  </p:clrMapOvr>
  <p:transition spd="slow">
    <p:wipe dir="r"/>
    <p:sndAc>
      <p:stSnd>
        <p:snd r:embed="rId2" name="chimes.wav" builtIn="1"/>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lnSpcReduction="10000"/>
          </a:bodyPr>
          <a:lstStyle/>
          <a:p>
            <a:pPr algn="just"/>
            <a:r>
              <a:rPr lang="ar-IQ" sz="2800" dirty="0">
                <a:latin typeface="Simplified Arabic" pitchFamily="18" charset="-78"/>
                <a:cs typeface="Simplified Arabic" pitchFamily="18" charset="-78"/>
              </a:rPr>
              <a:t>التعلّم هي عملية حصول الفرد على معلومات ومعارف ومهارات جديدة بشكل مقصود أو غير مقصود، من خلال معلم أو مرسل للمعلومات أو بشكل فردي ذاتي بدون أي معلم، عملية تلقي المعرفة، وينتج عن هذه العملية تغيراً واضحاً في رصيد الفرد المعرفي وسلوكه، يمكن ملاحظة وقياس هذا </a:t>
            </a:r>
            <a:r>
              <a:rPr lang="ar-IQ" sz="2800" dirty="0" smtClean="0">
                <a:latin typeface="Simplified Arabic" pitchFamily="18" charset="-78"/>
                <a:cs typeface="Simplified Arabic" pitchFamily="18" charset="-78"/>
              </a:rPr>
              <a:t>التغير.</a:t>
            </a:r>
          </a:p>
          <a:p>
            <a:pPr algn="just"/>
            <a:r>
              <a:rPr lang="ar-IQ" sz="2800" dirty="0" smtClean="0">
                <a:latin typeface="Simplified Arabic" pitchFamily="18" charset="-78"/>
                <a:cs typeface="Simplified Arabic" pitchFamily="18" charset="-78"/>
              </a:rPr>
              <a:t> كما </a:t>
            </a:r>
            <a:r>
              <a:rPr lang="ar-IQ" sz="2800" dirty="0">
                <a:latin typeface="Simplified Arabic" pitchFamily="18" charset="-78"/>
                <a:cs typeface="Simplified Arabic" pitchFamily="18" charset="-78"/>
              </a:rPr>
              <a:t>يُعبر التعلّم بمفهومه العام عن كل فعل يكتسب الإنسان من خلاله خبرة معينة سواء بمحض الصدفة أو بشكل مقصود ومرتب له مسبقاً، يساهم هذا الفعل في تنمية قدراته التحليلية والاستيعابية والتحليل</a:t>
            </a:r>
            <a:r>
              <a:rPr lang="ar-IQ" sz="2800" dirty="0" smtClean="0">
                <a:latin typeface="Simplified Arabic" pitchFamily="18" charset="-78"/>
                <a:cs typeface="Simplified Arabic" pitchFamily="18" charset="-78"/>
              </a:rPr>
              <a:t>.</a:t>
            </a:r>
          </a:p>
          <a:p>
            <a:pPr algn="just"/>
            <a:r>
              <a:rPr lang="ar-IQ" sz="2800" dirty="0" smtClean="0">
                <a:latin typeface="Simplified Arabic" pitchFamily="18" charset="-78"/>
                <a:cs typeface="Simplified Arabic" pitchFamily="18" charset="-78"/>
              </a:rPr>
              <a:t>والتعلم هو عملية تغيير في السلوك ثابت نسبيا يكتسبه الفرد نتيجة الممارسة والخبرة </a:t>
            </a:r>
          </a:p>
        </p:txBody>
      </p:sp>
      <p:sp>
        <p:nvSpPr>
          <p:cNvPr id="4" name="Title 3"/>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b="1" dirty="0" smtClean="0">
                <a:latin typeface="Simplified Arabic" pitchFamily="18" charset="-78"/>
                <a:cs typeface="Simplified Arabic" pitchFamily="18" charset="-78"/>
              </a:rPr>
              <a:t>مفهوم التعلم : </a:t>
            </a:r>
            <a:endParaRPr lang="ar-IQ" b="1" dirty="0">
              <a:latin typeface="Simplified Arabic" pitchFamily="18" charset="-78"/>
              <a:cs typeface="Simplified Arabic" pitchFamily="18" charset="-78"/>
            </a:endParaRPr>
          </a:p>
        </p:txBody>
      </p:sp>
    </p:spTree>
  </p:cSld>
  <p:clrMapOvr>
    <a:masterClrMapping/>
  </p:clrMapOvr>
  <p:transition spd="slow">
    <p:wipe dir="r"/>
    <p:sndAc>
      <p:stSnd>
        <p:snd r:embed="rId2" name="chimes.wav" builtIn="1"/>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329642" cy="5697559"/>
          </a:xfrm>
        </p:spPr>
        <p:style>
          <a:lnRef idx="3">
            <a:schemeClr val="lt1"/>
          </a:lnRef>
          <a:fillRef idx="1">
            <a:schemeClr val="accent4"/>
          </a:fillRef>
          <a:effectRef idx="1">
            <a:schemeClr val="accent4"/>
          </a:effectRef>
          <a:fontRef idx="minor">
            <a:schemeClr val="lt1"/>
          </a:fontRef>
        </p:style>
        <p:txBody>
          <a:bodyPr/>
          <a:lstStyle/>
          <a:p>
            <a:pPr algn="just"/>
            <a:r>
              <a:rPr lang="ar-IQ" sz="2800" dirty="0" smtClean="0">
                <a:latin typeface="Simplified Arabic" pitchFamily="18" charset="-78"/>
                <a:cs typeface="Simplified Arabic" pitchFamily="18" charset="-78"/>
              </a:rPr>
              <a:t>كذلك ف</a:t>
            </a:r>
            <a:r>
              <a:rPr lang="ar-SA" sz="2800" dirty="0" smtClean="0">
                <a:latin typeface="Simplified Arabic" pitchFamily="18" charset="-78"/>
                <a:cs typeface="Simplified Arabic" pitchFamily="18" charset="-78"/>
              </a:rPr>
              <a:t>التعلّم </a:t>
            </a:r>
            <a:r>
              <a:rPr lang="ar-SA" sz="2800" dirty="0">
                <a:latin typeface="Simplified Arabic" pitchFamily="18" charset="-78"/>
                <a:cs typeface="Simplified Arabic" pitchFamily="18" charset="-78"/>
              </a:rPr>
              <a:t>هو عمليّة يتمّ من خلالها اكتساب سلوكيّات، ومهارات، وخبرات؛ حيث تظهر نتائج هذه العمليّة على النشاط </a:t>
            </a:r>
            <a:r>
              <a:rPr lang="ar-SA" sz="2800" dirty="0" smtClean="0">
                <a:latin typeface="Simplified Arabic" pitchFamily="18" charset="-78"/>
                <a:cs typeface="Simplified Arabic" pitchFamily="18" charset="-78"/>
              </a:rPr>
              <a:t>الإنسانيّ</a:t>
            </a:r>
            <a:r>
              <a:rPr lang="ar-IQ" sz="2800" dirty="0" smtClean="0">
                <a:latin typeface="Simplified Arabic" pitchFamily="18" charset="-78"/>
                <a:cs typeface="Simplified Arabic" pitchFamily="18" charset="-78"/>
              </a:rPr>
              <a:t>،</a:t>
            </a:r>
            <a:r>
              <a:rPr lang="ar-SA" sz="2800" dirty="0" smtClean="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و</a:t>
            </a:r>
            <a:r>
              <a:rPr lang="ar-SA" sz="2800" dirty="0" smtClean="0">
                <a:latin typeface="Simplified Arabic" pitchFamily="18" charset="-78"/>
                <a:cs typeface="Simplified Arabic" pitchFamily="18" charset="-78"/>
              </a:rPr>
              <a:t>تراكم </a:t>
            </a:r>
            <a:r>
              <a:rPr lang="ar-SA" sz="2800" dirty="0">
                <a:latin typeface="Simplified Arabic" pitchFamily="18" charset="-78"/>
                <a:cs typeface="Simplified Arabic" pitchFamily="18" charset="-78"/>
              </a:rPr>
              <a:t>هذه الخبرات </a:t>
            </a:r>
            <a:r>
              <a:rPr lang="ar-SA" sz="2800" dirty="0" smtClean="0">
                <a:latin typeface="Simplified Arabic" pitchFamily="18" charset="-78"/>
                <a:cs typeface="Simplified Arabic" pitchFamily="18" charset="-78"/>
              </a:rPr>
              <a:t>والمعلومات</a:t>
            </a:r>
            <a:r>
              <a:rPr lang="ar-IQ" sz="2800" dirty="0" smtClean="0">
                <a:latin typeface="Simplified Arabic" pitchFamily="18" charset="-78"/>
                <a:cs typeface="Simplified Arabic" pitchFamily="18" charset="-78"/>
              </a:rPr>
              <a:t>،</a:t>
            </a:r>
            <a:r>
              <a:rPr lang="ar-SA" sz="2800" dirty="0" smtClean="0">
                <a:latin typeface="Simplified Arabic" pitchFamily="18" charset="-78"/>
                <a:cs typeface="Simplified Arabic" pitchFamily="18" charset="-78"/>
              </a:rPr>
              <a:t> </a:t>
            </a:r>
            <a:r>
              <a:rPr lang="ar-SA" sz="2800" dirty="0">
                <a:latin typeface="Simplified Arabic" pitchFamily="18" charset="-78"/>
                <a:cs typeface="Simplified Arabic" pitchFamily="18" charset="-78"/>
              </a:rPr>
              <a:t>يؤدّي إلى انتقالها عبر الأجيال من خلال عملية التربية </a:t>
            </a:r>
            <a:r>
              <a:rPr lang="ar-SA" sz="2800" dirty="0" smtClean="0">
                <a:latin typeface="Simplified Arabic" pitchFamily="18" charset="-78"/>
                <a:cs typeface="Simplified Arabic" pitchFamily="18" charset="-78"/>
              </a:rPr>
              <a:t>الاجتماعيّة</a:t>
            </a:r>
            <a:r>
              <a:rPr lang="ar-IQ" sz="2800" dirty="0" smtClean="0">
                <a:latin typeface="Simplified Arabic" pitchFamily="18" charset="-78"/>
                <a:cs typeface="Simplified Arabic" pitchFamily="18" charset="-78"/>
              </a:rPr>
              <a:t>،</a:t>
            </a:r>
            <a:r>
              <a:rPr lang="ar-SA" sz="2800" dirty="0" smtClean="0">
                <a:latin typeface="Simplified Arabic" pitchFamily="18" charset="-78"/>
                <a:cs typeface="Simplified Arabic" pitchFamily="18" charset="-78"/>
              </a:rPr>
              <a:t> </a:t>
            </a:r>
            <a:r>
              <a:rPr lang="ar-SA" sz="2800" dirty="0">
                <a:latin typeface="Simplified Arabic" pitchFamily="18" charset="-78"/>
                <a:cs typeface="Simplified Arabic" pitchFamily="18" charset="-78"/>
              </a:rPr>
              <a:t>ويشير مفهوم التعلّم أيضاً إلى العمليات الحيويّة التي تحدث في جسم الإنسان، وتقوم بتغيير أنماطه السلوكيّة؛ كما يمكن قياس نسبة التعلّم من خلال عدّة معايير منها السرعة، والدقة، والمهارة. </a:t>
            </a:r>
            <a:endParaRPr lang="ar-IQ"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مفهوم التعليم هو </a:t>
            </a:r>
            <a:r>
              <a:rPr lang="ar-SA" sz="2800" dirty="0">
                <a:latin typeface="Simplified Arabic" pitchFamily="18" charset="-78"/>
                <a:cs typeface="Simplified Arabic" pitchFamily="18" charset="-78"/>
              </a:rPr>
              <a:t>عمليّة نقل المعرفة من أعضاء هيئة التدريس إلى الطلبة، فيقوم المعلم بإيصال المعلومات وفق مجموعة من العمليّات المنظّمة، حيث يتحكّم في كمية المعرفة الواصلة للطالب وما يمتلكه من مهارات</a:t>
            </a:r>
            <a:r>
              <a:rPr lang="ar-SA" dirty="0"/>
              <a:t>. </a:t>
            </a:r>
            <a:endParaRPr lang="ar-IQ" dirty="0"/>
          </a:p>
        </p:txBody>
      </p:sp>
    </p:spTree>
  </p:cSld>
  <p:clrMapOvr>
    <a:masterClrMapping/>
  </p:clrMapOvr>
  <p:transition spd="slow">
    <p:wipe dir="r"/>
    <p:sndAc>
      <p:stSnd>
        <p:snd r:embed="rId2" name="chimes.wav" builtIn="1"/>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fontScale="92500" lnSpcReduction="20000"/>
          </a:bodyPr>
          <a:lstStyle/>
          <a:p>
            <a:pPr algn="just"/>
            <a:r>
              <a:rPr lang="ar-IQ" sz="3000" dirty="0" smtClean="0">
                <a:latin typeface="Simplified Arabic" pitchFamily="18" charset="-78"/>
                <a:cs typeface="Simplified Arabic" pitchFamily="18" charset="-78"/>
              </a:rPr>
              <a:t>على هذا الاساس يمكن ان نوضح الفرق بين التعلم والتعليم كالاتي : </a:t>
            </a:r>
          </a:p>
          <a:p>
            <a:pPr algn="just"/>
            <a:r>
              <a:rPr lang="ar-IQ" sz="3000" dirty="0">
                <a:latin typeface="Simplified Arabic" pitchFamily="18" charset="-78"/>
                <a:cs typeface="Simplified Arabic" pitchFamily="18" charset="-78"/>
              </a:rPr>
              <a:t>وجود كافة عناصر العملية التعليميّة والتي تتمثّل في المعلم، والمتعلّم، والمعلومات أو المادة التعليميّة أو </a:t>
            </a:r>
            <a:r>
              <a:rPr lang="ar-IQ" sz="3000" dirty="0" smtClean="0">
                <a:latin typeface="Simplified Arabic" pitchFamily="18" charset="-78"/>
                <a:cs typeface="Simplified Arabic" pitchFamily="18" charset="-78"/>
              </a:rPr>
              <a:t>المنهج ، </a:t>
            </a:r>
            <a:r>
              <a:rPr lang="ar-IQ" sz="3000" dirty="0">
                <a:latin typeface="Simplified Arabic" pitchFamily="18" charset="-78"/>
                <a:cs typeface="Simplified Arabic" pitchFamily="18" charset="-78"/>
              </a:rPr>
              <a:t>بينما لا يشترط وجود سوى عنصر المتعلّم في عملية التعلّم. </a:t>
            </a:r>
            <a:endParaRPr lang="ar-IQ" sz="3000" dirty="0" smtClean="0">
              <a:latin typeface="Simplified Arabic" pitchFamily="18" charset="-78"/>
              <a:cs typeface="Simplified Arabic" pitchFamily="18" charset="-78"/>
            </a:endParaRPr>
          </a:p>
          <a:p>
            <a:pPr algn="just"/>
            <a:r>
              <a:rPr lang="ar-IQ" sz="3000" dirty="0" smtClean="0">
                <a:latin typeface="Simplified Arabic" pitchFamily="18" charset="-78"/>
                <a:cs typeface="Simplified Arabic" pitchFamily="18" charset="-78"/>
              </a:rPr>
              <a:t>وجود </a:t>
            </a:r>
            <a:r>
              <a:rPr lang="ar-IQ" sz="3000" dirty="0">
                <a:latin typeface="Simplified Arabic" pitchFamily="18" charset="-78"/>
                <a:cs typeface="Simplified Arabic" pitchFamily="18" charset="-78"/>
              </a:rPr>
              <a:t>فترة محددة لعملية التعليم أشهر أو سنة أو عدّة سنوات كالتعليم المدرسي، والجامعي، أو الدورات التي تمتدّ لأشهر </a:t>
            </a:r>
            <a:r>
              <a:rPr lang="ar-IQ" sz="3000" dirty="0" smtClean="0">
                <a:latin typeface="Simplified Arabic" pitchFamily="18" charset="-78"/>
                <a:cs typeface="Simplified Arabic" pitchFamily="18" charset="-78"/>
              </a:rPr>
              <a:t>عدّة.</a:t>
            </a:r>
          </a:p>
          <a:p>
            <a:pPr algn="just"/>
            <a:r>
              <a:rPr lang="ar-IQ" sz="3000" dirty="0" smtClean="0">
                <a:latin typeface="Simplified Arabic" pitchFamily="18" charset="-78"/>
                <a:cs typeface="Simplified Arabic" pitchFamily="18" charset="-78"/>
              </a:rPr>
              <a:t> </a:t>
            </a:r>
            <a:r>
              <a:rPr lang="ar-IQ" sz="3000" dirty="0">
                <a:latin typeface="Simplified Arabic" pitchFamily="18" charset="-78"/>
                <a:cs typeface="Simplified Arabic" pitchFamily="18" charset="-78"/>
              </a:rPr>
              <a:t>أمّا التعلّم فهو غير محدد، يظل الإنسان يمارس عملية التعلّم منذ ولادته حتى موته ولا ينحصر ذلك في فترة دراسيّة </a:t>
            </a:r>
            <a:r>
              <a:rPr lang="ar-IQ" sz="3000" dirty="0" smtClean="0">
                <a:latin typeface="Simplified Arabic" pitchFamily="18" charset="-78"/>
                <a:cs typeface="Simplified Arabic" pitchFamily="18" charset="-78"/>
              </a:rPr>
              <a:t>معيّنة</a:t>
            </a:r>
          </a:p>
          <a:p>
            <a:pPr algn="just"/>
            <a:r>
              <a:rPr lang="ar-IQ" sz="3000" dirty="0" smtClean="0">
                <a:latin typeface="Simplified Arabic" pitchFamily="18" charset="-78"/>
                <a:cs typeface="Simplified Arabic" pitchFamily="18" charset="-78"/>
              </a:rPr>
              <a:t> </a:t>
            </a:r>
            <a:r>
              <a:rPr lang="ar-IQ" sz="3000" dirty="0">
                <a:latin typeface="Simplified Arabic" pitchFamily="18" charset="-78"/>
                <a:cs typeface="Simplified Arabic" pitchFamily="18" charset="-78"/>
              </a:rPr>
              <a:t>يشترط لإتمام العملية التعليميّة أن تكون عملية مقصودة معدّ ومخطّط لها مسبقاً، على العكس من التعلّم فيمكن جداً أن يكون بدون قصد.</a:t>
            </a:r>
            <a:r>
              <a:rPr lang="ar-IQ" sz="3000" dirty="0" smtClean="0">
                <a:latin typeface="Simplified Arabic" pitchFamily="18" charset="-78"/>
                <a:cs typeface="Simplified Arabic" pitchFamily="18" charset="-78"/>
              </a:rPr>
              <a:t/>
            </a:r>
            <a:br>
              <a:rPr lang="ar-IQ" sz="3000" dirty="0" smtClean="0">
                <a:latin typeface="Simplified Arabic" pitchFamily="18" charset="-78"/>
                <a:cs typeface="Simplified Arabic" pitchFamily="18" charset="-78"/>
              </a:rPr>
            </a:br>
            <a:r>
              <a:rPr lang="ar-IQ" dirty="0" smtClean="0"/>
              <a:t/>
            </a:r>
            <a:br>
              <a:rPr lang="ar-IQ" dirty="0" smtClean="0"/>
            </a:br>
            <a:endParaRPr lang="ar-IQ" dirty="0"/>
          </a:p>
        </p:txBody>
      </p:sp>
      <p:sp>
        <p:nvSpPr>
          <p:cNvPr id="4" name="Title 3"/>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sz="2800" b="1" dirty="0" smtClean="0">
                <a:latin typeface="Simplified Arabic" pitchFamily="18" charset="-78"/>
                <a:cs typeface="Simplified Arabic" pitchFamily="18" charset="-78"/>
              </a:rPr>
              <a:t>الفرق بين التعليم والتعلم والتدريس </a:t>
            </a:r>
            <a:r>
              <a:rPr lang="ar-IQ" dirty="0" smtClean="0"/>
              <a:t>: </a:t>
            </a:r>
            <a:endParaRPr lang="ar-IQ" dirty="0"/>
          </a:p>
        </p:txBody>
      </p:sp>
    </p:spTree>
  </p:cSld>
  <p:clrMapOvr>
    <a:masterClrMapping/>
  </p:clrMapOvr>
  <p:transition spd="slow">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329642" cy="5626121"/>
          </a:xfrm>
        </p:spPr>
        <p:style>
          <a:lnRef idx="3">
            <a:schemeClr val="lt1"/>
          </a:lnRef>
          <a:fillRef idx="1">
            <a:schemeClr val="accent4"/>
          </a:fillRef>
          <a:effectRef idx="1">
            <a:schemeClr val="accent4"/>
          </a:effectRef>
          <a:fontRef idx="minor">
            <a:schemeClr val="lt1"/>
          </a:fontRef>
        </p:style>
        <p:txBody>
          <a:bodyPr/>
          <a:lstStyle/>
          <a:p>
            <a:pPr algn="just"/>
            <a:r>
              <a:rPr lang="ar-IQ" sz="2800" dirty="0" smtClean="0">
                <a:latin typeface="Simplified Arabic" pitchFamily="18" charset="-78"/>
                <a:cs typeface="Simplified Arabic" pitchFamily="18" charset="-78"/>
              </a:rPr>
              <a:t>اما </a:t>
            </a:r>
            <a:r>
              <a:rPr lang="ar-SA" sz="2800" dirty="0" smtClean="0">
                <a:latin typeface="Simplified Arabic" pitchFamily="18" charset="-78"/>
                <a:cs typeface="Simplified Arabic" pitchFamily="18" charset="-78"/>
              </a:rPr>
              <a:t>التدريس </a:t>
            </a:r>
            <a:r>
              <a:rPr lang="ar-IQ" sz="2800" dirty="0" smtClean="0">
                <a:latin typeface="Simplified Arabic" pitchFamily="18" charset="-78"/>
                <a:cs typeface="Simplified Arabic" pitchFamily="18" charset="-78"/>
              </a:rPr>
              <a:t>هو</a:t>
            </a:r>
            <a:r>
              <a:rPr lang="ar-SA" sz="2800" dirty="0" smtClean="0">
                <a:latin typeface="Simplified Arabic" pitchFamily="18" charset="-78"/>
                <a:cs typeface="Simplified Arabic" pitchFamily="18" charset="-78"/>
              </a:rPr>
              <a:t>حص</a:t>
            </a:r>
            <a:r>
              <a:rPr lang="ar-IQ" sz="2800" dirty="0" smtClean="0">
                <a:latin typeface="Simplified Arabic" pitchFamily="18" charset="-78"/>
                <a:cs typeface="Simplified Arabic" pitchFamily="18" charset="-78"/>
              </a:rPr>
              <a:t>يلة</a:t>
            </a:r>
            <a:r>
              <a:rPr lang="ar-SA" sz="2800" dirty="0" smtClean="0">
                <a:latin typeface="Simplified Arabic" pitchFamily="18" charset="-78"/>
                <a:cs typeface="Simplified Arabic" pitchFamily="18" charset="-78"/>
              </a:rPr>
              <a:t> </a:t>
            </a:r>
            <a:r>
              <a:rPr lang="ar-SA" sz="2800" dirty="0">
                <a:latin typeface="Simplified Arabic" pitchFamily="18" charset="-78"/>
                <a:cs typeface="Simplified Arabic" pitchFamily="18" charset="-78"/>
              </a:rPr>
              <a:t>اتصال أو بوصفه سبيلا للنجاح أو نشاطا مقصودا، سلوكا معياريا . </a:t>
            </a:r>
            <a:endParaRPr lang="en-US" sz="2800" dirty="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فالتدريس هو حصيلة أو نشاط مهني يتم إنجازه من خلال عمليات رئيسية هي التخطيط والتنفيذ والتقويم ويستهدف مساعدة الطلاب على التعلم  وهذا النشاط قابل للتحليل والملاحظة والحكم على جودته ومن تم </a:t>
            </a:r>
            <a:r>
              <a:rPr lang="ar-SA" sz="2800" dirty="0" smtClean="0">
                <a:latin typeface="Simplified Arabic" pitchFamily="18" charset="-78"/>
                <a:cs typeface="Simplified Arabic" pitchFamily="18" charset="-78"/>
              </a:rPr>
              <a:t>تحسينه</a:t>
            </a:r>
            <a:endParaRPr lang="ar-IQ" sz="2800" dirty="0" smtClean="0">
              <a:latin typeface="Simplified Arabic" pitchFamily="18" charset="-78"/>
              <a:cs typeface="Simplified Arabic" pitchFamily="18" charset="-78"/>
            </a:endParaRPr>
          </a:p>
          <a:p>
            <a:pPr algn="just"/>
            <a:r>
              <a:rPr lang="ar-IQ" sz="2800" dirty="0" smtClean="0">
                <a:latin typeface="Simplified Arabic" pitchFamily="18" charset="-78"/>
                <a:cs typeface="Simplified Arabic" pitchFamily="18" charset="-78"/>
              </a:rPr>
              <a:t>وهو</a:t>
            </a:r>
            <a:r>
              <a:rPr lang="ar-SA" sz="2800" dirty="0" smtClean="0">
                <a:latin typeface="Simplified Arabic" pitchFamily="18" charset="-78"/>
                <a:cs typeface="Simplified Arabic" pitchFamily="18" charset="-78"/>
              </a:rPr>
              <a:t> </a:t>
            </a:r>
            <a:r>
              <a:rPr lang="ar-SA" sz="2800" dirty="0">
                <a:latin typeface="Simplified Arabic" pitchFamily="18" charset="-78"/>
                <a:cs typeface="Simplified Arabic" pitchFamily="18" charset="-78"/>
              </a:rPr>
              <a:t>عبارة عن تأثير أداء المعلم، فإذا ما قدم المعلم أمثلة موجبة وسالبة لمفهوم المحس، فمن المحتمل أن يتمكن تلاميذه من هذا المفهوم، وإذا ما قدم المعلم تغذية راجعة (مرتدة) تصحيحية للتلاميذ، فإن ذلك سيساعدهم على تدارك أخطائهم مما تصبح معه فرصة تعلمهم مرتفعة</a:t>
            </a:r>
            <a:endParaRPr lang="en-US" sz="2800" dirty="0">
              <a:latin typeface="Simplified Arabic" pitchFamily="18" charset="-78"/>
              <a:cs typeface="Simplified Arabic" pitchFamily="18" charset="-78"/>
            </a:endParaRPr>
          </a:p>
          <a:p>
            <a:r>
              <a:rPr lang="ar-SA" sz="2800" b="1" dirty="0"/>
              <a:t> </a:t>
            </a:r>
            <a:endParaRPr lang="en-US" sz="2800" dirty="0"/>
          </a:p>
          <a:p>
            <a:pPr algn="just"/>
            <a:endParaRPr lang="en-US" sz="2800" dirty="0">
              <a:latin typeface="Simplified Arabic" pitchFamily="18" charset="-78"/>
              <a:cs typeface="Simplified Arabic" pitchFamily="18" charset="-78"/>
            </a:endParaRPr>
          </a:p>
          <a:p>
            <a:endParaRPr lang="ar-IQ" dirty="0"/>
          </a:p>
        </p:txBody>
      </p:sp>
    </p:spTree>
  </p:cSld>
  <p:clrMapOvr>
    <a:masterClrMapping/>
  </p:clrMapOvr>
  <p:transition spd="slow">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329642" cy="5626121"/>
          </a:xfrm>
        </p:spPr>
        <p:style>
          <a:lnRef idx="3">
            <a:schemeClr val="lt1"/>
          </a:lnRef>
          <a:fillRef idx="1">
            <a:schemeClr val="accent4"/>
          </a:fillRef>
          <a:effectRef idx="1">
            <a:schemeClr val="accent4"/>
          </a:effectRef>
          <a:fontRef idx="minor">
            <a:schemeClr val="lt1"/>
          </a:fontRef>
        </p:style>
        <p:txBody>
          <a:bodyPr>
            <a:normAutofit lnSpcReduction="10000"/>
          </a:bodyPr>
          <a:lstStyle/>
          <a:p>
            <a:pPr algn="just"/>
            <a:r>
              <a:rPr lang="ar-IQ" dirty="0">
                <a:latin typeface="Simplified Arabic" pitchFamily="18" charset="-78"/>
                <a:cs typeface="Simplified Arabic" pitchFamily="18" charset="-78"/>
              </a:rPr>
              <a:t>أن التعليم عبارة عن علم يشتمل على أصول وقواعد مُحدّدة يمكن </a:t>
            </a:r>
            <a:r>
              <a:rPr lang="ar-IQ" dirty="0" smtClean="0">
                <a:latin typeface="Simplified Arabic" pitchFamily="18" charset="-78"/>
                <a:cs typeface="Simplified Arabic" pitchFamily="18" charset="-78"/>
              </a:rPr>
              <a:t>تدريسها فالتعليم </a:t>
            </a:r>
            <a:r>
              <a:rPr lang="ar-IQ" dirty="0">
                <a:latin typeface="Simplified Arabic" pitchFamily="18" charset="-78"/>
                <a:cs typeface="Simplified Arabic" pitchFamily="18" charset="-78"/>
              </a:rPr>
              <a:t>هو عمليّة محدّدة تمّ التخطيط لها بناءً على قواعد وأسس محددة، </a:t>
            </a:r>
            <a:endParaRPr lang="ar-IQ" dirty="0" smtClean="0">
              <a:latin typeface="Simplified Arabic" pitchFamily="18" charset="-78"/>
              <a:cs typeface="Simplified Arabic" pitchFamily="18" charset="-78"/>
            </a:endParaRPr>
          </a:p>
          <a:p>
            <a:pPr algn="just"/>
            <a:r>
              <a:rPr lang="ar-IQ" dirty="0" smtClean="0">
                <a:latin typeface="Simplified Arabic" pitchFamily="18" charset="-78"/>
                <a:cs typeface="Simplified Arabic" pitchFamily="18" charset="-78"/>
              </a:rPr>
              <a:t>اما التدريس هوعمليّة </a:t>
            </a:r>
            <a:r>
              <a:rPr lang="ar-IQ" dirty="0">
                <a:latin typeface="Simplified Arabic" pitchFamily="18" charset="-78"/>
                <a:cs typeface="Simplified Arabic" pitchFamily="18" charset="-78"/>
              </a:rPr>
              <a:t>تفاعلية </a:t>
            </a:r>
            <a:r>
              <a:rPr lang="ar-IQ" dirty="0" smtClean="0">
                <a:latin typeface="Simplified Arabic" pitchFamily="18" charset="-78"/>
                <a:cs typeface="Simplified Arabic" pitchFamily="18" charset="-78"/>
              </a:rPr>
              <a:t>معقدة </a:t>
            </a:r>
            <a:r>
              <a:rPr lang="ar-IQ" dirty="0">
                <a:latin typeface="Simplified Arabic" pitchFamily="18" charset="-78"/>
                <a:cs typeface="Simplified Arabic" pitchFamily="18" charset="-78"/>
              </a:rPr>
              <a:t>لذلك </a:t>
            </a:r>
            <a:r>
              <a:rPr lang="ar-IQ" dirty="0" smtClean="0">
                <a:latin typeface="Simplified Arabic" pitchFamily="18" charset="-78"/>
                <a:cs typeface="Simplified Arabic" pitchFamily="18" charset="-78"/>
              </a:rPr>
              <a:t>يُعد </a:t>
            </a:r>
            <a:r>
              <a:rPr lang="ar-IQ" dirty="0">
                <a:latin typeface="Simplified Arabic" pitchFamily="18" charset="-78"/>
                <a:cs typeface="Simplified Arabic" pitchFamily="18" charset="-78"/>
              </a:rPr>
              <a:t>التدريس أعم وأشمل من التعليم. </a:t>
            </a:r>
            <a:r>
              <a:rPr lang="ar-IQ" dirty="0" smtClean="0">
                <a:latin typeface="Simplified Arabic" pitchFamily="18" charset="-78"/>
                <a:cs typeface="Simplified Arabic" pitchFamily="18" charset="-78"/>
              </a:rPr>
              <a:t>فالتعليم </a:t>
            </a:r>
            <a:r>
              <a:rPr lang="ar-IQ" dirty="0">
                <a:latin typeface="Simplified Arabic" pitchFamily="18" charset="-78"/>
                <a:cs typeface="Simplified Arabic" pitchFamily="18" charset="-78"/>
              </a:rPr>
              <a:t>عبارة عن جزء منه أو حالة من </a:t>
            </a:r>
            <a:r>
              <a:rPr lang="ar-IQ" dirty="0" smtClean="0">
                <a:latin typeface="Simplified Arabic" pitchFamily="18" charset="-78"/>
                <a:cs typeface="Simplified Arabic" pitchFamily="18" charset="-78"/>
              </a:rPr>
              <a:t>حالاته، </a:t>
            </a:r>
            <a:r>
              <a:rPr lang="ar-IQ" dirty="0">
                <a:latin typeface="Simplified Arabic" pitchFamily="18" charset="-78"/>
                <a:cs typeface="Simplified Arabic" pitchFamily="18" charset="-78"/>
              </a:rPr>
              <a:t>لذلك يأخذ التدريس وقتاً طويلاً في حين أنّ التعليم آنيٌّ ويتمّ في وقت </a:t>
            </a:r>
            <a:r>
              <a:rPr lang="ar-IQ" dirty="0" smtClean="0">
                <a:latin typeface="Simplified Arabic" pitchFamily="18" charset="-78"/>
                <a:cs typeface="Simplified Arabic" pitchFamily="18" charset="-78"/>
              </a:rPr>
              <a:t>قصير. </a:t>
            </a:r>
          </a:p>
          <a:p>
            <a:pPr algn="just"/>
            <a:r>
              <a:rPr lang="ar-IQ" dirty="0" smtClean="0">
                <a:latin typeface="Simplified Arabic" pitchFamily="18" charset="-78"/>
                <a:cs typeface="Simplified Arabic" pitchFamily="18" charset="-78"/>
              </a:rPr>
              <a:t>اذ  </a:t>
            </a:r>
            <a:r>
              <a:rPr lang="ar-IQ" dirty="0">
                <a:latin typeface="Simplified Arabic" pitchFamily="18" charset="-78"/>
                <a:cs typeface="Simplified Arabic" pitchFamily="18" charset="-78"/>
              </a:rPr>
              <a:t>أنّ "تعليم" شيء معين بذاته - دون الرجوع إلى العلاقات التفاعلية بين عناصر التدريس والتي هي المعلم والمتعلّم والبيئة والمحتوى الدراسي - قد تأخذ حصّةً دراسيّة واحدة أو ربّما جزءاً من تلك </a:t>
            </a:r>
            <a:r>
              <a:rPr lang="ar-IQ" dirty="0" smtClean="0">
                <a:latin typeface="Simplified Arabic" pitchFamily="18" charset="-78"/>
                <a:cs typeface="Simplified Arabic" pitchFamily="18" charset="-78"/>
              </a:rPr>
              <a:t>الحصة. </a:t>
            </a:r>
          </a:p>
          <a:p>
            <a:pPr algn="just"/>
            <a:r>
              <a:rPr lang="ar-IQ" dirty="0" smtClean="0">
                <a:latin typeface="Simplified Arabic" pitchFamily="18" charset="-78"/>
                <a:cs typeface="Simplified Arabic" pitchFamily="18" charset="-78"/>
              </a:rPr>
              <a:t>يكون </a:t>
            </a:r>
            <a:r>
              <a:rPr lang="ar-IQ" dirty="0">
                <a:latin typeface="Simplified Arabic" pitchFamily="18" charset="-78"/>
                <a:cs typeface="Simplified Arabic" pitchFamily="18" charset="-78"/>
              </a:rPr>
              <a:t>ناتج التدريس تعلّم المُتعلّم واكتسابه مهارات متكاملة ومترابطة عن المحتوى </a:t>
            </a:r>
            <a:r>
              <a:rPr lang="ar-IQ" dirty="0" smtClean="0">
                <a:latin typeface="Simplified Arabic" pitchFamily="18" charset="-78"/>
                <a:cs typeface="Simplified Arabic" pitchFamily="18" charset="-78"/>
              </a:rPr>
              <a:t>الدراسي. </a:t>
            </a:r>
          </a:p>
          <a:p>
            <a:pPr algn="just"/>
            <a:r>
              <a:rPr lang="ar-IQ" dirty="0" smtClean="0">
                <a:latin typeface="Simplified Arabic" pitchFamily="18" charset="-78"/>
                <a:cs typeface="Simplified Arabic" pitchFamily="18" charset="-78"/>
              </a:rPr>
              <a:t>في </a:t>
            </a:r>
            <a:r>
              <a:rPr lang="ar-IQ" dirty="0">
                <a:latin typeface="Simplified Arabic" pitchFamily="18" charset="-78"/>
                <a:cs typeface="Simplified Arabic" pitchFamily="18" charset="-78"/>
              </a:rPr>
              <a:t>حين تكون نتيجة التعليم هي تعلّم المُتعلّم جزءاً من تلك المهارات؛ فالتدريس قد يحتوي على عدّة عمليات تعليم أي عدة عمليات محدّدة ومخطط </a:t>
            </a:r>
            <a:r>
              <a:rPr lang="ar-IQ" dirty="0" smtClean="0">
                <a:latin typeface="Simplified Arabic" pitchFamily="18" charset="-78"/>
                <a:cs typeface="Simplified Arabic" pitchFamily="18" charset="-78"/>
              </a:rPr>
              <a:t>لها</a:t>
            </a:r>
          </a:p>
        </p:txBody>
      </p:sp>
    </p:spTree>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58204" cy="5840435"/>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SA" sz="2800" dirty="0">
                <a:latin typeface="Simplified Arabic" pitchFamily="18" charset="-78"/>
                <a:cs typeface="Simplified Arabic" pitchFamily="18" charset="-78"/>
              </a:rPr>
              <a:t>اهتم سقراط  </a:t>
            </a:r>
            <a:r>
              <a:rPr lang="ar-IQ" sz="2800" dirty="0" smtClean="0">
                <a:latin typeface="Simplified Arabic" pitchFamily="18" charset="-78"/>
                <a:cs typeface="Simplified Arabic" pitchFamily="18" charset="-78"/>
              </a:rPr>
              <a:t>(</a:t>
            </a:r>
            <a:r>
              <a:rPr lang="en-US" sz="2800" dirty="0" err="1" smtClean="0">
                <a:latin typeface="Simplified Arabic" pitchFamily="18" charset="-78"/>
                <a:cs typeface="Simplified Arabic" pitchFamily="18" charset="-78"/>
              </a:rPr>
              <a:t>Socrate</a:t>
            </a:r>
            <a:r>
              <a:rPr lang="en-US" sz="2800" dirty="0" smtClean="0">
                <a:latin typeface="Simplified Arabic" pitchFamily="18" charset="-78"/>
                <a:cs typeface="Simplified Arabic" pitchFamily="18" charset="-78"/>
              </a:rPr>
              <a:t> </a:t>
            </a:r>
            <a:r>
              <a:rPr lang="en-US" sz="2800" dirty="0">
                <a:latin typeface="Simplified Arabic" pitchFamily="18" charset="-78"/>
                <a:cs typeface="Simplified Arabic" pitchFamily="18" charset="-78"/>
              </a:rPr>
              <a:t>(480-399</a:t>
            </a:r>
            <a:r>
              <a:rPr lang="ar-SA" sz="2800" dirty="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بالتدريس </a:t>
            </a:r>
            <a:r>
              <a:rPr lang="ar-SA" sz="2800" dirty="0">
                <a:latin typeface="Simplified Arabic" pitchFamily="18" charset="-78"/>
                <a:cs typeface="Simplified Arabic" pitchFamily="18" charset="-78"/>
              </a:rPr>
              <a:t>من خلال سلسلة محاوراته اللفظية المبنية على نسق من الأسئلة الذكية، </a:t>
            </a:r>
            <a:r>
              <a:rPr lang="ar-SA" sz="2800" dirty="0" smtClean="0">
                <a:latin typeface="Simplified Arabic" pitchFamily="18" charset="-78"/>
                <a:cs typeface="Simplified Arabic" pitchFamily="18" charset="-78"/>
              </a:rPr>
              <a:t>واعتبرالتعلم </a:t>
            </a:r>
            <a:r>
              <a:rPr lang="ar-SA" sz="2800" dirty="0">
                <a:latin typeface="Simplified Arabic" pitchFamily="18" charset="-78"/>
                <a:cs typeface="Simplified Arabic" pitchFamily="18" charset="-78"/>
              </a:rPr>
              <a:t>عملية يقوم بها الطالب عن طريق الاستيضاح والتساؤل </a:t>
            </a:r>
            <a:r>
              <a:rPr lang="ar-SA" sz="2800" dirty="0" smtClean="0">
                <a:latin typeface="Simplified Arabic" pitchFamily="18" charset="-78"/>
                <a:cs typeface="Simplified Arabic" pitchFamily="18" charset="-78"/>
              </a:rPr>
              <a:t>والاختبار </a:t>
            </a:r>
            <a:r>
              <a:rPr lang="ar-SA" sz="2800" dirty="0">
                <a:latin typeface="Simplified Arabic" pitchFamily="18" charset="-78"/>
                <a:cs typeface="Simplified Arabic" pitchFamily="18" charset="-78"/>
              </a:rPr>
              <a:t>و إعادة تنظيم الأفكار </a:t>
            </a:r>
            <a:r>
              <a:rPr lang="ar-SA" sz="2800" dirty="0" smtClean="0">
                <a:latin typeface="Simplified Arabic" pitchFamily="18" charset="-78"/>
                <a:cs typeface="Simplified Arabic" pitchFamily="18" charset="-78"/>
              </a:rPr>
              <a:t>وحل </a:t>
            </a:r>
            <a:r>
              <a:rPr lang="ar-SA" sz="2800" dirty="0">
                <a:latin typeface="Simplified Arabic" pitchFamily="18" charset="-78"/>
                <a:cs typeface="Simplified Arabic" pitchFamily="18" charset="-78"/>
              </a:rPr>
              <a:t>المشكلات و تفحص ما كان يعرفه مسبقا </a:t>
            </a:r>
            <a:r>
              <a:rPr lang="ar-SA" sz="2800" dirty="0" smtClean="0">
                <a:latin typeface="Simplified Arabic" pitchFamily="18" charset="-78"/>
                <a:cs typeface="Simplified Arabic" pitchFamily="18" charset="-78"/>
              </a:rPr>
              <a:t>فأقام </a:t>
            </a:r>
            <a:r>
              <a:rPr lang="ar-SA" sz="2800" dirty="0">
                <a:latin typeface="Simplified Arabic" pitchFamily="18" charset="-78"/>
                <a:cs typeface="Simplified Arabic" pitchFamily="18" charset="-78"/>
              </a:rPr>
              <a:t>بذلك تصورا جديدا عن فعل التعليم/ التعلم ينبني على منطلقات مغايرة تماما لما كان سائدا في عصره. حيث جعل من فعل التعليم بحثا مشتركا بين المدرس والمتعلم عن المعرفة و ليس مجرد تلقين و تحصيل، و يمكن القول أن ما يعرف اليوم بالطريقة الحوارية في التدريس قد ظهرت على يد </a:t>
            </a:r>
            <a:r>
              <a:rPr lang="ar-SA" sz="2800" dirty="0" smtClean="0">
                <a:latin typeface="Simplified Arabic" pitchFamily="18" charset="-78"/>
                <a:cs typeface="Simplified Arabic" pitchFamily="18" charset="-78"/>
              </a:rPr>
              <a:t>سقراط</a:t>
            </a:r>
            <a:r>
              <a:rPr lang="ar-IQ" sz="2800" dirty="0" smtClean="0">
                <a:latin typeface="Simplified Arabic" pitchFamily="18" charset="-78"/>
                <a:cs typeface="Simplified Arabic" pitchFamily="18" charset="-78"/>
              </a:rPr>
              <a:t> . </a:t>
            </a:r>
            <a:endParaRPr lang="ar-IQ" sz="2800" dirty="0">
              <a:latin typeface="Simplified Arabic" pitchFamily="18" charset="-78"/>
              <a:cs typeface="Simplified Arabic" pitchFamily="18" charset="-78"/>
            </a:endParaRPr>
          </a:p>
        </p:txBody>
      </p:sp>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58204" cy="5626121"/>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SA" dirty="0" smtClean="0">
                <a:latin typeface="Simplified Arabic" pitchFamily="18" charset="-78"/>
                <a:cs typeface="Simplified Arabic" pitchFamily="18" charset="-78"/>
              </a:rPr>
              <a:t>اهتم </a:t>
            </a:r>
            <a:r>
              <a:rPr lang="ar-SA" dirty="0">
                <a:latin typeface="Simplified Arabic" pitchFamily="18" charset="-78"/>
                <a:cs typeface="Simplified Arabic" pitchFamily="18" charset="-78"/>
              </a:rPr>
              <a:t>القديس اوغسطين </a:t>
            </a:r>
            <a:r>
              <a:rPr lang="en-US" dirty="0" smtClean="0">
                <a:latin typeface="Simplified Arabic" pitchFamily="18" charset="-78"/>
                <a:cs typeface="Simplified Arabic" pitchFamily="18" charset="-78"/>
              </a:rPr>
              <a:t>354-430</a:t>
            </a:r>
            <a:r>
              <a:rPr lang="ar-SA" dirty="0" smtClean="0">
                <a:latin typeface="Simplified Arabic" pitchFamily="18" charset="-78"/>
                <a:cs typeface="Simplified Arabic" pitchFamily="18" charset="-78"/>
              </a:rPr>
              <a:t> بالتدريس </a:t>
            </a:r>
            <a:r>
              <a:rPr lang="ar-SA" dirty="0">
                <a:latin typeface="Simplified Arabic" pitchFamily="18" charset="-78"/>
                <a:cs typeface="Simplified Arabic" pitchFamily="18" charset="-78"/>
              </a:rPr>
              <a:t>من خلال تناوله لما يعرف اليوم بالطريقة الاستبصارية التي تقوم على أن المعرفة تخيل و استبصار، و أن كلمات المدرس تحث المتعلم على البحث عن الحقائق التي لم تكن معروفة لديه عن طريق </a:t>
            </a:r>
            <a:r>
              <a:rPr lang="ar-SA" dirty="0" smtClean="0">
                <a:latin typeface="Simplified Arabic" pitchFamily="18" charset="-78"/>
                <a:cs typeface="Simplified Arabic" pitchFamily="18" charset="-78"/>
              </a:rPr>
              <a:t>الإيحاء</a:t>
            </a:r>
            <a:r>
              <a:rPr lang="en-US" dirty="0" smtClean="0">
                <a:latin typeface="Simplified Arabic" pitchFamily="18" charset="-78"/>
                <a:cs typeface="Simplified Arabic" pitchFamily="18" charset="-78"/>
              </a:rPr>
              <a:t>  </a:t>
            </a:r>
            <a:r>
              <a:rPr lang="ar-IQ" dirty="0" smtClean="0">
                <a:latin typeface="Simplified Arabic" pitchFamily="18" charset="-78"/>
                <a:cs typeface="Simplified Arabic" pitchFamily="18" charset="-78"/>
              </a:rPr>
              <a:t>وا</a:t>
            </a:r>
            <a:r>
              <a:rPr lang="ar-SA" dirty="0" smtClean="0">
                <a:latin typeface="Simplified Arabic" pitchFamily="18" charset="-78"/>
                <a:cs typeface="Simplified Arabic" pitchFamily="18" charset="-78"/>
              </a:rPr>
              <a:t>لتخيل الذاتي.</a:t>
            </a:r>
            <a:endParaRPr lang="en-US" dirty="0">
              <a:latin typeface="Simplified Arabic" pitchFamily="18" charset="-78"/>
              <a:cs typeface="Simplified Arabic" pitchFamily="18" charset="-78"/>
            </a:endParaRPr>
          </a:p>
          <a:p>
            <a:pPr algn="just"/>
            <a:r>
              <a:rPr lang="ar-SA" dirty="0">
                <a:latin typeface="Simplified Arabic" pitchFamily="18" charset="-78"/>
                <a:cs typeface="Simplified Arabic" pitchFamily="18" charset="-78"/>
              </a:rPr>
              <a:t>كما اهتم ابن خلدون (1332-1406) بالتدريس حيث أشار </a:t>
            </a:r>
            <a:r>
              <a:rPr lang="ar-SA" dirty="0" smtClean="0">
                <a:latin typeface="Simplified Arabic" pitchFamily="18" charset="-78"/>
                <a:cs typeface="Simplified Arabic" pitchFamily="18" charset="-78"/>
              </a:rPr>
              <a:t>إل</a:t>
            </a:r>
            <a:r>
              <a:rPr lang="ar-IQ" dirty="0" smtClean="0">
                <a:latin typeface="Simplified Arabic" pitchFamily="18" charset="-78"/>
                <a:cs typeface="Simplified Arabic" pitchFamily="18" charset="-78"/>
              </a:rPr>
              <a:t>ى</a:t>
            </a:r>
            <a:r>
              <a:rPr lang="ar-SA" dirty="0" smtClean="0">
                <a:latin typeface="Simplified Arabic" pitchFamily="18" charset="-78"/>
                <a:cs typeface="Simplified Arabic" pitchFamily="18" charset="-78"/>
              </a:rPr>
              <a:t> </a:t>
            </a:r>
            <a:r>
              <a:rPr lang="ar-SA" dirty="0">
                <a:latin typeface="Simplified Arabic" pitchFamily="18" charset="-78"/>
                <a:cs typeface="Simplified Arabic" pitchFamily="18" charset="-78"/>
              </a:rPr>
              <a:t>ضرورة البدء بالأمثلة الحسية لدى المتعلم لان المبتدئ ضعيف الفهم، ثم يحدث التدرج شيئا فشيئا بان يلقي المعلم على المتعلم مسائل في كل فن، مراعيا قوة عقله </a:t>
            </a:r>
            <a:r>
              <a:rPr lang="ar-SA" dirty="0" smtClean="0">
                <a:latin typeface="Simplified Arabic" pitchFamily="18" charset="-78"/>
                <a:cs typeface="Simplified Arabic" pitchFamily="18" charset="-78"/>
              </a:rPr>
              <a:t>واستعداداته </a:t>
            </a:r>
            <a:r>
              <a:rPr lang="ar-SA" dirty="0">
                <a:latin typeface="Simplified Arabic" pitchFamily="18" charset="-78"/>
                <a:cs typeface="Simplified Arabic" pitchFamily="18" charset="-78"/>
              </a:rPr>
              <a:t>حتى تحصل له ملكة في ذلك العلم. </a:t>
            </a:r>
            <a:r>
              <a:rPr lang="ar-SA" dirty="0" smtClean="0">
                <a:latin typeface="Simplified Arabic" pitchFamily="18" charset="-78"/>
                <a:cs typeface="Simplified Arabic" pitchFamily="18" charset="-78"/>
              </a:rPr>
              <a:t>وأكد </a:t>
            </a:r>
            <a:r>
              <a:rPr lang="ar-SA" dirty="0">
                <a:latin typeface="Simplified Arabic" pitchFamily="18" charset="-78"/>
                <a:cs typeface="Simplified Arabic" pitchFamily="18" charset="-78"/>
              </a:rPr>
              <a:t>على تجنب الموسوعية </a:t>
            </a:r>
            <a:r>
              <a:rPr lang="ar-SA" dirty="0" smtClean="0">
                <a:latin typeface="Simplified Arabic" pitchFamily="18" charset="-78"/>
                <a:cs typeface="Simplified Arabic" pitchFamily="18" charset="-78"/>
              </a:rPr>
              <a:t>وحذرمن </a:t>
            </a:r>
            <a:r>
              <a:rPr lang="ar-SA" dirty="0">
                <a:latin typeface="Simplified Arabic" pitchFamily="18" charset="-78"/>
                <a:cs typeface="Simplified Arabic" pitchFamily="18" charset="-78"/>
              </a:rPr>
              <a:t>الشدة </a:t>
            </a:r>
            <a:r>
              <a:rPr lang="ar-SA" dirty="0" smtClean="0">
                <a:latin typeface="Simplified Arabic" pitchFamily="18" charset="-78"/>
                <a:cs typeface="Simplified Arabic" pitchFamily="18" charset="-78"/>
              </a:rPr>
              <a:t>والعقاب،واعتقد </a:t>
            </a:r>
            <a:r>
              <a:rPr lang="ar-SA" dirty="0">
                <a:latin typeface="Simplified Arabic" pitchFamily="18" charset="-78"/>
                <a:cs typeface="Simplified Arabic" pitchFamily="18" charset="-78"/>
              </a:rPr>
              <a:t>أن التهذيب الفعال يعتمد على القدوة </a:t>
            </a:r>
            <a:r>
              <a:rPr lang="ar-SA" dirty="0" smtClean="0">
                <a:latin typeface="Simplified Arabic" pitchFamily="18" charset="-78"/>
                <a:cs typeface="Simplified Arabic" pitchFamily="18" charset="-78"/>
              </a:rPr>
              <a:t>والمحاكاة </a:t>
            </a:r>
            <a:r>
              <a:rPr lang="ar-SA" dirty="0">
                <a:latin typeface="Simplified Arabic" pitchFamily="18" charset="-78"/>
                <a:cs typeface="Simplified Arabic" pitchFamily="18" charset="-78"/>
              </a:rPr>
              <a:t>التي هي أكثر تأثيرا على نفس الطفل من النصح و الإرشاد. </a:t>
            </a:r>
            <a:r>
              <a:rPr lang="ar-SA" dirty="0" smtClean="0">
                <a:latin typeface="Simplified Arabic" pitchFamily="18" charset="-78"/>
                <a:cs typeface="Simplified Arabic" pitchFamily="18" charset="-78"/>
              </a:rPr>
              <a:t>ويمكن </a:t>
            </a:r>
            <a:r>
              <a:rPr lang="ar-SA" dirty="0">
                <a:latin typeface="Simplified Arabic" pitchFamily="18" charset="-78"/>
                <a:cs typeface="Simplified Arabic" pitchFamily="18" charset="-78"/>
              </a:rPr>
              <a:t>القول أن ابن خلدون ساهم في صياغة الكثير من مبادئ التدريس </a:t>
            </a:r>
            <a:r>
              <a:rPr lang="ar-SA" dirty="0" smtClean="0">
                <a:latin typeface="Simplified Arabic" pitchFamily="18" charset="-78"/>
                <a:cs typeface="Simplified Arabic" pitchFamily="18" charset="-78"/>
              </a:rPr>
              <a:t>والتي لايزال</a:t>
            </a:r>
            <a:r>
              <a:rPr lang="ar-IQ"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بعضها </a:t>
            </a:r>
            <a:r>
              <a:rPr lang="ar-SA" dirty="0">
                <a:latin typeface="Simplified Arabic" pitchFamily="18" charset="-78"/>
                <a:cs typeface="Simplified Arabic" pitchFamily="18" charset="-78"/>
              </a:rPr>
              <a:t>قائما </a:t>
            </a:r>
            <a:r>
              <a:rPr lang="ar-SA" dirty="0" smtClean="0">
                <a:latin typeface="Simplified Arabic" pitchFamily="18" charset="-78"/>
                <a:cs typeface="Simplified Arabic" pitchFamily="18" charset="-78"/>
              </a:rPr>
              <a:t>حتى</a:t>
            </a:r>
            <a:r>
              <a:rPr lang="ar-IQ" dirty="0" smtClean="0">
                <a:latin typeface="Simplified Arabic" pitchFamily="18" charset="-78"/>
                <a:cs typeface="Simplified Arabic" pitchFamily="18" charset="-78"/>
              </a:rPr>
              <a:t> اليوم</a:t>
            </a:r>
          </a:p>
          <a:p>
            <a:pPr algn="just"/>
            <a:r>
              <a:rPr lang="ar-SA" dirty="0">
                <a:latin typeface="Simplified Arabic" pitchFamily="18" charset="-78"/>
                <a:cs typeface="Simplified Arabic" pitchFamily="18" charset="-78"/>
              </a:rPr>
              <a:t>                     </a:t>
            </a:r>
            <a:endParaRPr lang="en-US" dirty="0">
              <a:latin typeface="Simplified Arabic" pitchFamily="18" charset="-78"/>
              <a:cs typeface="Simplified Arabic" pitchFamily="18" charset="-78"/>
            </a:endParaRPr>
          </a:p>
          <a:p>
            <a:endParaRPr lang="ar-IQ" dirty="0"/>
          </a:p>
        </p:txBody>
      </p:sp>
    </p:spTree>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329642" cy="5626121"/>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SA" dirty="0">
                <a:latin typeface="Simplified Arabic" pitchFamily="18" charset="-78"/>
                <a:cs typeface="Simplified Arabic" pitchFamily="18" charset="-78"/>
              </a:rPr>
              <a:t>وعني فرنسيس بيكون </a:t>
            </a:r>
            <a:r>
              <a:rPr lang="en-US" dirty="0" smtClean="0">
                <a:latin typeface="Simplified Arabic" pitchFamily="18" charset="-78"/>
                <a:cs typeface="Simplified Arabic" pitchFamily="18" charset="-78"/>
              </a:rPr>
              <a:t>1561- 1626 </a:t>
            </a:r>
            <a:r>
              <a:rPr lang="ar-SA" dirty="0" smtClean="0">
                <a:latin typeface="Simplified Arabic" pitchFamily="18" charset="-78"/>
                <a:cs typeface="Simplified Arabic" pitchFamily="18" charset="-78"/>
              </a:rPr>
              <a:t>بالتدريس</a:t>
            </a:r>
            <a:r>
              <a:rPr lang="en-US"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وكسب </a:t>
            </a:r>
            <a:r>
              <a:rPr lang="ar-SA" dirty="0">
                <a:latin typeface="Simplified Arabic" pitchFamily="18" charset="-78"/>
                <a:cs typeface="Simplified Arabic" pitchFamily="18" charset="-78"/>
              </a:rPr>
              <a:t>المعرفة باستخدامه أسلوب الاستقراء الذي لم يكن شائعا من قبل و ساهم في تأسيس ما يعرف اليوم بالطريقة الاستقرائية في التدريس. </a:t>
            </a:r>
            <a:endParaRPr lang="en-US" dirty="0">
              <a:latin typeface="Simplified Arabic" pitchFamily="18" charset="-78"/>
              <a:cs typeface="Simplified Arabic" pitchFamily="18" charset="-78"/>
            </a:endParaRPr>
          </a:p>
          <a:p>
            <a:pPr algn="just"/>
            <a:r>
              <a:rPr lang="ar-SA" dirty="0">
                <a:latin typeface="Simplified Arabic" pitchFamily="18" charset="-78"/>
                <a:cs typeface="Simplified Arabic" pitchFamily="18" charset="-78"/>
              </a:rPr>
              <a:t> بدوره اهتم جون لوك </a:t>
            </a:r>
            <a:r>
              <a:rPr lang="en-US" dirty="0" smtClean="0">
                <a:latin typeface="Simplified Arabic" pitchFamily="18" charset="-78"/>
                <a:cs typeface="Simplified Arabic" pitchFamily="18" charset="-78"/>
              </a:rPr>
              <a:t>1632-1704</a:t>
            </a:r>
            <a:r>
              <a:rPr lang="ar-SA" dirty="0" smtClean="0">
                <a:latin typeface="Simplified Arabic" pitchFamily="18" charset="-78"/>
                <a:cs typeface="Simplified Arabic" pitchFamily="18" charset="-78"/>
              </a:rPr>
              <a:t> </a:t>
            </a:r>
            <a:r>
              <a:rPr lang="ar-SA" dirty="0">
                <a:latin typeface="Simplified Arabic" pitchFamily="18" charset="-78"/>
                <a:cs typeface="Simplified Arabic" pitchFamily="18" charset="-78"/>
              </a:rPr>
              <a:t>بالتدريس من خلال الطريقة الانطباعية التي تقوم على أن العقل أداة لغربلة و تخزين الانطباعات الخارجية التي يستقبلها، </a:t>
            </a:r>
            <a:r>
              <a:rPr lang="ar-SA" dirty="0" smtClean="0">
                <a:latin typeface="Simplified Arabic" pitchFamily="18" charset="-78"/>
                <a:cs typeface="Simplified Arabic" pitchFamily="18" charset="-78"/>
              </a:rPr>
              <a:t>وأن </a:t>
            </a:r>
            <a:r>
              <a:rPr lang="ar-SA" dirty="0">
                <a:latin typeface="Simplified Arabic" pitchFamily="18" charset="-78"/>
                <a:cs typeface="Simplified Arabic" pitchFamily="18" charset="-78"/>
              </a:rPr>
              <a:t>جميع معارف الإنسان و أفكاره تكتسب عن طريق الخبرة أو التجربة فأعطى بذلك أهمية للعادة في </a:t>
            </a:r>
            <a:r>
              <a:rPr lang="ar-SA" dirty="0" smtClean="0">
                <a:latin typeface="Simplified Arabic" pitchFamily="18" charset="-78"/>
                <a:cs typeface="Simplified Arabic" pitchFamily="18" charset="-78"/>
              </a:rPr>
              <a:t>التعلم والتدريس</a:t>
            </a:r>
            <a:r>
              <a:rPr lang="ar-SA" dirty="0">
                <a:latin typeface="Simplified Arabic" pitchFamily="18" charset="-78"/>
                <a:cs typeface="Simplified Arabic" pitchFamily="18" charset="-78"/>
              </a:rPr>
              <a:t>. </a:t>
            </a:r>
            <a:endParaRPr lang="en-US" dirty="0">
              <a:latin typeface="Simplified Arabic" pitchFamily="18" charset="-78"/>
              <a:cs typeface="Simplified Arabic" pitchFamily="18" charset="-78"/>
            </a:endParaRPr>
          </a:p>
          <a:p>
            <a:endParaRPr lang="ar-IQ" dirty="0"/>
          </a:p>
        </p:txBody>
      </p:sp>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329642" cy="5626121"/>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SA" sz="2800" dirty="0" smtClean="0">
                <a:latin typeface="Simplified Arabic" pitchFamily="18" charset="-78"/>
                <a:cs typeface="Simplified Arabic" pitchFamily="18" charset="-78"/>
              </a:rPr>
              <a:t>وتناول كان</a:t>
            </a:r>
            <a:r>
              <a:rPr lang="ar-IQ" sz="2800" dirty="0" smtClean="0">
                <a:latin typeface="Simplified Arabic" pitchFamily="18" charset="-78"/>
                <a:cs typeface="Simplified Arabic" pitchFamily="18" charset="-78"/>
              </a:rPr>
              <a:t>ت</a:t>
            </a:r>
            <a:r>
              <a:rPr lang="ar-SA" sz="2800" dirty="0" smtClean="0">
                <a:latin typeface="Simplified Arabic" pitchFamily="18" charset="-78"/>
                <a:cs typeface="Simplified Arabic" pitchFamily="18" charset="-78"/>
              </a:rPr>
              <a:t> </a:t>
            </a:r>
            <a:r>
              <a:rPr lang="en-US" sz="2800" dirty="0" smtClean="0">
                <a:latin typeface="Simplified Arabic" pitchFamily="18" charset="-78"/>
                <a:cs typeface="Simplified Arabic" pitchFamily="18" charset="-78"/>
              </a:rPr>
              <a:t>1724-1772</a:t>
            </a:r>
            <a:r>
              <a:rPr lang="ar-SA" sz="2800" dirty="0" smtClean="0">
                <a:latin typeface="Simplified Arabic" pitchFamily="18" charset="-78"/>
                <a:cs typeface="Simplified Arabic" pitchFamily="18" charset="-78"/>
              </a:rPr>
              <a:t> </a:t>
            </a:r>
            <a:r>
              <a:rPr lang="ar-SA" sz="2800" dirty="0">
                <a:latin typeface="Simplified Arabic" pitchFamily="18" charset="-78"/>
                <a:cs typeface="Simplified Arabic" pitchFamily="18" charset="-78"/>
              </a:rPr>
              <a:t>التدريس من خلال ما عرف بالطريقة القاعدية التي ترى أن التدريس لا يعني مجرد نقل المعلومات و التبصر، </a:t>
            </a:r>
            <a:r>
              <a:rPr lang="ar-SA" sz="2800" dirty="0" smtClean="0">
                <a:latin typeface="Simplified Arabic" pitchFamily="18" charset="-78"/>
                <a:cs typeface="Simplified Arabic" pitchFamily="18" charset="-78"/>
              </a:rPr>
              <a:t>ولكن </a:t>
            </a:r>
            <a:r>
              <a:rPr lang="ar-SA" sz="2800" dirty="0">
                <a:latin typeface="Simplified Arabic" pitchFamily="18" charset="-78"/>
                <a:cs typeface="Simplified Arabic" pitchFamily="18" charset="-78"/>
              </a:rPr>
              <a:t>غرس الأحكام القائمة على المبادئ </a:t>
            </a:r>
            <a:r>
              <a:rPr lang="ar-SA" sz="2800" dirty="0" smtClean="0">
                <a:latin typeface="Simplified Arabic" pitchFamily="18" charset="-78"/>
                <a:cs typeface="Simplified Arabic" pitchFamily="18" charset="-78"/>
              </a:rPr>
              <a:t>والسلوك وبالتالي </a:t>
            </a:r>
            <a:r>
              <a:rPr lang="ar-SA" sz="2800" dirty="0">
                <a:latin typeface="Simplified Arabic" pitchFamily="18" charset="-78"/>
                <a:cs typeface="Simplified Arabic" pitchFamily="18" charset="-78"/>
              </a:rPr>
              <a:t>بناء الإنسان الذي يتحرك </a:t>
            </a:r>
            <a:r>
              <a:rPr lang="ar-SA" sz="2800" dirty="0" smtClean="0">
                <a:latin typeface="Simplified Arabic" pitchFamily="18" charset="-78"/>
                <a:cs typeface="Simplified Arabic" pitchFamily="18" charset="-78"/>
              </a:rPr>
              <a:t>ذاتياوعقليا</a:t>
            </a:r>
            <a:r>
              <a:rPr lang="en-US"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وتكمن </a:t>
            </a:r>
            <a:r>
              <a:rPr lang="ar-SA" sz="2800" dirty="0">
                <a:latin typeface="Simplified Arabic" pitchFamily="18" charset="-78"/>
                <a:cs typeface="Simplified Arabic" pitchFamily="18" charset="-78"/>
              </a:rPr>
              <a:t>فيه مفاهيم العلم </a:t>
            </a:r>
            <a:r>
              <a:rPr lang="ar-SA" sz="2800" dirty="0" smtClean="0">
                <a:latin typeface="Simplified Arabic" pitchFamily="18" charset="-78"/>
                <a:cs typeface="Simplified Arabic" pitchFamily="18" charset="-78"/>
              </a:rPr>
              <a:t>والأخلاق والمنفعة</a:t>
            </a:r>
            <a:r>
              <a:rPr lang="ar-SA" sz="2800" dirty="0">
                <a:latin typeface="Simplified Arabic" pitchFamily="18" charset="-78"/>
                <a:cs typeface="Simplified Arabic" pitchFamily="18" charset="-78"/>
              </a:rPr>
              <a:t>.</a:t>
            </a:r>
            <a:endParaRPr lang="en-US" sz="2800" dirty="0">
              <a:latin typeface="Simplified Arabic" pitchFamily="18" charset="-78"/>
              <a:cs typeface="Simplified Arabic" pitchFamily="18" charset="-78"/>
            </a:endParaRPr>
          </a:p>
          <a:p>
            <a:pPr algn="just"/>
            <a:r>
              <a:rPr lang="ar-IQ" sz="2800" dirty="0" smtClean="0">
                <a:latin typeface="Simplified Arabic" pitchFamily="18" charset="-78"/>
                <a:cs typeface="Simplified Arabic" pitchFamily="18" charset="-78"/>
              </a:rPr>
              <a:t>اما </a:t>
            </a:r>
            <a:r>
              <a:rPr lang="ar-SA" sz="2800" dirty="0" smtClean="0">
                <a:latin typeface="Simplified Arabic" pitchFamily="18" charset="-78"/>
                <a:cs typeface="Simplified Arabic" pitchFamily="18" charset="-78"/>
              </a:rPr>
              <a:t>جان </a:t>
            </a:r>
            <a:r>
              <a:rPr lang="ar-SA" sz="2800" dirty="0">
                <a:latin typeface="Simplified Arabic" pitchFamily="18" charset="-78"/>
                <a:cs typeface="Simplified Arabic" pitchFamily="18" charset="-78"/>
              </a:rPr>
              <a:t>جاك روسو </a:t>
            </a:r>
            <a:r>
              <a:rPr lang="en-US" sz="2800" dirty="0" smtClean="0">
                <a:latin typeface="Simplified Arabic" pitchFamily="18" charset="-78"/>
                <a:cs typeface="Simplified Arabic" pitchFamily="18" charset="-78"/>
              </a:rPr>
              <a:t>1712-1788</a:t>
            </a:r>
            <a:r>
              <a:rPr lang="ar-SA" sz="2800" dirty="0" smtClean="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تناول </a:t>
            </a:r>
            <a:r>
              <a:rPr lang="ar-SA" sz="2800" dirty="0" smtClean="0">
                <a:latin typeface="Simplified Arabic" pitchFamily="18" charset="-78"/>
                <a:cs typeface="Simplified Arabic" pitchFamily="18" charset="-78"/>
              </a:rPr>
              <a:t>التدريس </a:t>
            </a:r>
            <a:r>
              <a:rPr lang="ar-SA" sz="2800" dirty="0">
                <a:latin typeface="Simplified Arabic" pitchFamily="18" charset="-78"/>
                <a:cs typeface="Simplified Arabic" pitchFamily="18" charset="-78"/>
              </a:rPr>
              <a:t>من خلال نظريته الطبيعية التي تدعو إلى اخذ الطفل بما يوافق ميوله و طبائعه و تشجيع غرائزه </a:t>
            </a:r>
            <a:r>
              <a:rPr lang="ar-SA" sz="2800" dirty="0" smtClean="0">
                <a:latin typeface="Simplified Arabic" pitchFamily="18" charset="-78"/>
                <a:cs typeface="Simplified Arabic" pitchFamily="18" charset="-78"/>
              </a:rPr>
              <a:t>وإفساح </a:t>
            </a:r>
            <a:r>
              <a:rPr lang="ar-SA" sz="2800" dirty="0">
                <a:latin typeface="Simplified Arabic" pitchFamily="18" charset="-78"/>
                <a:cs typeface="Simplified Arabic" pitchFamily="18" charset="-78"/>
              </a:rPr>
              <a:t>المجال لنموها، </a:t>
            </a:r>
            <a:r>
              <a:rPr lang="ar-SA" sz="2800" dirty="0" smtClean="0">
                <a:latin typeface="Simplified Arabic" pitchFamily="18" charset="-78"/>
                <a:cs typeface="Simplified Arabic" pitchFamily="18" charset="-78"/>
              </a:rPr>
              <a:t>والعمل </a:t>
            </a:r>
            <a:r>
              <a:rPr lang="ar-SA" sz="2800" dirty="0">
                <a:latin typeface="Simplified Arabic" pitchFamily="18" charset="-78"/>
                <a:cs typeface="Simplified Arabic" pitchFamily="18" charset="-78"/>
              </a:rPr>
              <a:t>على تقوية صلة الشيء بالطبيعة، </a:t>
            </a:r>
            <a:r>
              <a:rPr lang="ar-SA" sz="2800" dirty="0" smtClean="0">
                <a:latin typeface="Simplified Arabic" pitchFamily="18" charset="-78"/>
                <a:cs typeface="Simplified Arabic" pitchFamily="18" charset="-78"/>
              </a:rPr>
              <a:t>وقدأحدثت </a:t>
            </a:r>
            <a:r>
              <a:rPr lang="ar-SA" sz="2800" dirty="0">
                <a:latin typeface="Simplified Arabic" pitchFamily="18" charset="-78"/>
                <a:cs typeface="Simplified Arabic" pitchFamily="18" charset="-78"/>
              </a:rPr>
              <a:t>أفكاره المتصلة بطرائق التدريس ثورة في </a:t>
            </a:r>
            <a:r>
              <a:rPr lang="ar-SA" sz="2800" dirty="0" smtClean="0">
                <a:latin typeface="Simplified Arabic" pitchFamily="18" charset="-78"/>
                <a:cs typeface="Simplified Arabic" pitchFamily="18" charset="-78"/>
              </a:rPr>
              <a:t>الفكرالتربوي </a:t>
            </a:r>
            <a:r>
              <a:rPr lang="ar-SA" sz="2800" dirty="0">
                <a:latin typeface="Simplified Arabic" pitchFamily="18" charset="-78"/>
                <a:cs typeface="Simplified Arabic" pitchFamily="18" charset="-78"/>
              </a:rPr>
              <a:t>و النفسي لا تزال آثارها قائمة حتى اليوم.</a:t>
            </a:r>
            <a:endParaRPr lang="en-US" sz="2800" dirty="0">
              <a:latin typeface="Simplified Arabic" pitchFamily="18" charset="-78"/>
              <a:cs typeface="Simplified Arabic" pitchFamily="18" charset="-78"/>
            </a:endParaRPr>
          </a:p>
          <a:p>
            <a:endParaRPr lang="ar-IQ" dirty="0"/>
          </a:p>
        </p:txBody>
      </p:sp>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329642" cy="5697559"/>
          </a:xfrm>
        </p:spPr>
        <p:style>
          <a:lnRef idx="3">
            <a:schemeClr val="lt1"/>
          </a:lnRef>
          <a:fillRef idx="1">
            <a:schemeClr val="accent4"/>
          </a:fillRef>
          <a:effectRef idx="1">
            <a:schemeClr val="accent4"/>
          </a:effectRef>
          <a:fontRef idx="minor">
            <a:schemeClr val="lt1"/>
          </a:fontRef>
        </p:style>
        <p:txBody>
          <a:bodyPr>
            <a:normAutofit lnSpcReduction="10000"/>
          </a:bodyPr>
          <a:lstStyle/>
          <a:p>
            <a:pPr algn="just"/>
            <a:r>
              <a:rPr lang="ar-SA" sz="3000" dirty="0" smtClean="0">
                <a:latin typeface="Simplified Arabic" pitchFamily="18" charset="-78"/>
                <a:cs typeface="Simplified Arabic" pitchFamily="18" charset="-78"/>
              </a:rPr>
              <a:t>بستالوزي </a:t>
            </a:r>
            <a:r>
              <a:rPr lang="en-US" sz="3000" dirty="0" smtClean="0">
                <a:latin typeface="Simplified Arabic" pitchFamily="18" charset="-78"/>
                <a:cs typeface="Simplified Arabic" pitchFamily="18" charset="-78"/>
              </a:rPr>
              <a:t>1746-1827</a:t>
            </a:r>
            <a:r>
              <a:rPr lang="ar-SA" sz="3000" dirty="0" smtClean="0">
                <a:latin typeface="Simplified Arabic" pitchFamily="18" charset="-78"/>
                <a:cs typeface="Simplified Arabic" pitchFamily="18" charset="-78"/>
              </a:rPr>
              <a:t> اقترح </a:t>
            </a:r>
            <a:r>
              <a:rPr lang="ar-SA" sz="3000" dirty="0">
                <a:latin typeface="Simplified Arabic" pitchFamily="18" charset="-78"/>
                <a:cs typeface="Simplified Arabic" pitchFamily="18" charset="-78"/>
              </a:rPr>
              <a:t>مجموعة من المبادئ التدريسية تقوم على الحدس </a:t>
            </a:r>
            <a:r>
              <a:rPr lang="ar-SA" sz="3000" dirty="0" smtClean="0">
                <a:latin typeface="Simplified Arabic" pitchFamily="18" charset="-78"/>
                <a:cs typeface="Simplified Arabic" pitchFamily="18" charset="-78"/>
              </a:rPr>
              <a:t>وإضفاء </a:t>
            </a:r>
            <a:r>
              <a:rPr lang="ar-SA" sz="3000" dirty="0">
                <a:latin typeface="Simplified Arabic" pitchFamily="18" charset="-78"/>
                <a:cs typeface="Simplified Arabic" pitchFamily="18" charset="-78"/>
              </a:rPr>
              <a:t>المعنى على الكلمات , </a:t>
            </a:r>
            <a:r>
              <a:rPr lang="ar-SA" sz="3000" dirty="0" smtClean="0">
                <a:latin typeface="Simplified Arabic" pitchFamily="18" charset="-78"/>
                <a:cs typeface="Simplified Arabic" pitchFamily="18" charset="-78"/>
              </a:rPr>
              <a:t>والبدء </a:t>
            </a:r>
            <a:r>
              <a:rPr lang="ar-SA" sz="3000" dirty="0">
                <a:latin typeface="Simplified Arabic" pitchFamily="18" charset="-78"/>
                <a:cs typeface="Simplified Arabic" pitchFamily="18" charset="-78"/>
              </a:rPr>
              <a:t>بالمدركات الحسية </a:t>
            </a:r>
            <a:r>
              <a:rPr lang="ar-SA" sz="3000" dirty="0" smtClean="0">
                <a:latin typeface="Simplified Arabic" pitchFamily="18" charset="-78"/>
                <a:cs typeface="Simplified Arabic" pitchFamily="18" charset="-78"/>
              </a:rPr>
              <a:t>والانتقال </a:t>
            </a:r>
            <a:r>
              <a:rPr lang="ar-SA" sz="3000" dirty="0">
                <a:latin typeface="Simplified Arabic" pitchFamily="18" charset="-78"/>
                <a:cs typeface="Simplified Arabic" pitchFamily="18" charset="-78"/>
              </a:rPr>
              <a:t>من البسيط إلى المركب ومن العام إلى </a:t>
            </a:r>
            <a:r>
              <a:rPr lang="ar-SA" sz="3000" dirty="0" smtClean="0">
                <a:latin typeface="Simplified Arabic" pitchFamily="18" charset="-78"/>
                <a:cs typeface="Simplified Arabic" pitchFamily="18" charset="-78"/>
              </a:rPr>
              <a:t>الخاص</a:t>
            </a:r>
            <a:r>
              <a:rPr lang="ar-IQ" sz="3000" dirty="0" smtClean="0">
                <a:latin typeface="Simplified Arabic" pitchFamily="18" charset="-78"/>
                <a:cs typeface="Simplified Arabic" pitchFamily="18" charset="-78"/>
              </a:rPr>
              <a:t> </a:t>
            </a:r>
            <a:r>
              <a:rPr lang="ar-SA" sz="3000" dirty="0" smtClean="0">
                <a:latin typeface="Simplified Arabic" pitchFamily="18" charset="-78"/>
                <a:cs typeface="Simplified Arabic" pitchFamily="18" charset="-78"/>
              </a:rPr>
              <a:t>ومن </a:t>
            </a:r>
            <a:r>
              <a:rPr lang="ar-SA" sz="3000" dirty="0">
                <a:latin typeface="Simplified Arabic" pitchFamily="18" charset="-78"/>
                <a:cs typeface="Simplified Arabic" pitchFamily="18" charset="-78"/>
              </a:rPr>
              <a:t>المعلوم إلى المجهول </a:t>
            </a:r>
            <a:r>
              <a:rPr lang="ar-SA" sz="3000" dirty="0" smtClean="0">
                <a:latin typeface="Simplified Arabic" pitchFamily="18" charset="-78"/>
                <a:cs typeface="Simplified Arabic" pitchFamily="18" charset="-78"/>
              </a:rPr>
              <a:t>وغيرها </a:t>
            </a:r>
            <a:r>
              <a:rPr lang="ar-SA" sz="3000" dirty="0">
                <a:latin typeface="Simplified Arabic" pitchFamily="18" charset="-78"/>
                <a:cs typeface="Simplified Arabic" pitchFamily="18" charset="-78"/>
              </a:rPr>
              <a:t>من المبادئ التي لا يزال معترفا بها حتى </a:t>
            </a:r>
            <a:r>
              <a:rPr lang="ar-SA" sz="3000" dirty="0" smtClean="0">
                <a:latin typeface="Simplified Arabic" pitchFamily="18" charset="-78"/>
                <a:cs typeface="Simplified Arabic" pitchFamily="18" charset="-78"/>
              </a:rPr>
              <a:t>اليوم</a:t>
            </a:r>
            <a:endParaRPr lang="en-US" sz="3000" dirty="0">
              <a:latin typeface="Simplified Arabic" pitchFamily="18" charset="-78"/>
              <a:cs typeface="Simplified Arabic" pitchFamily="18" charset="-78"/>
            </a:endParaRPr>
          </a:p>
          <a:p>
            <a:pPr algn="just"/>
            <a:r>
              <a:rPr lang="ar-SA" sz="3000" dirty="0">
                <a:latin typeface="Simplified Arabic" pitchFamily="18" charset="-78"/>
                <a:cs typeface="Simplified Arabic" pitchFamily="18" charset="-78"/>
              </a:rPr>
              <a:t>  </a:t>
            </a:r>
            <a:r>
              <a:rPr lang="ar-SA" sz="3000" dirty="0" smtClean="0">
                <a:latin typeface="Simplified Arabic" pitchFamily="18" charset="-78"/>
                <a:cs typeface="Simplified Arabic" pitchFamily="18" charset="-78"/>
              </a:rPr>
              <a:t>جان </a:t>
            </a:r>
            <a:r>
              <a:rPr lang="ar-SA" sz="3000" dirty="0">
                <a:latin typeface="Simplified Arabic" pitchFamily="18" charset="-78"/>
                <a:cs typeface="Simplified Arabic" pitchFamily="18" charset="-78"/>
              </a:rPr>
              <a:t>فريدريك هربارت  </a:t>
            </a:r>
            <a:r>
              <a:rPr lang="en-US" sz="3000" dirty="0" smtClean="0">
                <a:latin typeface="Simplified Arabic" pitchFamily="18" charset="-78"/>
                <a:cs typeface="Simplified Arabic" pitchFamily="18" charset="-78"/>
              </a:rPr>
              <a:t>1776-1841</a:t>
            </a:r>
            <a:r>
              <a:rPr lang="ar-SA" sz="3000" dirty="0" smtClean="0">
                <a:latin typeface="Simplified Arabic" pitchFamily="18" charset="-78"/>
                <a:cs typeface="Simplified Arabic" pitchFamily="18" charset="-78"/>
              </a:rPr>
              <a:t> </a:t>
            </a:r>
            <a:r>
              <a:rPr lang="ar-IQ" sz="3000" dirty="0" smtClean="0">
                <a:latin typeface="Simplified Arabic" pitchFamily="18" charset="-78"/>
                <a:cs typeface="Simplified Arabic" pitchFamily="18" charset="-78"/>
              </a:rPr>
              <a:t>يرى </a:t>
            </a:r>
            <a:r>
              <a:rPr lang="ar-SA" sz="3000" dirty="0" smtClean="0">
                <a:latin typeface="Simplified Arabic" pitchFamily="18" charset="-78"/>
                <a:cs typeface="Simplified Arabic" pitchFamily="18" charset="-78"/>
              </a:rPr>
              <a:t>أن </a:t>
            </a:r>
            <a:r>
              <a:rPr lang="ar-SA" sz="3000" dirty="0">
                <a:latin typeface="Simplified Arabic" pitchFamily="18" charset="-78"/>
                <a:cs typeface="Simplified Arabic" pitchFamily="18" charset="-78"/>
              </a:rPr>
              <a:t>التعليم الصحيح يقوم على عمليتين أساسيتين هما : عملية </a:t>
            </a:r>
            <a:r>
              <a:rPr lang="ar-SA" sz="3000" dirty="0" smtClean="0">
                <a:latin typeface="Simplified Arabic" pitchFamily="18" charset="-78"/>
                <a:cs typeface="Simplified Arabic" pitchFamily="18" charset="-78"/>
              </a:rPr>
              <a:t>امتصاص</a:t>
            </a:r>
            <a:r>
              <a:rPr lang="ar-SA" sz="3000" dirty="0">
                <a:latin typeface="Simplified Arabic" pitchFamily="18" charset="-78"/>
                <a:cs typeface="Simplified Arabic" pitchFamily="18" charset="-78"/>
              </a:rPr>
              <a:t> </a:t>
            </a:r>
            <a:r>
              <a:rPr lang="ar-SA" sz="3000" dirty="0" smtClean="0">
                <a:latin typeface="Simplified Arabic" pitchFamily="18" charset="-78"/>
                <a:cs typeface="Simplified Arabic" pitchFamily="18" charset="-78"/>
              </a:rPr>
              <a:t>واستيعاب </a:t>
            </a:r>
            <a:r>
              <a:rPr lang="ar-SA" sz="3000" dirty="0">
                <a:latin typeface="Simplified Arabic" pitchFamily="18" charset="-78"/>
                <a:cs typeface="Simplified Arabic" pitchFamily="18" charset="-78"/>
              </a:rPr>
              <a:t>الأفكار المراد تعلمها , </a:t>
            </a:r>
            <a:r>
              <a:rPr lang="ar-SA" sz="3000" dirty="0" smtClean="0">
                <a:latin typeface="Simplified Arabic" pitchFamily="18" charset="-78"/>
                <a:cs typeface="Simplified Arabic" pitchFamily="18" charset="-78"/>
              </a:rPr>
              <a:t>وعملية </a:t>
            </a:r>
            <a:r>
              <a:rPr lang="ar-SA" sz="3000" dirty="0">
                <a:latin typeface="Simplified Arabic" pitchFamily="18" charset="-78"/>
                <a:cs typeface="Simplified Arabic" pitchFamily="18" charset="-78"/>
              </a:rPr>
              <a:t>انعكاس </a:t>
            </a:r>
            <a:r>
              <a:rPr lang="ar-SA" sz="3000" dirty="0" smtClean="0">
                <a:latin typeface="Simplified Arabic" pitchFamily="18" charset="-78"/>
                <a:cs typeface="Simplified Arabic" pitchFamily="18" charset="-78"/>
              </a:rPr>
              <a:t>وربط </a:t>
            </a:r>
            <a:r>
              <a:rPr lang="ar-SA" sz="3000" dirty="0">
                <a:latin typeface="Simplified Arabic" pitchFamily="18" charset="-78"/>
                <a:cs typeface="Simplified Arabic" pitchFamily="18" charset="-78"/>
              </a:rPr>
              <a:t>الأفكار التي </a:t>
            </a:r>
            <a:r>
              <a:rPr lang="ar-SA" sz="3000" dirty="0" smtClean="0">
                <a:latin typeface="Simplified Arabic" pitchFamily="18" charset="-78"/>
                <a:cs typeface="Simplified Arabic" pitchFamily="18" charset="-78"/>
              </a:rPr>
              <a:t>تم </a:t>
            </a:r>
            <a:r>
              <a:rPr lang="ar-SA" sz="3000" dirty="0">
                <a:latin typeface="Simplified Arabic" pitchFamily="18" charset="-78"/>
                <a:cs typeface="Simplified Arabic" pitchFamily="18" charset="-78"/>
              </a:rPr>
              <a:t>استيعابها بالأفكار </a:t>
            </a:r>
            <a:r>
              <a:rPr lang="ar-SA" sz="3000" dirty="0" smtClean="0">
                <a:latin typeface="Simplified Arabic" pitchFamily="18" charset="-78"/>
                <a:cs typeface="Simplified Arabic" pitchFamily="18" charset="-78"/>
              </a:rPr>
              <a:t>والمحتويات </a:t>
            </a:r>
            <a:r>
              <a:rPr lang="ar-SA" sz="3000" dirty="0">
                <a:latin typeface="Simplified Arabic" pitchFamily="18" charset="-78"/>
                <a:cs typeface="Simplified Arabic" pitchFamily="18" charset="-78"/>
              </a:rPr>
              <a:t>الأخرى الموجودة في العقل , </a:t>
            </a:r>
            <a:r>
              <a:rPr lang="ar-SA" sz="3000" dirty="0" smtClean="0">
                <a:latin typeface="Simplified Arabic" pitchFamily="18" charset="-78"/>
                <a:cs typeface="Simplified Arabic" pitchFamily="18" charset="-78"/>
              </a:rPr>
              <a:t>وأن </a:t>
            </a:r>
            <a:r>
              <a:rPr lang="ar-SA" sz="3000" dirty="0">
                <a:latin typeface="Simplified Arabic" pitchFamily="18" charset="-78"/>
                <a:cs typeface="Simplified Arabic" pitchFamily="18" charset="-78"/>
              </a:rPr>
              <a:t>مهمة المدرس مساعدة التلميذ على القيام بهاتين العمليتين </a:t>
            </a:r>
            <a:r>
              <a:rPr lang="ar-SA" sz="3000" dirty="0" smtClean="0">
                <a:latin typeface="Simplified Arabic" pitchFamily="18" charset="-78"/>
                <a:cs typeface="Simplified Arabic" pitchFamily="18" charset="-78"/>
              </a:rPr>
              <a:t>وحدد </a:t>
            </a:r>
            <a:r>
              <a:rPr lang="ar-SA" sz="3000" dirty="0">
                <a:latin typeface="Simplified Arabic" pitchFamily="18" charset="-78"/>
                <a:cs typeface="Simplified Arabic" pitchFamily="18" charset="-78"/>
              </a:rPr>
              <a:t>بذلك أربع خطوات للتدريس طورها تلاميذه إلى خمس خطوات </a:t>
            </a:r>
            <a:r>
              <a:rPr lang="ar-SA" sz="3000" dirty="0" smtClean="0">
                <a:latin typeface="Simplified Arabic" pitchFamily="18" charset="-78"/>
                <a:cs typeface="Simplified Arabic" pitchFamily="18" charset="-78"/>
              </a:rPr>
              <a:t>وهي </a:t>
            </a:r>
            <a:r>
              <a:rPr lang="ar-SA" sz="3000" dirty="0">
                <a:latin typeface="Simplified Arabic" pitchFamily="18" charset="-78"/>
                <a:cs typeface="Simplified Arabic" pitchFamily="18" charset="-78"/>
              </a:rPr>
              <a:t>: التمهيد </a:t>
            </a:r>
            <a:r>
              <a:rPr lang="ar-SA" sz="3000" dirty="0" smtClean="0">
                <a:latin typeface="Simplified Arabic" pitchFamily="18" charset="-78"/>
                <a:cs typeface="Simplified Arabic" pitchFamily="18" charset="-78"/>
              </a:rPr>
              <a:t>والعرض </a:t>
            </a:r>
            <a:r>
              <a:rPr lang="ar-SA" sz="3000" dirty="0">
                <a:latin typeface="Simplified Arabic" pitchFamily="18" charset="-78"/>
                <a:cs typeface="Simplified Arabic" pitchFamily="18" charset="-78"/>
              </a:rPr>
              <a:t>, </a:t>
            </a:r>
            <a:r>
              <a:rPr lang="ar-SA" sz="3000" dirty="0" smtClean="0">
                <a:latin typeface="Simplified Arabic" pitchFamily="18" charset="-78"/>
                <a:cs typeface="Simplified Arabic" pitchFamily="18" charset="-78"/>
              </a:rPr>
              <a:t>والربط والتعميم والتطبيق </a:t>
            </a:r>
            <a:r>
              <a:rPr lang="ar-SA" sz="3000" dirty="0">
                <a:latin typeface="Simplified Arabic" pitchFamily="18" charset="-78"/>
                <a:cs typeface="Simplified Arabic" pitchFamily="18" charset="-78"/>
              </a:rPr>
              <a:t>و التي لا يزال التدريس يقوم عليها حتى اليوم </a:t>
            </a:r>
            <a:r>
              <a:rPr lang="ar-SA" dirty="0"/>
              <a:t>. </a:t>
            </a:r>
            <a:endParaRPr lang="en-US" dirty="0"/>
          </a:p>
          <a:p>
            <a:endParaRPr lang="ar-IQ" dirty="0"/>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329642" cy="5697559"/>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SA" sz="2600" dirty="0" smtClean="0">
                <a:latin typeface="Simplified Arabic" pitchFamily="18" charset="-78"/>
                <a:cs typeface="Simplified Arabic" pitchFamily="18" charset="-78"/>
              </a:rPr>
              <a:t>اهتم </a:t>
            </a:r>
            <a:r>
              <a:rPr lang="ar-SA" sz="2600" dirty="0">
                <a:latin typeface="Simplified Arabic" pitchFamily="18" charset="-78"/>
                <a:cs typeface="Simplified Arabic" pitchFamily="18" charset="-78"/>
              </a:rPr>
              <a:t>فروبل </a:t>
            </a:r>
            <a:r>
              <a:rPr lang="en-US" sz="2600" dirty="0" smtClean="0">
                <a:latin typeface="Simplified Arabic" pitchFamily="18" charset="-78"/>
                <a:cs typeface="Simplified Arabic" pitchFamily="18" charset="-78"/>
              </a:rPr>
              <a:t>1782-1852</a:t>
            </a:r>
            <a:r>
              <a:rPr lang="ar-SA" sz="2600" dirty="0" smtClean="0">
                <a:latin typeface="Simplified Arabic" pitchFamily="18" charset="-78"/>
                <a:cs typeface="Simplified Arabic" pitchFamily="18" charset="-78"/>
              </a:rPr>
              <a:t> </a:t>
            </a:r>
            <a:r>
              <a:rPr lang="ar-SA" sz="2600" dirty="0">
                <a:latin typeface="Simplified Arabic" pitchFamily="18" charset="-78"/>
                <a:cs typeface="Simplified Arabic" pitchFamily="18" charset="-78"/>
              </a:rPr>
              <a:t>بالتدريس </a:t>
            </a:r>
            <a:r>
              <a:rPr lang="ar-SA" sz="2600" dirty="0" smtClean="0">
                <a:latin typeface="Simplified Arabic" pitchFamily="18" charset="-78"/>
                <a:cs typeface="Simplified Arabic" pitchFamily="18" charset="-78"/>
              </a:rPr>
              <a:t>ودعا </a:t>
            </a:r>
            <a:r>
              <a:rPr lang="ar-SA" sz="2600" dirty="0">
                <a:latin typeface="Simplified Arabic" pitchFamily="18" charset="-78"/>
                <a:cs typeface="Simplified Arabic" pitchFamily="18" charset="-78"/>
              </a:rPr>
              <a:t>إلى طريقة تقوم على تأكيد مبدأ الحرية الموجهة و الاختيار بدلا من القسر </a:t>
            </a:r>
            <a:r>
              <a:rPr lang="ar-SA" sz="2600" dirty="0" smtClean="0">
                <a:latin typeface="Simplified Arabic" pitchFamily="18" charset="-78"/>
                <a:cs typeface="Simplified Arabic" pitchFamily="18" charset="-78"/>
              </a:rPr>
              <a:t>والمحاكاة </a:t>
            </a:r>
            <a:r>
              <a:rPr lang="ar-SA" sz="2600" dirty="0">
                <a:latin typeface="Simplified Arabic" pitchFamily="18" charset="-78"/>
                <a:cs typeface="Simplified Arabic" pitchFamily="18" charset="-78"/>
              </a:rPr>
              <a:t>و التقليد لرغبات الكبار, </a:t>
            </a:r>
            <a:r>
              <a:rPr lang="ar-SA" sz="2600" dirty="0" smtClean="0">
                <a:latin typeface="Simplified Arabic" pitchFamily="18" charset="-78"/>
                <a:cs typeface="Simplified Arabic" pitchFamily="18" charset="-78"/>
              </a:rPr>
              <a:t>ومبدأ </a:t>
            </a:r>
            <a:r>
              <a:rPr lang="ar-SA" sz="2600" dirty="0">
                <a:latin typeface="Simplified Arabic" pitchFamily="18" charset="-78"/>
                <a:cs typeface="Simplified Arabic" pitchFamily="18" charset="-78"/>
              </a:rPr>
              <a:t>التعلم عن طريق الخبرة و العمل </a:t>
            </a:r>
            <a:r>
              <a:rPr lang="ar-SA" sz="2600" dirty="0" smtClean="0">
                <a:latin typeface="Simplified Arabic" pitchFamily="18" charset="-78"/>
                <a:cs typeface="Simplified Arabic" pitchFamily="18" charset="-78"/>
              </a:rPr>
              <a:t>والحياة </a:t>
            </a:r>
            <a:r>
              <a:rPr lang="ar-SA" sz="2600" dirty="0">
                <a:latin typeface="Simplified Arabic" pitchFamily="18" charset="-78"/>
                <a:cs typeface="Simplified Arabic" pitchFamily="18" charset="-78"/>
              </a:rPr>
              <a:t>النشطة, </a:t>
            </a:r>
            <a:r>
              <a:rPr lang="ar-SA" sz="2600" dirty="0" smtClean="0">
                <a:latin typeface="Simplified Arabic" pitchFamily="18" charset="-78"/>
                <a:cs typeface="Simplified Arabic" pitchFamily="18" charset="-78"/>
              </a:rPr>
              <a:t>ومبدأ </a:t>
            </a:r>
            <a:r>
              <a:rPr lang="ar-SA" sz="2600" dirty="0">
                <a:latin typeface="Simplified Arabic" pitchFamily="18" charset="-78"/>
                <a:cs typeface="Simplified Arabic" pitchFamily="18" charset="-78"/>
              </a:rPr>
              <a:t>التطبيق العملي لكل معرفة يتحصل عليها الطفل, </a:t>
            </a:r>
            <a:r>
              <a:rPr lang="ar-SA" sz="2600" dirty="0" smtClean="0">
                <a:latin typeface="Simplified Arabic" pitchFamily="18" charset="-78"/>
                <a:cs typeface="Simplified Arabic" pitchFamily="18" charset="-78"/>
              </a:rPr>
              <a:t>ومـبـدأ </a:t>
            </a:r>
            <a:r>
              <a:rPr lang="ar-SA" sz="2600" dirty="0">
                <a:latin typeface="Simplified Arabic" pitchFamily="18" charset="-78"/>
                <a:cs typeface="Simplified Arabic" pitchFamily="18" charset="-78"/>
              </a:rPr>
              <a:t>الإعتمـاد علــى الميـول و الدوافــع الداخلــية و الإعــلاء مـن شأن اللعب   </a:t>
            </a:r>
            <a:r>
              <a:rPr lang="ar-SA" sz="2600" dirty="0" smtClean="0">
                <a:latin typeface="Simplified Arabic" pitchFamily="18" charset="-78"/>
                <a:cs typeface="Simplified Arabic" pitchFamily="18" charset="-78"/>
              </a:rPr>
              <a:t>.</a:t>
            </a:r>
            <a:r>
              <a:rPr lang="ar-SA" sz="2600" dirty="0">
                <a:latin typeface="Simplified Arabic" pitchFamily="18" charset="-78"/>
                <a:cs typeface="Simplified Arabic" pitchFamily="18" charset="-78"/>
              </a:rPr>
              <a:t>  </a:t>
            </a:r>
            <a:endParaRPr lang="en-US" sz="2600" dirty="0">
              <a:latin typeface="Simplified Arabic" pitchFamily="18" charset="-78"/>
              <a:cs typeface="Simplified Arabic" pitchFamily="18" charset="-78"/>
            </a:endParaRPr>
          </a:p>
          <a:p>
            <a:pPr algn="just"/>
            <a:r>
              <a:rPr lang="ar-SA" sz="2600" dirty="0">
                <a:latin typeface="Simplified Arabic" pitchFamily="18" charset="-78"/>
                <a:cs typeface="Simplified Arabic" pitchFamily="18" charset="-78"/>
              </a:rPr>
              <a:t>كما اهتم هربرت سبنسر </a:t>
            </a:r>
            <a:r>
              <a:rPr lang="en-US" sz="2600" dirty="0" smtClean="0">
                <a:latin typeface="Simplified Arabic" pitchFamily="18" charset="-78"/>
                <a:cs typeface="Simplified Arabic" pitchFamily="18" charset="-78"/>
              </a:rPr>
              <a:t>1820-1903</a:t>
            </a:r>
            <a:r>
              <a:rPr lang="ar-SA" sz="2600" dirty="0" smtClean="0">
                <a:latin typeface="Simplified Arabic" pitchFamily="18" charset="-78"/>
                <a:cs typeface="Simplified Arabic" pitchFamily="18" charset="-78"/>
              </a:rPr>
              <a:t> </a:t>
            </a:r>
            <a:r>
              <a:rPr lang="ar-SA" sz="2600" dirty="0">
                <a:latin typeface="Simplified Arabic" pitchFamily="18" charset="-78"/>
                <a:cs typeface="Simplified Arabic" pitchFamily="18" charset="-78"/>
              </a:rPr>
              <a:t>بالتدريس </a:t>
            </a:r>
            <a:r>
              <a:rPr lang="ar-SA" sz="2600" dirty="0" smtClean="0">
                <a:latin typeface="Simplified Arabic" pitchFamily="18" charset="-78"/>
                <a:cs typeface="Simplified Arabic" pitchFamily="18" charset="-78"/>
              </a:rPr>
              <a:t>ونادى </a:t>
            </a:r>
            <a:r>
              <a:rPr lang="ar-SA" sz="2600" dirty="0">
                <a:latin typeface="Simplified Arabic" pitchFamily="18" charset="-78"/>
                <a:cs typeface="Simplified Arabic" pitchFamily="18" charset="-78"/>
              </a:rPr>
              <a:t>بضرورة قيادة الأطفال ليقوموا باستفساراتهم </a:t>
            </a:r>
            <a:r>
              <a:rPr lang="ar-SA" sz="2600" dirty="0" smtClean="0">
                <a:latin typeface="Simplified Arabic" pitchFamily="18" charset="-78"/>
                <a:cs typeface="Simplified Arabic" pitchFamily="18" charset="-78"/>
              </a:rPr>
              <a:t>ويستخلصوا </a:t>
            </a:r>
            <a:r>
              <a:rPr lang="ar-SA" sz="2600" dirty="0">
                <a:latin typeface="Simplified Arabic" pitchFamily="18" charset="-78"/>
                <a:cs typeface="Simplified Arabic" pitchFamily="18" charset="-78"/>
              </a:rPr>
              <a:t>استنتاجاتهم </a:t>
            </a:r>
            <a:r>
              <a:rPr lang="ar-SA" sz="2600" dirty="0" smtClean="0">
                <a:latin typeface="Simplified Arabic" pitchFamily="18" charset="-78"/>
                <a:cs typeface="Simplified Arabic" pitchFamily="18" charset="-78"/>
              </a:rPr>
              <a:t>وإمدادهم </a:t>
            </a:r>
            <a:r>
              <a:rPr lang="ar-SA" sz="2600" dirty="0">
                <a:latin typeface="Simplified Arabic" pitchFamily="18" charset="-78"/>
                <a:cs typeface="Simplified Arabic" pitchFamily="18" charset="-78"/>
              </a:rPr>
              <a:t>بأقل ما يمكن من المعلومات </a:t>
            </a:r>
            <a:r>
              <a:rPr lang="ar-SA" sz="2600" dirty="0" smtClean="0">
                <a:latin typeface="Simplified Arabic" pitchFamily="18" charset="-78"/>
                <a:cs typeface="Simplified Arabic" pitchFamily="18" charset="-78"/>
              </a:rPr>
              <a:t>وتشجيعهم </a:t>
            </a:r>
            <a:r>
              <a:rPr lang="ar-SA" sz="2600" dirty="0">
                <a:latin typeface="Simplified Arabic" pitchFamily="18" charset="-78"/>
                <a:cs typeface="Simplified Arabic" pitchFamily="18" charset="-78"/>
              </a:rPr>
              <a:t>ليكتشفوا </a:t>
            </a:r>
            <a:r>
              <a:rPr lang="ar-SA" sz="2600" dirty="0" smtClean="0">
                <a:latin typeface="Simplified Arabic" pitchFamily="18" charset="-78"/>
                <a:cs typeface="Simplified Arabic" pitchFamily="18" charset="-78"/>
              </a:rPr>
              <a:t>قدرمايستطيعون </a:t>
            </a:r>
            <a:r>
              <a:rPr lang="ar-SA" sz="2600" dirty="0">
                <a:latin typeface="Simplified Arabic" pitchFamily="18" charset="-78"/>
                <a:cs typeface="Simplified Arabic" pitchFamily="18" charset="-78"/>
              </a:rPr>
              <a:t>باتباع الطريقة الاستقرائية التي تسير من استقصاء الحقائق الخاصة </a:t>
            </a:r>
            <a:r>
              <a:rPr lang="ar-SA" sz="2600" dirty="0" smtClean="0">
                <a:latin typeface="Simplified Arabic" pitchFamily="18" charset="-78"/>
                <a:cs typeface="Simplified Arabic" pitchFamily="18" charset="-78"/>
              </a:rPr>
              <a:t>إلى </a:t>
            </a:r>
            <a:r>
              <a:rPr lang="ar-SA" sz="2600" dirty="0">
                <a:latin typeface="Simplified Arabic" pitchFamily="18" charset="-78"/>
                <a:cs typeface="Simplified Arabic" pitchFamily="18" charset="-78"/>
              </a:rPr>
              <a:t>استنتاج الحقائق العامة و استغلال النشاط الذاتي للمتعلم </a:t>
            </a:r>
            <a:r>
              <a:rPr lang="ar-SA" sz="2600" dirty="0" smtClean="0">
                <a:latin typeface="Simplified Arabic" pitchFamily="18" charset="-78"/>
                <a:cs typeface="Simplified Arabic" pitchFamily="18" charset="-78"/>
              </a:rPr>
              <a:t>وإعطائه </a:t>
            </a:r>
            <a:r>
              <a:rPr lang="ar-SA" sz="2600" dirty="0">
                <a:latin typeface="Simplified Arabic" pitchFamily="18" charset="-78"/>
                <a:cs typeface="Simplified Arabic" pitchFamily="18" charset="-78"/>
              </a:rPr>
              <a:t>أكبر قدر من الحرية </a:t>
            </a:r>
            <a:r>
              <a:rPr lang="ar-SA" sz="2600" dirty="0" smtClean="0">
                <a:latin typeface="Simplified Arabic" pitchFamily="18" charset="-78"/>
                <a:cs typeface="Simplified Arabic" pitchFamily="18" charset="-78"/>
              </a:rPr>
              <a:t>والتعلم </a:t>
            </a:r>
            <a:r>
              <a:rPr lang="ar-SA" sz="2600" dirty="0">
                <a:latin typeface="Simplified Arabic" pitchFamily="18" charset="-78"/>
                <a:cs typeface="Simplified Arabic" pitchFamily="18" charset="-78"/>
              </a:rPr>
              <a:t>عن طريق الخبرة. </a:t>
            </a:r>
            <a:endParaRPr lang="en-US" sz="2600" dirty="0">
              <a:latin typeface="Simplified Arabic" pitchFamily="18" charset="-78"/>
              <a:cs typeface="Simplified Arabic" pitchFamily="18" charset="-78"/>
            </a:endParaRPr>
          </a:p>
          <a:p>
            <a:endParaRPr lang="ar-IQ" dirty="0"/>
          </a:p>
        </p:txBody>
      </p:sp>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329642" cy="5840435"/>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SA" sz="2400" dirty="0" smtClean="0">
                <a:latin typeface="Simplified Arabic" pitchFamily="18" charset="-78"/>
                <a:cs typeface="Simplified Arabic" pitchFamily="18" charset="-78"/>
              </a:rPr>
              <a:t>اهتمت منتسوري </a:t>
            </a:r>
            <a:r>
              <a:rPr lang="en-US" sz="2400" dirty="0">
                <a:latin typeface="Simplified Arabic" pitchFamily="18" charset="-78"/>
                <a:cs typeface="Simplified Arabic" pitchFamily="18" charset="-78"/>
              </a:rPr>
              <a:t> </a:t>
            </a:r>
            <a:r>
              <a:rPr lang="en-US" sz="2400" dirty="0" smtClean="0">
                <a:latin typeface="Simplified Arabic" pitchFamily="18" charset="-78"/>
                <a:cs typeface="Simplified Arabic" pitchFamily="18" charset="-78"/>
              </a:rPr>
              <a:t>1870-1952</a:t>
            </a:r>
            <a:r>
              <a:rPr lang="ar-SA" sz="2400" dirty="0" smtClean="0">
                <a:latin typeface="Simplified Arabic" pitchFamily="18" charset="-78"/>
                <a:cs typeface="Simplified Arabic" pitchFamily="18" charset="-78"/>
              </a:rPr>
              <a:t> </a:t>
            </a:r>
            <a:r>
              <a:rPr lang="ar-SA" sz="2400" dirty="0">
                <a:latin typeface="Simplified Arabic" pitchFamily="18" charset="-78"/>
                <a:cs typeface="Simplified Arabic" pitchFamily="18" charset="-78"/>
              </a:rPr>
              <a:t>بالتدريس </a:t>
            </a:r>
            <a:r>
              <a:rPr lang="ar-SA" sz="2400" dirty="0" smtClean="0">
                <a:latin typeface="Simplified Arabic" pitchFamily="18" charset="-78"/>
                <a:cs typeface="Simplified Arabic" pitchFamily="18" charset="-78"/>
              </a:rPr>
              <a:t>ونادت </a:t>
            </a:r>
            <a:r>
              <a:rPr lang="ar-SA" sz="2400" dirty="0">
                <a:latin typeface="Simplified Arabic" pitchFamily="18" charset="-78"/>
                <a:cs typeface="Simplified Arabic" pitchFamily="18" charset="-78"/>
              </a:rPr>
              <a:t>بضرورة التلقائية </a:t>
            </a:r>
            <a:r>
              <a:rPr lang="ar-SA" sz="2400" dirty="0" smtClean="0">
                <a:latin typeface="Simplified Arabic" pitchFamily="18" charset="-78"/>
                <a:cs typeface="Simplified Arabic" pitchFamily="18" charset="-78"/>
              </a:rPr>
              <a:t>والاستقلال </a:t>
            </a:r>
            <a:r>
              <a:rPr lang="ar-SA" sz="2400" dirty="0">
                <a:latin typeface="Simplified Arabic" pitchFamily="18" charset="-78"/>
                <a:cs typeface="Simplified Arabic" pitchFamily="18" charset="-78"/>
              </a:rPr>
              <a:t>في التعلم و أهمية الحرية </a:t>
            </a:r>
            <a:r>
              <a:rPr lang="ar-SA" sz="2400" dirty="0" smtClean="0">
                <a:latin typeface="Simplified Arabic" pitchFamily="18" charset="-78"/>
                <a:cs typeface="Simplified Arabic" pitchFamily="18" charset="-78"/>
              </a:rPr>
              <a:t>والاختياروإعطاء </a:t>
            </a:r>
            <a:r>
              <a:rPr lang="ar-SA" sz="2400" dirty="0">
                <a:latin typeface="Simplified Arabic" pitchFamily="18" charset="-78"/>
                <a:cs typeface="Simplified Arabic" pitchFamily="18" charset="-78"/>
              </a:rPr>
              <a:t>الفرصة للطفل ليعمل و يتحرك و يبحث عن أسرار البيئة التي يعيش فيها بنفسه و بمجهوده الفردي . </a:t>
            </a:r>
            <a:r>
              <a:rPr lang="ar-SA" sz="2400" dirty="0" smtClean="0">
                <a:latin typeface="Simplified Arabic" pitchFamily="18" charset="-78"/>
                <a:cs typeface="Simplified Arabic" pitchFamily="18" charset="-78"/>
              </a:rPr>
              <a:t>وإن </a:t>
            </a:r>
            <a:r>
              <a:rPr lang="ar-SA" sz="2400" dirty="0">
                <a:latin typeface="Simplified Arabic" pitchFamily="18" charset="-78"/>
                <a:cs typeface="Simplified Arabic" pitchFamily="18" charset="-78"/>
              </a:rPr>
              <a:t>التربية يجب ألا تكون عملية نقل معلومات , بل يجب أن تأخذ طريقا آخر </a:t>
            </a:r>
            <a:r>
              <a:rPr lang="ar-SA" sz="2400" dirty="0" smtClean="0">
                <a:latin typeface="Simplified Arabic" pitchFamily="18" charset="-78"/>
                <a:cs typeface="Simplified Arabic" pitchFamily="18" charset="-78"/>
              </a:rPr>
              <a:t>وهوالسعي </a:t>
            </a:r>
            <a:r>
              <a:rPr lang="ar-SA" sz="2400" dirty="0">
                <a:latin typeface="Simplified Arabic" pitchFamily="18" charset="-78"/>
                <a:cs typeface="Simplified Arabic" pitchFamily="18" charset="-78"/>
              </a:rPr>
              <a:t>إلى إطلاق إمكانات الإنسان , فالتربية عملية طبيعية يمارسها الإنسان بصورة تلقائية </a:t>
            </a:r>
            <a:r>
              <a:rPr lang="ar-SA" sz="2400" dirty="0" smtClean="0">
                <a:latin typeface="Simplified Arabic" pitchFamily="18" charset="-78"/>
                <a:cs typeface="Simplified Arabic" pitchFamily="18" charset="-78"/>
              </a:rPr>
              <a:t>ولا </a:t>
            </a:r>
            <a:r>
              <a:rPr lang="ar-SA" sz="2400" dirty="0">
                <a:latin typeface="Simplified Arabic" pitchFamily="18" charset="-78"/>
                <a:cs typeface="Simplified Arabic" pitchFamily="18" charset="-78"/>
              </a:rPr>
              <a:t>يتم الحصول عليها بالاستماع للكلمات , بل بالخبرة الناتجة عن التعامل مع البيئة </a:t>
            </a:r>
            <a:r>
              <a:rPr lang="ar-SA" sz="2400" dirty="0" smtClean="0">
                <a:latin typeface="Simplified Arabic" pitchFamily="18" charset="-78"/>
                <a:cs typeface="Simplified Arabic" pitchFamily="18" charset="-78"/>
              </a:rPr>
              <a:t>.</a:t>
            </a:r>
            <a:endParaRPr lang="en-US" sz="2400" dirty="0">
              <a:latin typeface="Simplified Arabic" pitchFamily="18" charset="-78"/>
              <a:cs typeface="Simplified Arabic" pitchFamily="18" charset="-78"/>
            </a:endParaRPr>
          </a:p>
          <a:p>
            <a:pPr algn="just"/>
            <a:r>
              <a:rPr lang="ar-IQ" sz="2400" dirty="0" smtClean="0">
                <a:latin typeface="Simplified Arabic" pitchFamily="18" charset="-78"/>
                <a:cs typeface="Simplified Arabic" pitchFamily="18" charset="-78"/>
              </a:rPr>
              <a:t>اما </a:t>
            </a:r>
            <a:r>
              <a:rPr lang="ar-SA" sz="2400" dirty="0" smtClean="0">
                <a:latin typeface="Simplified Arabic" pitchFamily="18" charset="-78"/>
                <a:cs typeface="Simplified Arabic" pitchFamily="18" charset="-78"/>
              </a:rPr>
              <a:t>جون </a:t>
            </a:r>
            <a:r>
              <a:rPr lang="ar-SA" sz="2400" dirty="0">
                <a:latin typeface="Simplified Arabic" pitchFamily="18" charset="-78"/>
                <a:cs typeface="Simplified Arabic" pitchFamily="18" charset="-78"/>
              </a:rPr>
              <a:t>ديوي </a:t>
            </a:r>
            <a:r>
              <a:rPr lang="en-US" sz="2400" dirty="0" smtClean="0">
                <a:latin typeface="Simplified Arabic" pitchFamily="18" charset="-78"/>
                <a:cs typeface="Simplified Arabic" pitchFamily="18" charset="-78"/>
              </a:rPr>
              <a:t>1859-1952</a:t>
            </a:r>
            <a:r>
              <a:rPr lang="ar-SA" sz="2400" dirty="0" smtClean="0">
                <a:latin typeface="Simplified Arabic" pitchFamily="18" charset="-78"/>
                <a:cs typeface="Simplified Arabic" pitchFamily="18" charset="-78"/>
              </a:rPr>
              <a:t> </a:t>
            </a:r>
            <a:r>
              <a:rPr lang="ar-IQ" sz="2400" dirty="0" smtClean="0">
                <a:latin typeface="Simplified Arabic" pitchFamily="18" charset="-78"/>
                <a:cs typeface="Simplified Arabic" pitchFamily="18" charset="-78"/>
              </a:rPr>
              <a:t>صاغ مفهوما </a:t>
            </a:r>
            <a:r>
              <a:rPr lang="ar-SA" sz="2400" dirty="0" smtClean="0">
                <a:latin typeface="Simplified Arabic" pitchFamily="18" charset="-78"/>
                <a:cs typeface="Simplified Arabic" pitchFamily="18" charset="-78"/>
              </a:rPr>
              <a:t>جديد</a:t>
            </a:r>
            <a:r>
              <a:rPr lang="ar-IQ" sz="2400" dirty="0" smtClean="0">
                <a:latin typeface="Simplified Arabic" pitchFamily="18" charset="-78"/>
                <a:cs typeface="Simplified Arabic" pitchFamily="18" charset="-78"/>
              </a:rPr>
              <a:t>ا</a:t>
            </a:r>
            <a:r>
              <a:rPr lang="ar-SA" sz="2400" dirty="0" smtClean="0">
                <a:latin typeface="Simplified Arabic" pitchFamily="18" charset="-78"/>
                <a:cs typeface="Simplified Arabic" pitchFamily="18" charset="-78"/>
              </a:rPr>
              <a:t> </a:t>
            </a:r>
            <a:r>
              <a:rPr lang="ar-SA" sz="2400" dirty="0">
                <a:latin typeface="Simplified Arabic" pitchFamily="18" charset="-78"/>
                <a:cs typeface="Simplified Arabic" pitchFamily="18" charset="-78"/>
              </a:rPr>
              <a:t>لطرائق التدريس </a:t>
            </a:r>
            <a:r>
              <a:rPr lang="ar-IQ" sz="2400" dirty="0" smtClean="0">
                <a:latin typeface="Simplified Arabic" pitchFamily="18" charset="-78"/>
                <a:cs typeface="Simplified Arabic" pitchFamily="18" charset="-78"/>
              </a:rPr>
              <a:t>يستند على عدد م</a:t>
            </a:r>
            <a:r>
              <a:rPr lang="ar-SA" sz="2400" dirty="0" smtClean="0">
                <a:latin typeface="Simplified Arabic" pitchFamily="18" charset="-78"/>
                <a:cs typeface="Simplified Arabic" pitchFamily="18" charset="-78"/>
              </a:rPr>
              <a:t>ن </a:t>
            </a:r>
            <a:r>
              <a:rPr lang="ar-SA" sz="2400" dirty="0">
                <a:latin typeface="Simplified Arabic" pitchFamily="18" charset="-78"/>
                <a:cs typeface="Simplified Arabic" pitchFamily="18" charset="-78"/>
              </a:rPr>
              <a:t>المبادئ الموجهة منها الإعلاء من شأن الخبرة المباشرة </a:t>
            </a:r>
            <a:r>
              <a:rPr lang="ar-SA" sz="2400" dirty="0" smtClean="0">
                <a:latin typeface="Simplified Arabic" pitchFamily="18" charset="-78"/>
                <a:cs typeface="Simplified Arabic" pitchFamily="18" charset="-78"/>
              </a:rPr>
              <a:t>والربط </a:t>
            </a:r>
            <a:r>
              <a:rPr lang="ar-SA" sz="2400" dirty="0">
                <a:latin typeface="Simplified Arabic" pitchFamily="18" charset="-78"/>
                <a:cs typeface="Simplified Arabic" pitchFamily="18" charset="-78"/>
              </a:rPr>
              <a:t>بين الخبرات داخل المدرسة </a:t>
            </a:r>
            <a:r>
              <a:rPr lang="ar-SA" sz="2400" dirty="0" smtClean="0">
                <a:latin typeface="Simplified Arabic" pitchFamily="18" charset="-78"/>
                <a:cs typeface="Simplified Arabic" pitchFamily="18" charset="-78"/>
              </a:rPr>
              <a:t>وخارجها </a:t>
            </a:r>
            <a:r>
              <a:rPr lang="ar-SA" sz="2400" dirty="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ومراعاة </a:t>
            </a:r>
            <a:r>
              <a:rPr lang="ar-SA" sz="2400" dirty="0">
                <a:latin typeface="Simplified Arabic" pitchFamily="18" charset="-78"/>
                <a:cs typeface="Simplified Arabic" pitchFamily="18" charset="-78"/>
              </a:rPr>
              <a:t>الفروق الفردية </a:t>
            </a:r>
            <a:r>
              <a:rPr lang="ar-SA" sz="2400" dirty="0" smtClean="0">
                <a:latin typeface="Simplified Arabic" pitchFamily="18" charset="-78"/>
                <a:cs typeface="Simplified Arabic" pitchFamily="18" charset="-78"/>
              </a:rPr>
              <a:t>والميول والدوافع والاستقلال والاعتماد </a:t>
            </a:r>
            <a:r>
              <a:rPr lang="ar-SA" sz="2400" dirty="0">
                <a:latin typeface="Simplified Arabic" pitchFamily="18" charset="-78"/>
                <a:cs typeface="Simplified Arabic" pitchFamily="18" charset="-78"/>
              </a:rPr>
              <a:t>على النفس </a:t>
            </a:r>
            <a:r>
              <a:rPr lang="ar-SA" sz="2400" dirty="0" smtClean="0">
                <a:latin typeface="Simplified Arabic" pitchFamily="18" charset="-78"/>
                <a:cs typeface="Simplified Arabic" pitchFamily="18" charset="-78"/>
              </a:rPr>
              <a:t>والتفكيروالمنطق وأهمية </a:t>
            </a:r>
            <a:r>
              <a:rPr lang="ar-SA" sz="2400" dirty="0">
                <a:latin typeface="Simplified Arabic" pitchFamily="18" charset="-78"/>
                <a:cs typeface="Simplified Arabic" pitchFamily="18" charset="-78"/>
              </a:rPr>
              <a:t>التعاون </a:t>
            </a:r>
            <a:r>
              <a:rPr lang="ar-SA" sz="2400" dirty="0" smtClean="0">
                <a:latin typeface="Simplified Arabic" pitchFamily="18" charset="-78"/>
                <a:cs typeface="Simplified Arabic" pitchFamily="18" charset="-78"/>
              </a:rPr>
              <a:t>والخلق والإبداع </a:t>
            </a:r>
            <a:r>
              <a:rPr lang="ar-SA" sz="2400" dirty="0">
                <a:latin typeface="Simplified Arabic" pitchFamily="18" charset="-78"/>
                <a:cs typeface="Simplified Arabic" pitchFamily="18" charset="-78"/>
              </a:rPr>
              <a:t>و المعنى , تجسدت كل تلك المبادئ في طرائق التدريس التي اقترحها خاصة طريقتي المشروع </a:t>
            </a:r>
            <a:r>
              <a:rPr lang="ar-SA" sz="2400" dirty="0" smtClean="0">
                <a:latin typeface="Simplified Arabic" pitchFamily="18" charset="-78"/>
                <a:cs typeface="Simplified Arabic" pitchFamily="18" charset="-78"/>
              </a:rPr>
              <a:t>وحل </a:t>
            </a:r>
            <a:r>
              <a:rPr lang="ar-SA" sz="2400" dirty="0">
                <a:latin typeface="Simplified Arabic" pitchFamily="18" charset="-78"/>
                <a:cs typeface="Simplified Arabic" pitchFamily="18" charset="-78"/>
              </a:rPr>
              <a:t>المشكلات . </a:t>
            </a:r>
            <a:endParaRPr lang="ar-IQ" sz="2400" dirty="0">
              <a:latin typeface="Simplified Arabic" pitchFamily="18" charset="-78"/>
              <a:cs typeface="Simplified Arabic" pitchFamily="18" charset="-78"/>
            </a:endParaRPr>
          </a:p>
        </p:txBody>
      </p:sp>
    </p:spTree>
  </p:cSld>
  <p:clrMapOvr>
    <a:masterClrMapping/>
  </p:clrMapOvr>
  <p:transition spd="slow">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294</TotalTime>
  <Words>1791</Words>
  <Application>Microsoft Office PowerPoint</Application>
  <PresentationFormat>On-screen Show (4:3)</PresentationFormat>
  <Paragraphs>84</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Concourse</vt:lpstr>
      <vt:lpstr>     نماذج التعلم والتعليم </vt:lpstr>
      <vt:lpstr>مقدمة تاريخية :</vt:lpstr>
      <vt:lpstr>Slide 3</vt:lpstr>
      <vt:lpstr>Slide 4</vt:lpstr>
      <vt:lpstr>Slide 5</vt:lpstr>
      <vt:lpstr>Slide 6</vt:lpstr>
      <vt:lpstr>Slide 7</vt:lpstr>
      <vt:lpstr>Slide 8</vt:lpstr>
      <vt:lpstr>Slide 9</vt:lpstr>
      <vt:lpstr>مفهوم نموذج التدريس :  </vt:lpstr>
      <vt:lpstr>Slide 11</vt:lpstr>
      <vt:lpstr>Slide 12</vt:lpstr>
      <vt:lpstr>Slide 13</vt:lpstr>
      <vt:lpstr>مفهوم استراتيجية التدريس :</vt:lpstr>
      <vt:lpstr>Slide 15</vt:lpstr>
      <vt:lpstr>Slide 16</vt:lpstr>
      <vt:lpstr>مفهوم طرائق التدريس :</vt:lpstr>
      <vt:lpstr>الفرق بين الاستراتيجية والطريقة :</vt:lpstr>
      <vt:lpstr>مفهوم التدريس :</vt:lpstr>
      <vt:lpstr>Slide 20</vt:lpstr>
      <vt:lpstr>Slide 21</vt:lpstr>
      <vt:lpstr>Slide 22</vt:lpstr>
      <vt:lpstr>مفهوم التعليم :</vt:lpstr>
      <vt:lpstr>مفهوم التعلم : </vt:lpstr>
      <vt:lpstr>Slide 25</vt:lpstr>
      <vt:lpstr>الفرق بين التعليم والتعلم والتدريس : </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نماذج التعلم والتعليم </dc:title>
  <dc:creator>pc</dc:creator>
  <cp:lastModifiedBy>pc</cp:lastModifiedBy>
  <cp:revision>48</cp:revision>
  <dcterms:created xsi:type="dcterms:W3CDTF">2019-09-10T07:59:10Z</dcterms:created>
  <dcterms:modified xsi:type="dcterms:W3CDTF">2019-09-29T18:54:33Z</dcterms:modified>
</cp:coreProperties>
</file>